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4"/>
  </p:notesMasterIdLst>
  <p:handoutMasterIdLst>
    <p:handoutMasterId r:id="rId85"/>
  </p:handoutMasterIdLst>
  <p:sldIdLst>
    <p:sldId id="257" r:id="rId4"/>
    <p:sldId id="258" r:id="rId5"/>
    <p:sldId id="259" r:id="rId6"/>
    <p:sldId id="260" r:id="rId7"/>
    <p:sldId id="298" r:id="rId8"/>
    <p:sldId id="261" r:id="rId9"/>
    <p:sldId id="262" r:id="rId10"/>
    <p:sldId id="299" r:id="rId11"/>
    <p:sldId id="263" r:id="rId12"/>
    <p:sldId id="264" r:id="rId13"/>
    <p:sldId id="265" r:id="rId14"/>
    <p:sldId id="266" r:id="rId15"/>
    <p:sldId id="300" r:id="rId16"/>
    <p:sldId id="301" r:id="rId17"/>
    <p:sldId id="267" r:id="rId18"/>
    <p:sldId id="268" r:id="rId19"/>
    <p:sldId id="302" r:id="rId20"/>
    <p:sldId id="303" r:id="rId21"/>
    <p:sldId id="269" r:id="rId22"/>
    <p:sldId id="270" r:id="rId23"/>
    <p:sldId id="271" r:id="rId24"/>
    <p:sldId id="272" r:id="rId25"/>
    <p:sldId id="273" r:id="rId26"/>
    <p:sldId id="274" r:id="rId27"/>
    <p:sldId id="311" r:id="rId28"/>
    <p:sldId id="275" r:id="rId29"/>
    <p:sldId id="276" r:id="rId30"/>
    <p:sldId id="277" r:id="rId31"/>
    <p:sldId id="304" r:id="rId32"/>
    <p:sldId id="305" r:id="rId33"/>
    <p:sldId id="306" r:id="rId34"/>
    <p:sldId id="278" r:id="rId35"/>
    <p:sldId id="279" r:id="rId36"/>
    <p:sldId id="307" r:id="rId37"/>
    <p:sldId id="308" r:id="rId38"/>
    <p:sldId id="309" r:id="rId39"/>
    <p:sldId id="280" r:id="rId40"/>
    <p:sldId id="281" r:id="rId41"/>
    <p:sldId id="282" r:id="rId42"/>
    <p:sldId id="283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56" y="-78"/>
      </p:cViewPr>
      <p:guideLst>
        <p:guide orient="horz" pos="2171"/>
        <p:guide pos="28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tableStyles" Target="tableStyles.xml" Id="rId88" /><Relationship Type="http://schemas.openxmlformats.org/officeDocument/2006/relationships/viewProps" Target="viewProps.xml" Id="rId87" /><Relationship Type="http://schemas.openxmlformats.org/officeDocument/2006/relationships/presProps" Target="presProps.xml" Id="rId86" /><Relationship Type="http://schemas.openxmlformats.org/officeDocument/2006/relationships/handoutMaster" Target="handoutMasters/handoutMaster1.xml" Id="rId85" /><Relationship Type="http://schemas.openxmlformats.org/officeDocument/2006/relationships/notesMaster" Target="notesMasters/notesMaster1.xml" Id="rId84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slide" Target="slides/slide3.xml" Id="rId6" /><Relationship Type="http://schemas.openxmlformats.org/officeDocument/2006/relationships/slide" Target="slides/slide2.xml" Id="rId5" /><Relationship Type="http://schemas.openxmlformats.org/officeDocument/2006/relationships/slide" Target="slides/slide40.xml" Id="rId43" /><Relationship Type="http://schemas.openxmlformats.org/officeDocument/2006/relationships/slide" Target="slides/slide39.xml" Id="rId42" /><Relationship Type="http://schemas.openxmlformats.org/officeDocument/2006/relationships/slide" Target="slides/slide38.xml" Id="rId41" /><Relationship Type="http://schemas.openxmlformats.org/officeDocument/2006/relationships/slide" Target="slides/slide37.xml" Id="rId40" /><Relationship Type="http://schemas.openxmlformats.org/officeDocument/2006/relationships/slide" Target="slides/slide1.xml" Id="rId4" /><Relationship Type="http://schemas.openxmlformats.org/officeDocument/2006/relationships/slide" Target="slides/slide36.xml" Id="rId39" /><Relationship Type="http://schemas.openxmlformats.org/officeDocument/2006/relationships/slide" Target="slides/slide35.xml" Id="rId38" /><Relationship Type="http://schemas.openxmlformats.org/officeDocument/2006/relationships/slide" Target="slides/slide34.xml" Id="rId37" /><Relationship Type="http://schemas.openxmlformats.org/officeDocument/2006/relationships/slide" Target="slides/slide33.xml" Id="rId36" /><Relationship Type="http://schemas.openxmlformats.org/officeDocument/2006/relationships/slide" Target="slides/slide32.xml" Id="rId35" /><Relationship Type="http://schemas.openxmlformats.org/officeDocument/2006/relationships/slide" Target="slides/slide31.xml" Id="rId34" /><Relationship Type="http://schemas.openxmlformats.org/officeDocument/2006/relationships/slide" Target="slides/slide30.xml" Id="rId33" /><Relationship Type="http://schemas.openxmlformats.org/officeDocument/2006/relationships/slide" Target="slides/slide29.xml" Id="rId32" /><Relationship Type="http://schemas.openxmlformats.org/officeDocument/2006/relationships/slide" Target="slides/slide28.xml" Id="rId31" /><Relationship Type="http://schemas.openxmlformats.org/officeDocument/2006/relationships/slide" Target="slides/slide27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6.xml" Id="rId29" /><Relationship Type="http://schemas.openxmlformats.org/officeDocument/2006/relationships/slide" Target="slides/slide25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9C4D0-609C-46DD-B8A6-3DC451861EC0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D0C46813-4E55-4FA1-8EC5-ABC4C678BAE2}">
      <dgm:prSet phldrT="[文本]" custT="1"/>
      <dgm:spPr/>
      <dgm:t>
        <a:bodyPr/>
        <a:lstStyle/>
        <a:p>
          <a:r>
            <a:rPr lang="zh-CN" altLang="en-US" sz="2000" b="1" dirty="0" smtClean="0">
              <a:latin typeface="楷体_GB2312" panose="02010609030101010101" charset="-122"/>
              <a:ea typeface="楷体_GB2312" panose="02010609030101010101" charset="-122"/>
            </a:rPr>
            <a:t>自然灾害</a:t>
          </a:r>
          <a:endParaRPr lang="zh-CN" altLang="en-US" sz="2000" b="1" dirty="0">
            <a:latin typeface="楷体_GB2312" panose="02010609030101010101" charset="-122"/>
            <a:ea typeface="楷体_GB2312" panose="02010609030101010101" charset="-122"/>
          </a:endParaRPr>
        </a:p>
      </dgm:t>
    </dgm:pt>
    <dgm:pt modelId="{7BBFF529-FD6D-4817-AC7B-A3C185FDACCC}" cxnId="{46E9B95A-7D18-4C2F-BFD3-09CA4AAB7CA9}" type="par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B3943275-CADB-407A-9F4B-A0335BF3FDF1}" cxnId="{46E9B95A-7D18-4C2F-BFD3-09CA4AAB7CA9}" type="sib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AB142F0E-D9DB-4F7A-9B3F-2F8BEEB56D22}">
      <dgm:prSet phldrT="[文本]" custT="1"/>
      <dgm:spPr/>
      <dgm:t>
        <a:bodyPr/>
        <a:lstStyle/>
        <a:p>
          <a:r>
            <a:rPr lang="zh-CN" altLang="en-US" sz="2000" b="1" dirty="0" smtClean="0">
              <a:latin typeface="楷体_GB2312" panose="02010609030101010101" charset="-122"/>
              <a:ea typeface="楷体_GB2312" panose="02010609030101010101" charset="-122"/>
            </a:rPr>
            <a:t>事故灾难</a:t>
          </a:r>
          <a:endParaRPr lang="zh-CN" altLang="en-US" sz="2000" b="1" dirty="0">
            <a:latin typeface="楷体_GB2312" panose="02010609030101010101" charset="-122"/>
            <a:ea typeface="楷体_GB2312" panose="02010609030101010101" charset="-122"/>
          </a:endParaRPr>
        </a:p>
      </dgm:t>
    </dgm:pt>
    <dgm:pt modelId="{3D7C2523-C2C5-4777-8E75-5DDE97B862F2}" cxnId="{C3D478AD-9865-49BD-BF17-F80E4536078A}" type="par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7788BDD1-05B6-4DA7-B480-E22E8EBCCC9F}" cxnId="{C3D478AD-9865-49BD-BF17-F80E4536078A}" type="sib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D2BACA03-F9B9-4352-952B-DC8876EA9165}">
      <dgm:prSet phldrT="[文本]" custT="1"/>
      <dgm:spPr/>
      <dgm:t>
        <a:bodyPr/>
        <a:lstStyle/>
        <a:p>
          <a:r>
            <a:rPr lang="zh-CN" altLang="en-US" sz="2000" b="1" dirty="0" smtClean="0">
              <a:latin typeface="楷体_GB2312" panose="02010609030101010101" charset="-122"/>
              <a:ea typeface="楷体_GB2312" panose="02010609030101010101" charset="-122"/>
            </a:rPr>
            <a:t>公共卫生</a:t>
          </a:r>
          <a:endParaRPr lang="zh-CN" altLang="en-US" sz="2000" b="1" dirty="0">
            <a:latin typeface="楷体_GB2312" panose="02010609030101010101" charset="-122"/>
            <a:ea typeface="楷体_GB2312" panose="02010609030101010101" charset="-122"/>
          </a:endParaRPr>
        </a:p>
      </dgm:t>
    </dgm:pt>
    <dgm:pt modelId="{FCA93530-4733-422C-B637-9FC7F1E8F3EF}" cxnId="{4D9BE1C3-50DA-472A-BBE4-55DBD4B07E86}" type="par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DF53ECB4-D34E-4BDD-AF64-86E2AB8BA20A}" cxnId="{4D9BE1C3-50DA-472A-BBE4-55DBD4B07E86}" type="sib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8D0A30D0-842D-455D-86B4-3F755292D2FB}">
      <dgm:prSet phldrT="[文本]" custT="1"/>
      <dgm:spPr/>
      <dgm:t>
        <a:bodyPr/>
        <a:lstStyle/>
        <a:p>
          <a:r>
            <a:rPr lang="zh-CN" altLang="en-US" sz="2000" b="1" dirty="0" smtClean="0">
              <a:latin typeface="楷体_GB2312" panose="02010609030101010101" charset="-122"/>
              <a:ea typeface="楷体_GB2312" panose="02010609030101010101" charset="-122"/>
            </a:rPr>
            <a:t>社会安全</a:t>
          </a:r>
          <a:endParaRPr lang="zh-CN" altLang="en-US" sz="2000" b="1" dirty="0">
            <a:latin typeface="楷体_GB2312" panose="02010609030101010101" charset="-122"/>
            <a:ea typeface="楷体_GB2312" panose="02010609030101010101" charset="-122"/>
          </a:endParaRPr>
        </a:p>
      </dgm:t>
    </dgm:pt>
    <dgm:pt modelId="{883C11FF-E4AC-4071-A057-F0476F29843C}" cxnId="{3BD26073-5715-45BE-B19D-BFAEFCE35DDD}" type="par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10F84E60-8A60-4206-8770-FEEF67B1BB16}" cxnId="{3BD26073-5715-45BE-B19D-BFAEFCE35DDD}" type="sibTrans">
      <dgm:prSet/>
      <dgm:spPr/>
      <dgm:t>
        <a:bodyPr/>
        <a:lstStyle/>
        <a:p>
          <a:endParaRPr lang="zh-CN" altLang="en-US" sz="2000" b="1">
            <a:latin typeface="楷体_GB2312" panose="02010609030101010101" charset="-122"/>
            <a:ea typeface="楷体_GB2312" panose="02010609030101010101" charset="-122"/>
          </a:endParaRPr>
        </a:p>
      </dgm:t>
    </dgm:pt>
    <dgm:pt modelId="{88D93F09-ABB3-4621-A960-011D1B5258A9}" type="pres">
      <dgm:prSet presAssocID="{A979C4D0-609C-46DD-B8A6-3DC451861EC0}" presName="diagram" presStyleCnt="0">
        <dgm:presLayoutVars>
          <dgm:dir/>
          <dgm:resizeHandles val="exact"/>
        </dgm:presLayoutVars>
      </dgm:prSet>
      <dgm:spPr/>
    </dgm:pt>
    <dgm:pt modelId="{2876D752-D15B-472D-A0C4-7C6D5820F247}" type="pres">
      <dgm:prSet presAssocID="{D0C46813-4E55-4FA1-8EC5-ABC4C678BAE2}" presName="node" presStyleLbl="node1" presStyleIdx="0" presStyleCnt="4">
        <dgm:presLayoutVars>
          <dgm:bulletEnabled val="1"/>
        </dgm:presLayoutVars>
      </dgm:prSet>
      <dgm:spPr/>
    </dgm:pt>
    <dgm:pt modelId="{30BE7C08-4E0A-4C02-A6C4-37697BE3FD1C}" type="pres">
      <dgm:prSet presAssocID="{B3943275-CADB-407A-9F4B-A0335BF3FDF1}" presName="sibTrans" presStyleCnt="0"/>
      <dgm:spPr/>
    </dgm:pt>
    <dgm:pt modelId="{35F9C532-2576-488C-BF29-E19FC32486AE}" type="pres">
      <dgm:prSet presAssocID="{AB142F0E-D9DB-4F7A-9B3F-2F8BEEB56D22}" presName="node" presStyleLbl="node1" presStyleIdx="1" presStyleCnt="4">
        <dgm:presLayoutVars>
          <dgm:bulletEnabled val="1"/>
        </dgm:presLayoutVars>
      </dgm:prSet>
      <dgm:spPr/>
    </dgm:pt>
    <dgm:pt modelId="{4B66A885-DA52-4E32-A4FB-40B14C77932D}" type="pres">
      <dgm:prSet presAssocID="{7788BDD1-05B6-4DA7-B480-E22E8EBCCC9F}" presName="sibTrans" presStyleCnt="0"/>
      <dgm:spPr/>
    </dgm:pt>
    <dgm:pt modelId="{0824887E-36FC-416A-9D0B-F7ABEEF881EA}" type="pres">
      <dgm:prSet presAssocID="{D2BACA03-F9B9-4352-952B-DC8876EA91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BAB0B1-5FFB-4B0C-9E3F-2034CEC9825B}" type="pres">
      <dgm:prSet presAssocID="{DF53ECB4-D34E-4BDD-AF64-86E2AB8BA20A}" presName="sibTrans" presStyleCnt="0"/>
      <dgm:spPr/>
    </dgm:pt>
    <dgm:pt modelId="{ADF409D2-E01C-4895-ADCF-93C1DEAC4661}" type="pres">
      <dgm:prSet presAssocID="{8D0A30D0-842D-455D-86B4-3F755292D2FB}" presName="node" presStyleLbl="node1" presStyleIdx="3" presStyleCnt="4">
        <dgm:presLayoutVars>
          <dgm:bulletEnabled val="1"/>
        </dgm:presLayoutVars>
      </dgm:prSet>
      <dgm:spPr/>
    </dgm:pt>
  </dgm:ptLst>
  <dgm:cxnLst>
    <dgm:cxn modelId="{E4FFCF24-4737-47D8-AB75-BB00824876C8}" type="presOf" srcId="{D2BACA03-F9B9-4352-952B-DC8876EA9165}" destId="{0824887E-36FC-416A-9D0B-F7ABEEF881EA}" srcOrd="0" destOrd="0" presId="urn:microsoft.com/office/officeart/2005/8/layout/default"/>
    <dgm:cxn modelId="{C3D478AD-9865-49BD-BF17-F80E4536078A}" srcId="{A979C4D0-609C-46DD-B8A6-3DC451861EC0}" destId="{AB142F0E-D9DB-4F7A-9B3F-2F8BEEB56D22}" srcOrd="1" destOrd="0" parTransId="{3D7C2523-C2C5-4777-8E75-5DDE97B862F2}" sibTransId="{7788BDD1-05B6-4DA7-B480-E22E8EBCCC9F}"/>
    <dgm:cxn modelId="{FE737E0B-790D-4226-AD4E-3DA2E0ADD6B6}" type="presOf" srcId="{A979C4D0-609C-46DD-B8A6-3DC451861EC0}" destId="{88D93F09-ABB3-4621-A960-011D1B5258A9}" srcOrd="0" destOrd="0" presId="urn:microsoft.com/office/officeart/2005/8/layout/default"/>
    <dgm:cxn modelId="{46E9B95A-7D18-4C2F-BFD3-09CA4AAB7CA9}" srcId="{A979C4D0-609C-46DD-B8A6-3DC451861EC0}" destId="{D0C46813-4E55-4FA1-8EC5-ABC4C678BAE2}" srcOrd="0" destOrd="0" parTransId="{7BBFF529-FD6D-4817-AC7B-A3C185FDACCC}" sibTransId="{B3943275-CADB-407A-9F4B-A0335BF3FDF1}"/>
    <dgm:cxn modelId="{675F668C-2941-4324-9F55-C9214A4032AE}" type="presOf" srcId="{8D0A30D0-842D-455D-86B4-3F755292D2FB}" destId="{ADF409D2-E01C-4895-ADCF-93C1DEAC4661}" srcOrd="0" destOrd="0" presId="urn:microsoft.com/office/officeart/2005/8/layout/default"/>
    <dgm:cxn modelId="{59A21B1F-D28A-41E5-936C-7BF9A2BBAE3B}" type="presOf" srcId="{D0C46813-4E55-4FA1-8EC5-ABC4C678BAE2}" destId="{2876D752-D15B-472D-A0C4-7C6D5820F247}" srcOrd="0" destOrd="0" presId="urn:microsoft.com/office/officeart/2005/8/layout/default"/>
    <dgm:cxn modelId="{2D1E63EE-C9FC-45B2-A10D-B1EF45EB55AB}" type="presOf" srcId="{AB142F0E-D9DB-4F7A-9B3F-2F8BEEB56D22}" destId="{35F9C532-2576-488C-BF29-E19FC32486AE}" srcOrd="0" destOrd="0" presId="urn:microsoft.com/office/officeart/2005/8/layout/default"/>
    <dgm:cxn modelId="{4D9BE1C3-50DA-472A-BBE4-55DBD4B07E86}" srcId="{A979C4D0-609C-46DD-B8A6-3DC451861EC0}" destId="{D2BACA03-F9B9-4352-952B-DC8876EA9165}" srcOrd="2" destOrd="0" parTransId="{FCA93530-4733-422C-B637-9FC7F1E8F3EF}" sibTransId="{DF53ECB4-D34E-4BDD-AF64-86E2AB8BA20A}"/>
    <dgm:cxn modelId="{3BD26073-5715-45BE-B19D-BFAEFCE35DDD}" srcId="{A979C4D0-609C-46DD-B8A6-3DC451861EC0}" destId="{8D0A30D0-842D-455D-86B4-3F755292D2FB}" srcOrd="3" destOrd="0" parTransId="{883C11FF-E4AC-4071-A057-F0476F29843C}" sibTransId="{10F84E60-8A60-4206-8770-FEEF67B1BB16}"/>
    <dgm:cxn modelId="{8973F856-47DF-4665-841E-7D2ED37FFDB4}" type="presParOf" srcId="{88D93F09-ABB3-4621-A960-011D1B5258A9}" destId="{2876D752-D15B-472D-A0C4-7C6D5820F247}" srcOrd="0" destOrd="0" presId="urn:microsoft.com/office/officeart/2005/8/layout/default"/>
    <dgm:cxn modelId="{7780FFB4-6320-46A2-B180-B4DDC65A4591}" type="presParOf" srcId="{88D93F09-ABB3-4621-A960-011D1B5258A9}" destId="{30BE7C08-4E0A-4C02-A6C4-37697BE3FD1C}" srcOrd="1" destOrd="0" presId="urn:microsoft.com/office/officeart/2005/8/layout/default"/>
    <dgm:cxn modelId="{50905E2D-2F7A-428D-9E7F-E20F04B8F34F}" type="presParOf" srcId="{88D93F09-ABB3-4621-A960-011D1B5258A9}" destId="{35F9C532-2576-488C-BF29-E19FC32486AE}" srcOrd="2" destOrd="0" presId="urn:microsoft.com/office/officeart/2005/8/layout/default"/>
    <dgm:cxn modelId="{A94CBE91-CE2F-4C0C-A980-AC008FB0CBC1}" type="presParOf" srcId="{88D93F09-ABB3-4621-A960-011D1B5258A9}" destId="{4B66A885-DA52-4E32-A4FB-40B14C77932D}" srcOrd="3" destOrd="0" presId="urn:microsoft.com/office/officeart/2005/8/layout/default"/>
    <dgm:cxn modelId="{4CEC4EB1-A35F-4ACD-A2DD-7CD2B7530BEA}" type="presParOf" srcId="{88D93F09-ABB3-4621-A960-011D1B5258A9}" destId="{0824887E-36FC-416A-9D0B-F7ABEEF881EA}" srcOrd="4" destOrd="0" presId="urn:microsoft.com/office/officeart/2005/8/layout/default"/>
    <dgm:cxn modelId="{624F1BC9-A713-4E7E-BD9D-4947F6C903EF}" type="presParOf" srcId="{88D93F09-ABB3-4621-A960-011D1B5258A9}" destId="{29BAB0B1-5FFB-4B0C-9E3F-2034CEC9825B}" srcOrd="5" destOrd="0" presId="urn:microsoft.com/office/officeart/2005/8/layout/default"/>
    <dgm:cxn modelId="{030E02C7-0DAC-4D52-BCB7-343A7B7CEA58}" type="presParOf" srcId="{88D93F09-ABB3-4621-A960-011D1B5258A9}" destId="{ADF409D2-E01C-4895-ADCF-93C1DEAC46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6D752-D15B-472D-A0C4-7C6D5820F247}">
      <dsp:nvSpPr>
        <dsp:cNvPr id="0" name=""/>
        <dsp:cNvSpPr/>
      </dsp:nvSpPr>
      <dsp:spPr>
        <a:xfrm>
          <a:off x="142974" y="488"/>
          <a:ext cx="1809875" cy="10859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楷体_GB2312" pitchFamily="49" charset="-122"/>
              <a:ea typeface="楷体_GB2312" pitchFamily="49" charset="-122"/>
            </a:rPr>
            <a:t>自然灾害</a:t>
          </a:r>
          <a:endParaRPr lang="zh-CN" altLang="en-US" sz="2000" b="1" kern="1200" dirty="0">
            <a:latin typeface="楷体_GB2312" pitchFamily="49" charset="-122"/>
            <a:ea typeface="楷体_GB2312" pitchFamily="49" charset="-122"/>
          </a:endParaRPr>
        </a:p>
      </dsp:txBody>
      <dsp:txXfrm>
        <a:off x="142974" y="488"/>
        <a:ext cx="1809875" cy="1085925"/>
      </dsp:txXfrm>
    </dsp:sp>
    <dsp:sp modelId="{35F9C532-2576-488C-BF29-E19FC32486AE}">
      <dsp:nvSpPr>
        <dsp:cNvPr id="0" name=""/>
        <dsp:cNvSpPr/>
      </dsp:nvSpPr>
      <dsp:spPr>
        <a:xfrm>
          <a:off x="2133837" y="488"/>
          <a:ext cx="1809875" cy="1085925"/>
        </a:xfrm>
        <a:prstGeom prst="rect">
          <a:avLst/>
        </a:prstGeom>
        <a:solidFill>
          <a:schemeClr val="accent2">
            <a:shade val="80000"/>
            <a:hueOff val="118019"/>
            <a:satOff val="-17410"/>
            <a:lumOff val="12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楷体_GB2312" pitchFamily="49" charset="-122"/>
              <a:ea typeface="楷体_GB2312" pitchFamily="49" charset="-122"/>
            </a:rPr>
            <a:t>事故灾难</a:t>
          </a:r>
          <a:endParaRPr lang="zh-CN" altLang="en-US" sz="2000" b="1" kern="1200" dirty="0">
            <a:latin typeface="楷体_GB2312" pitchFamily="49" charset="-122"/>
            <a:ea typeface="楷体_GB2312" pitchFamily="49" charset="-122"/>
          </a:endParaRPr>
        </a:p>
      </dsp:txBody>
      <dsp:txXfrm>
        <a:off x="2133837" y="488"/>
        <a:ext cx="1809875" cy="1085925"/>
      </dsp:txXfrm>
    </dsp:sp>
    <dsp:sp modelId="{0824887E-36FC-416A-9D0B-F7ABEEF881EA}">
      <dsp:nvSpPr>
        <dsp:cNvPr id="0" name=""/>
        <dsp:cNvSpPr/>
      </dsp:nvSpPr>
      <dsp:spPr>
        <a:xfrm>
          <a:off x="142974" y="1267401"/>
          <a:ext cx="1809875" cy="1085925"/>
        </a:xfrm>
        <a:prstGeom prst="rect">
          <a:avLst/>
        </a:prstGeom>
        <a:solidFill>
          <a:schemeClr val="accent2">
            <a:shade val="80000"/>
            <a:hueOff val="236039"/>
            <a:satOff val="-34820"/>
            <a:lumOff val="2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楷体_GB2312" pitchFamily="49" charset="-122"/>
              <a:ea typeface="楷体_GB2312" pitchFamily="49" charset="-122"/>
            </a:rPr>
            <a:t>公共卫生</a:t>
          </a:r>
          <a:endParaRPr lang="zh-CN" altLang="en-US" sz="2000" b="1" kern="1200" dirty="0">
            <a:latin typeface="楷体_GB2312" pitchFamily="49" charset="-122"/>
            <a:ea typeface="楷体_GB2312" pitchFamily="49" charset="-122"/>
          </a:endParaRPr>
        </a:p>
      </dsp:txBody>
      <dsp:txXfrm>
        <a:off x="142974" y="1267401"/>
        <a:ext cx="1809875" cy="1085925"/>
      </dsp:txXfrm>
    </dsp:sp>
    <dsp:sp modelId="{ADF409D2-E01C-4895-ADCF-93C1DEAC4661}">
      <dsp:nvSpPr>
        <dsp:cNvPr id="0" name=""/>
        <dsp:cNvSpPr/>
      </dsp:nvSpPr>
      <dsp:spPr>
        <a:xfrm>
          <a:off x="2133837" y="1267401"/>
          <a:ext cx="1809875" cy="1085925"/>
        </a:xfrm>
        <a:prstGeom prst="rect">
          <a:avLst/>
        </a:prstGeom>
        <a:solidFill>
          <a:schemeClr val="accent2">
            <a:shade val="80000"/>
            <a:hueOff val="354058"/>
            <a:satOff val="-52230"/>
            <a:lumOff val="36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楷体_GB2312" pitchFamily="49" charset="-122"/>
              <a:ea typeface="楷体_GB2312" pitchFamily="49" charset="-122"/>
            </a:rPr>
            <a:t>社会安全</a:t>
          </a:r>
          <a:endParaRPr lang="zh-CN" altLang="en-US" sz="2000" b="1" kern="1200" dirty="0">
            <a:latin typeface="楷体_GB2312" pitchFamily="49" charset="-122"/>
            <a:ea typeface="楷体_GB2312" pitchFamily="49" charset="-122"/>
          </a:endParaRPr>
        </a:p>
      </dsp:txBody>
      <dsp:txXfrm>
        <a:off x="2133837" y="1267401"/>
        <a:ext cx="1809875" cy="108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8.xml"/><Relationship Id="rId19" Type="http://schemas.openxmlformats.org/officeDocument/2006/relationships/image" Target="../media/image2.png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image" Target="../media/image1.png"/><Relationship Id="rId3" Type="http://schemas.openxmlformats.org/officeDocument/2006/relationships/tags" Target="../tags/tag101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tags" Target="../tags/tag100.xml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3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>
            <p:custDataLst>
              <p:tags r:id="rId2"/>
            </p:custDataLst>
          </p:nvPr>
        </p:nvSpPr>
        <p:spPr>
          <a:xfrm flipH="1">
            <a:off x="5126204" y="4281714"/>
            <a:ext cx="4017796" cy="25762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67" y="1799045"/>
            <a:ext cx="2048434" cy="5066215"/>
          </a:xfrm>
          <a:prstGeom prst="rect">
            <a:avLst/>
          </a:prstGeom>
        </p:spPr>
      </p:pic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flipV="1">
            <a:off x="0" y="-1"/>
            <a:ext cx="2704451" cy="273168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任意多边形: 形状 42"/>
          <p:cNvSpPr/>
          <p:nvPr>
            <p:custDataLst>
              <p:tags r:id="rId6"/>
            </p:custDataLst>
          </p:nvPr>
        </p:nvSpPr>
        <p:spPr>
          <a:xfrm rot="2783063" flipH="1">
            <a:off x="6998595" y="273444"/>
            <a:ext cx="86400" cy="7866000"/>
          </a:xfrm>
          <a:custGeom>
            <a:avLst/>
            <a:gdLst>
              <a:gd name="connsiteX0" fmla="*/ 114195 w 114195"/>
              <a:gd name="connsiteY0" fmla="*/ 0 h 7890428"/>
              <a:gd name="connsiteX1" fmla="*/ 0 w 114195"/>
              <a:gd name="connsiteY1" fmla="*/ 106626 h 7890428"/>
              <a:gd name="connsiteX2" fmla="*/ 0 w 114195"/>
              <a:gd name="connsiteY2" fmla="*/ 7768127 h 7890428"/>
              <a:gd name="connsiteX3" fmla="*/ 114195 w 114195"/>
              <a:gd name="connsiteY3" fmla="*/ 7890428 h 78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5" h="7890428">
                <a:moveTo>
                  <a:pt x="114195" y="0"/>
                </a:moveTo>
                <a:lnTo>
                  <a:pt x="0" y="106626"/>
                </a:lnTo>
                <a:lnTo>
                  <a:pt x="0" y="7768127"/>
                </a:lnTo>
                <a:lnTo>
                  <a:pt x="114195" y="78904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44" name="组合 43"/>
          <p:cNvGrpSpPr/>
          <p:nvPr>
            <p:custDataLst>
              <p:tags r:id="rId7"/>
            </p:custDataLst>
          </p:nvPr>
        </p:nvGrpSpPr>
        <p:grpSpPr>
          <a:xfrm rot="5400000">
            <a:off x="204981" y="1704895"/>
            <a:ext cx="1369828" cy="3037136"/>
            <a:chOff x="1712800" y="4635950"/>
            <a:chExt cx="1499948" cy="2494226"/>
          </a:xfrm>
        </p:grpSpPr>
        <p:sp>
          <p:nvSpPr>
            <p:cNvPr id="45" name="任意多边形: 形状 44"/>
            <p:cNvSpPr/>
            <p:nvPr>
              <p:custDataLst>
                <p:tags r:id="rId8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9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任意多边形: 形状 50"/>
          <p:cNvSpPr/>
          <p:nvPr>
            <p:custDataLst>
              <p:tags r:id="rId10"/>
            </p:custDataLst>
          </p:nvPr>
        </p:nvSpPr>
        <p:spPr>
          <a:xfrm rot="7561930">
            <a:off x="594537" y="1491972"/>
            <a:ext cx="104288" cy="2233595"/>
          </a:xfrm>
          <a:custGeom>
            <a:avLst/>
            <a:gdLst>
              <a:gd name="connsiteX0" fmla="*/ 0 w 139051"/>
              <a:gd name="connsiteY0" fmla="*/ 2233595 h 2233595"/>
              <a:gd name="connsiteX1" fmla="*/ 0 w 139051"/>
              <a:gd name="connsiteY1" fmla="*/ 0 h 2233595"/>
              <a:gd name="connsiteX2" fmla="*/ 139051 w 139051"/>
              <a:gd name="connsiteY2" fmla="*/ 45553 h 2233595"/>
              <a:gd name="connsiteX3" fmla="*/ 139051 w 139051"/>
              <a:gd name="connsiteY3" fmla="*/ 2132449 h 22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51" h="2233595">
                <a:moveTo>
                  <a:pt x="0" y="2233595"/>
                </a:moveTo>
                <a:lnTo>
                  <a:pt x="0" y="0"/>
                </a:lnTo>
                <a:lnTo>
                  <a:pt x="139051" y="45553"/>
                </a:lnTo>
                <a:lnTo>
                  <a:pt x="139051" y="21324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3" name="任意多边形: 形状 52"/>
          <p:cNvSpPr/>
          <p:nvPr>
            <p:custDataLst>
              <p:tags r:id="rId11"/>
            </p:custDataLst>
          </p:nvPr>
        </p:nvSpPr>
        <p:spPr>
          <a:xfrm rot="3238070" flipH="1">
            <a:off x="579525" y="2731433"/>
            <a:ext cx="104288" cy="2184092"/>
          </a:xfrm>
          <a:custGeom>
            <a:avLst/>
            <a:gdLst>
              <a:gd name="connsiteX0" fmla="*/ 139051 w 139051"/>
              <a:gd name="connsiteY0" fmla="*/ 45553 h 2184092"/>
              <a:gd name="connsiteX1" fmla="*/ 0 w 139051"/>
              <a:gd name="connsiteY1" fmla="*/ 0 h 2184092"/>
              <a:gd name="connsiteX2" fmla="*/ 0 w 139051"/>
              <a:gd name="connsiteY2" fmla="*/ 2184092 h 2184092"/>
              <a:gd name="connsiteX3" fmla="*/ 139051 w 139051"/>
              <a:gd name="connsiteY3" fmla="*/ 2082946 h 21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51" h="2184092">
                <a:moveTo>
                  <a:pt x="139051" y="45553"/>
                </a:moveTo>
                <a:lnTo>
                  <a:pt x="0" y="0"/>
                </a:lnTo>
                <a:lnTo>
                  <a:pt x="0" y="2184092"/>
                </a:lnTo>
                <a:lnTo>
                  <a:pt x="139051" y="20829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2563102" y="3233168"/>
            <a:ext cx="4017796" cy="67576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563102" y="2188029"/>
            <a:ext cx="4017796" cy="984565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2563102" y="4275982"/>
            <a:ext cx="1420449" cy="5248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tIns="0" bIns="0" anchor="ctr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5"/>
            </p:custDataLst>
          </p:nvPr>
        </p:nvSpPr>
        <p:spPr>
          <a:xfrm>
            <a:off x="2607346" y="4902268"/>
            <a:ext cx="1420449" cy="524863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/>
          <p:cNvSpPr/>
          <p:nvPr>
            <p:custDataLst>
              <p:tags r:id="rId2"/>
            </p:custDataLst>
          </p:nvPr>
        </p:nvSpPr>
        <p:spPr>
          <a:xfrm rot="19013494" flipH="1" flipV="1">
            <a:off x="8863449" y="252489"/>
            <a:ext cx="34520" cy="1064490"/>
          </a:xfrm>
          <a:custGeom>
            <a:avLst/>
            <a:gdLst>
              <a:gd name="connsiteX0" fmla="*/ 114195 w 114195"/>
              <a:gd name="connsiteY0" fmla="*/ 0 h 2643673"/>
              <a:gd name="connsiteX1" fmla="*/ 114195 w 114195"/>
              <a:gd name="connsiteY1" fmla="*/ 2624992 h 2643673"/>
              <a:gd name="connsiteX2" fmla="*/ 0 w 114195"/>
              <a:gd name="connsiteY2" fmla="*/ 2643673 h 2643673"/>
              <a:gd name="connsiteX3" fmla="*/ 0 w 114195"/>
              <a:gd name="connsiteY3" fmla="*/ 122198 h 264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5" h="2643673">
                <a:moveTo>
                  <a:pt x="114195" y="0"/>
                </a:moveTo>
                <a:lnTo>
                  <a:pt x="114195" y="2624992"/>
                </a:lnTo>
                <a:lnTo>
                  <a:pt x="0" y="2643673"/>
                </a:lnTo>
                <a:lnTo>
                  <a:pt x="0" y="1221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1" name="任意多边形: 形状 60"/>
          <p:cNvSpPr/>
          <p:nvPr>
            <p:custDataLst>
              <p:tags r:id="rId3"/>
            </p:custDataLst>
          </p:nvPr>
        </p:nvSpPr>
        <p:spPr>
          <a:xfrm rot="19013494" flipH="1" flipV="1">
            <a:off x="8895930" y="137307"/>
            <a:ext cx="34520" cy="937873"/>
          </a:xfrm>
          <a:custGeom>
            <a:avLst/>
            <a:gdLst>
              <a:gd name="connsiteX0" fmla="*/ 114195 w 114195"/>
              <a:gd name="connsiteY0" fmla="*/ 0 h 2329218"/>
              <a:gd name="connsiteX1" fmla="*/ 114195 w 114195"/>
              <a:gd name="connsiteY1" fmla="*/ 2319214 h 2329218"/>
              <a:gd name="connsiteX2" fmla="*/ 27813 w 114195"/>
              <a:gd name="connsiteY2" fmla="*/ 2329218 h 2329218"/>
              <a:gd name="connsiteX3" fmla="*/ 0 w 114195"/>
              <a:gd name="connsiteY3" fmla="*/ 2298791 h 2329218"/>
              <a:gd name="connsiteX4" fmla="*/ 0 w 114195"/>
              <a:gd name="connsiteY4" fmla="*/ 127736 h 232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2329218">
                <a:moveTo>
                  <a:pt x="114195" y="0"/>
                </a:moveTo>
                <a:lnTo>
                  <a:pt x="114195" y="2319214"/>
                </a:lnTo>
                <a:lnTo>
                  <a:pt x="27813" y="2329218"/>
                </a:lnTo>
                <a:lnTo>
                  <a:pt x="0" y="2298791"/>
                </a:lnTo>
                <a:lnTo>
                  <a:pt x="0" y="1277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2" name="任意多边形: 形状 61"/>
          <p:cNvSpPr/>
          <p:nvPr>
            <p:custDataLst>
              <p:tags r:id="rId4"/>
            </p:custDataLst>
          </p:nvPr>
        </p:nvSpPr>
        <p:spPr>
          <a:xfrm rot="19013494" flipH="1" flipV="1">
            <a:off x="8928905" y="17806"/>
            <a:ext cx="34520" cy="818069"/>
          </a:xfrm>
          <a:custGeom>
            <a:avLst/>
            <a:gdLst>
              <a:gd name="connsiteX0" fmla="*/ 114195 w 114195"/>
              <a:gd name="connsiteY0" fmla="*/ 0 h 2031683"/>
              <a:gd name="connsiteX1" fmla="*/ 114195 w 114195"/>
              <a:gd name="connsiteY1" fmla="*/ 2015314 h 2031683"/>
              <a:gd name="connsiteX2" fmla="*/ 32998 w 114195"/>
              <a:gd name="connsiteY2" fmla="*/ 2031683 h 2031683"/>
              <a:gd name="connsiteX3" fmla="*/ 0 w 114195"/>
              <a:gd name="connsiteY3" fmla="*/ 1995216 h 2031683"/>
              <a:gd name="connsiteX4" fmla="*/ 0 w 114195"/>
              <a:gd name="connsiteY4" fmla="*/ 124974 h 20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2031683">
                <a:moveTo>
                  <a:pt x="114195" y="0"/>
                </a:moveTo>
                <a:lnTo>
                  <a:pt x="114195" y="2015314"/>
                </a:lnTo>
                <a:lnTo>
                  <a:pt x="32998" y="2031683"/>
                </a:lnTo>
                <a:lnTo>
                  <a:pt x="0" y="1995216"/>
                </a:lnTo>
                <a:lnTo>
                  <a:pt x="0" y="12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3" name="任意多边形: 形状 62"/>
          <p:cNvSpPr/>
          <p:nvPr>
            <p:custDataLst>
              <p:tags r:id="rId5"/>
            </p:custDataLst>
          </p:nvPr>
        </p:nvSpPr>
        <p:spPr>
          <a:xfrm rot="13114061" flipH="1" flipV="1">
            <a:off x="9047510" y="129771"/>
            <a:ext cx="34520" cy="384160"/>
          </a:xfrm>
          <a:custGeom>
            <a:avLst/>
            <a:gdLst>
              <a:gd name="connsiteX0" fmla="*/ 114195 w 114195"/>
              <a:gd name="connsiteY0" fmla="*/ 954066 h 954066"/>
              <a:gd name="connsiteX1" fmla="*/ 1169 w 114195"/>
              <a:gd name="connsiteY1" fmla="*/ 941812 h 954066"/>
              <a:gd name="connsiteX2" fmla="*/ 0 w 114195"/>
              <a:gd name="connsiteY2" fmla="*/ 940342 h 954066"/>
              <a:gd name="connsiteX3" fmla="*/ 0 w 114195"/>
              <a:gd name="connsiteY3" fmla="*/ 0 h 954066"/>
              <a:gd name="connsiteX4" fmla="*/ 114195 w 114195"/>
              <a:gd name="connsiteY4" fmla="*/ 143215 h 9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954066">
                <a:moveTo>
                  <a:pt x="114195" y="954066"/>
                </a:moveTo>
                <a:lnTo>
                  <a:pt x="1169" y="941812"/>
                </a:lnTo>
                <a:lnTo>
                  <a:pt x="0" y="940342"/>
                </a:lnTo>
                <a:lnTo>
                  <a:pt x="0" y="0"/>
                </a:lnTo>
                <a:lnTo>
                  <a:pt x="114195" y="143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4" name="任意多边形: 形状 63"/>
          <p:cNvSpPr/>
          <p:nvPr>
            <p:custDataLst>
              <p:tags r:id="rId6"/>
            </p:custDataLst>
          </p:nvPr>
        </p:nvSpPr>
        <p:spPr>
          <a:xfrm rot="13114061" flipH="1" flipV="1">
            <a:off x="8988014" y="-71964"/>
            <a:ext cx="34520" cy="482698"/>
          </a:xfrm>
          <a:custGeom>
            <a:avLst/>
            <a:gdLst>
              <a:gd name="connsiteX0" fmla="*/ 114195 w 114195"/>
              <a:gd name="connsiteY0" fmla="*/ 1198786 h 1198786"/>
              <a:gd name="connsiteX1" fmla="*/ 1169 w 114195"/>
              <a:gd name="connsiteY1" fmla="*/ 1179710 h 1198786"/>
              <a:gd name="connsiteX2" fmla="*/ 0 w 114195"/>
              <a:gd name="connsiteY2" fmla="*/ 1177421 h 1198786"/>
              <a:gd name="connsiteX3" fmla="*/ 0 w 114195"/>
              <a:gd name="connsiteY3" fmla="*/ 91055 h 1198786"/>
              <a:gd name="connsiteX4" fmla="*/ 114195 w 114195"/>
              <a:gd name="connsiteY4" fmla="*/ 0 h 11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1198786">
                <a:moveTo>
                  <a:pt x="114195" y="1198786"/>
                </a:moveTo>
                <a:lnTo>
                  <a:pt x="1169" y="1179710"/>
                </a:lnTo>
                <a:lnTo>
                  <a:pt x="0" y="1177421"/>
                </a:lnTo>
                <a:lnTo>
                  <a:pt x="0" y="91055"/>
                </a:lnTo>
                <a:lnTo>
                  <a:pt x="114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5" name="任意多边形: 形状 64"/>
          <p:cNvSpPr/>
          <p:nvPr>
            <p:custDataLst>
              <p:tags r:id="rId7"/>
            </p:custDataLst>
          </p:nvPr>
        </p:nvSpPr>
        <p:spPr>
          <a:xfrm rot="13114061" flipH="1" flipV="1">
            <a:off x="8872618" y="-56794"/>
            <a:ext cx="34520" cy="345251"/>
          </a:xfrm>
          <a:custGeom>
            <a:avLst/>
            <a:gdLst>
              <a:gd name="connsiteX0" fmla="*/ 114195 w 114195"/>
              <a:gd name="connsiteY0" fmla="*/ 857436 h 857436"/>
              <a:gd name="connsiteX1" fmla="*/ 1169 w 114195"/>
              <a:gd name="connsiteY1" fmla="*/ 838360 h 857436"/>
              <a:gd name="connsiteX2" fmla="*/ 0 w 114195"/>
              <a:gd name="connsiteY2" fmla="*/ 836071 h 857436"/>
              <a:gd name="connsiteX3" fmla="*/ 0 w 114195"/>
              <a:gd name="connsiteY3" fmla="*/ 91055 h 857436"/>
              <a:gd name="connsiteX4" fmla="*/ 114195 w 114195"/>
              <a:gd name="connsiteY4" fmla="*/ 0 h 85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857436">
                <a:moveTo>
                  <a:pt x="114195" y="857436"/>
                </a:moveTo>
                <a:lnTo>
                  <a:pt x="1169" y="838360"/>
                </a:lnTo>
                <a:lnTo>
                  <a:pt x="0" y="836071"/>
                </a:lnTo>
                <a:lnTo>
                  <a:pt x="0" y="91055"/>
                </a:lnTo>
                <a:lnTo>
                  <a:pt x="114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6" name="组合 65"/>
          <p:cNvGrpSpPr/>
          <p:nvPr>
            <p:custDataLst>
              <p:tags r:id="rId8"/>
            </p:custDataLst>
          </p:nvPr>
        </p:nvGrpSpPr>
        <p:grpSpPr>
          <a:xfrm flipH="1" flipV="1">
            <a:off x="8169982" y="-114400"/>
            <a:ext cx="453426" cy="1004314"/>
            <a:chOff x="1712800" y="4635950"/>
            <a:chExt cx="1499948" cy="2494226"/>
          </a:xfrm>
        </p:grpSpPr>
        <p:sp>
          <p:nvSpPr>
            <p:cNvPr id="70" name="任意多边形: 形状 69"/>
            <p:cNvSpPr/>
            <p:nvPr>
              <p:custDataLst>
                <p:tags r:id="rId9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71" name="任意多边形: 形状 70"/>
            <p:cNvSpPr/>
            <p:nvPr>
              <p:custDataLst>
                <p:tags r:id="rId10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7" name="组合 66"/>
          <p:cNvGrpSpPr/>
          <p:nvPr>
            <p:custDataLst>
              <p:tags r:id="rId11"/>
            </p:custDataLst>
          </p:nvPr>
        </p:nvGrpSpPr>
        <p:grpSpPr>
          <a:xfrm flipH="1" flipV="1">
            <a:off x="7908823" y="-117984"/>
            <a:ext cx="453426" cy="1004314"/>
            <a:chOff x="1712800" y="4635950"/>
            <a:chExt cx="1499948" cy="2494226"/>
          </a:xfrm>
        </p:grpSpPr>
        <p:sp>
          <p:nvSpPr>
            <p:cNvPr id="68" name="任意多边形: 形状 67"/>
            <p:cNvSpPr/>
            <p:nvPr>
              <p:custDataLst>
                <p:tags r:id="rId12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69" name="任意多边形: 形状 68"/>
            <p:cNvSpPr/>
            <p:nvPr>
              <p:custDataLst>
                <p:tags r:id="rId13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55" name="任意多边形: 形状 54"/>
          <p:cNvSpPr/>
          <p:nvPr>
            <p:custDataLst>
              <p:tags r:id="rId14"/>
            </p:custDataLst>
          </p:nvPr>
        </p:nvSpPr>
        <p:spPr>
          <a:xfrm rot="8183063" flipH="1">
            <a:off x="282517" y="5708141"/>
            <a:ext cx="86400" cy="1380051"/>
          </a:xfrm>
          <a:custGeom>
            <a:avLst/>
            <a:gdLst>
              <a:gd name="connsiteX0" fmla="*/ 115200 w 115200"/>
              <a:gd name="connsiteY0" fmla="*/ 1380051 h 1380051"/>
              <a:gd name="connsiteX1" fmla="*/ 115200 w 115200"/>
              <a:gd name="connsiteY1" fmla="*/ 0 h 1380051"/>
              <a:gd name="connsiteX2" fmla="*/ 0 w 115200"/>
              <a:gd name="connsiteY2" fmla="*/ 109764 h 1380051"/>
              <a:gd name="connsiteX3" fmla="*/ 0 w 115200"/>
              <a:gd name="connsiteY3" fmla="*/ 1259145 h 13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1380051">
                <a:moveTo>
                  <a:pt x="115200" y="1380051"/>
                </a:moveTo>
                <a:lnTo>
                  <a:pt x="115200" y="0"/>
                </a:lnTo>
                <a:lnTo>
                  <a:pt x="0" y="109764"/>
                </a:lnTo>
                <a:lnTo>
                  <a:pt x="0" y="1259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7" name="任意多边形: 形状 56"/>
          <p:cNvSpPr/>
          <p:nvPr>
            <p:custDataLst>
              <p:tags r:id="rId15"/>
            </p:custDataLst>
          </p:nvPr>
        </p:nvSpPr>
        <p:spPr>
          <a:xfrm rot="8183063" flipH="1">
            <a:off x="97631" y="6324231"/>
            <a:ext cx="86400" cy="665322"/>
          </a:xfrm>
          <a:custGeom>
            <a:avLst/>
            <a:gdLst>
              <a:gd name="connsiteX0" fmla="*/ 115200 w 115200"/>
              <a:gd name="connsiteY0" fmla="*/ 665322 h 665322"/>
              <a:gd name="connsiteX1" fmla="*/ 115200 w 115200"/>
              <a:gd name="connsiteY1" fmla="*/ 0 h 665322"/>
              <a:gd name="connsiteX2" fmla="*/ 0 w 115200"/>
              <a:gd name="connsiteY2" fmla="*/ 109764 h 665322"/>
              <a:gd name="connsiteX3" fmla="*/ 0 w 115200"/>
              <a:gd name="connsiteY3" fmla="*/ 544417 h 6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665322">
                <a:moveTo>
                  <a:pt x="115200" y="665322"/>
                </a:moveTo>
                <a:lnTo>
                  <a:pt x="115200" y="0"/>
                </a:lnTo>
                <a:lnTo>
                  <a:pt x="0" y="109764"/>
                </a:lnTo>
                <a:lnTo>
                  <a:pt x="0" y="5444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8" name="直角三角形 57"/>
          <p:cNvSpPr/>
          <p:nvPr>
            <p:custDataLst>
              <p:tags r:id="rId16"/>
            </p:custDataLst>
          </p:nvPr>
        </p:nvSpPr>
        <p:spPr>
          <a:xfrm rot="10800000" flipV="1">
            <a:off x="7694193" y="5393591"/>
            <a:ext cx="1449806" cy="146440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等腰三角形 35"/>
          <p:cNvSpPr/>
          <p:nvPr>
            <p:custDataLst>
              <p:tags r:id="rId17"/>
            </p:custDataLst>
          </p:nvPr>
        </p:nvSpPr>
        <p:spPr>
          <a:xfrm rot="10800000" flipH="1">
            <a:off x="0" y="1"/>
            <a:ext cx="1023195" cy="6560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21666" cy="12901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2"/>
            </p:custDataLst>
          </p:nvPr>
        </p:nvSpPr>
        <p:spPr>
          <a:xfrm flipH="1" flipV="1">
            <a:off x="5126203" y="7260"/>
            <a:ext cx="4017796" cy="25762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66" y="0"/>
            <a:ext cx="2048434" cy="5066215"/>
          </a:xfrm>
          <a:prstGeom prst="rect">
            <a:avLst/>
          </a:prstGeom>
        </p:spPr>
      </p:pic>
      <p:sp>
        <p:nvSpPr>
          <p:cNvPr id="55" name="任意多边形: 形状 54"/>
          <p:cNvSpPr/>
          <p:nvPr>
            <p:custDataLst>
              <p:tags r:id="rId5"/>
            </p:custDataLst>
          </p:nvPr>
        </p:nvSpPr>
        <p:spPr>
          <a:xfrm rot="19013494">
            <a:off x="603403" y="3575330"/>
            <a:ext cx="85646" cy="2643673"/>
          </a:xfrm>
          <a:custGeom>
            <a:avLst/>
            <a:gdLst>
              <a:gd name="connsiteX0" fmla="*/ 114195 w 114195"/>
              <a:gd name="connsiteY0" fmla="*/ 0 h 2643673"/>
              <a:gd name="connsiteX1" fmla="*/ 114195 w 114195"/>
              <a:gd name="connsiteY1" fmla="*/ 2624992 h 2643673"/>
              <a:gd name="connsiteX2" fmla="*/ 0 w 114195"/>
              <a:gd name="connsiteY2" fmla="*/ 2643673 h 2643673"/>
              <a:gd name="connsiteX3" fmla="*/ 0 w 114195"/>
              <a:gd name="connsiteY3" fmla="*/ 122198 h 264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5" h="2643673">
                <a:moveTo>
                  <a:pt x="114195" y="0"/>
                </a:moveTo>
                <a:lnTo>
                  <a:pt x="114195" y="2624992"/>
                </a:lnTo>
                <a:lnTo>
                  <a:pt x="0" y="2643673"/>
                </a:lnTo>
                <a:lnTo>
                  <a:pt x="0" y="1221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7" name="任意多边形: 形状 56"/>
          <p:cNvSpPr/>
          <p:nvPr>
            <p:custDataLst>
              <p:tags r:id="rId6"/>
            </p:custDataLst>
          </p:nvPr>
        </p:nvSpPr>
        <p:spPr>
          <a:xfrm rot="19013494">
            <a:off x="522818" y="4175840"/>
            <a:ext cx="85646" cy="2329218"/>
          </a:xfrm>
          <a:custGeom>
            <a:avLst/>
            <a:gdLst>
              <a:gd name="connsiteX0" fmla="*/ 114195 w 114195"/>
              <a:gd name="connsiteY0" fmla="*/ 0 h 2329218"/>
              <a:gd name="connsiteX1" fmla="*/ 114195 w 114195"/>
              <a:gd name="connsiteY1" fmla="*/ 2319214 h 2329218"/>
              <a:gd name="connsiteX2" fmla="*/ 27813 w 114195"/>
              <a:gd name="connsiteY2" fmla="*/ 2329218 h 2329218"/>
              <a:gd name="connsiteX3" fmla="*/ 0 w 114195"/>
              <a:gd name="connsiteY3" fmla="*/ 2298791 h 2329218"/>
              <a:gd name="connsiteX4" fmla="*/ 0 w 114195"/>
              <a:gd name="connsiteY4" fmla="*/ 127736 h 232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2329218">
                <a:moveTo>
                  <a:pt x="114195" y="0"/>
                </a:moveTo>
                <a:lnTo>
                  <a:pt x="114195" y="2319214"/>
                </a:lnTo>
                <a:lnTo>
                  <a:pt x="27813" y="2329218"/>
                </a:lnTo>
                <a:lnTo>
                  <a:pt x="0" y="2298791"/>
                </a:lnTo>
                <a:lnTo>
                  <a:pt x="0" y="1277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9" name="任意多边形: 形状 58"/>
          <p:cNvSpPr/>
          <p:nvPr>
            <p:custDataLst>
              <p:tags r:id="rId7"/>
            </p:custDataLst>
          </p:nvPr>
        </p:nvSpPr>
        <p:spPr>
          <a:xfrm rot="19013494">
            <a:off x="441007" y="4770157"/>
            <a:ext cx="85646" cy="2031683"/>
          </a:xfrm>
          <a:custGeom>
            <a:avLst/>
            <a:gdLst>
              <a:gd name="connsiteX0" fmla="*/ 114195 w 114195"/>
              <a:gd name="connsiteY0" fmla="*/ 0 h 2031683"/>
              <a:gd name="connsiteX1" fmla="*/ 114195 w 114195"/>
              <a:gd name="connsiteY1" fmla="*/ 2015314 h 2031683"/>
              <a:gd name="connsiteX2" fmla="*/ 32998 w 114195"/>
              <a:gd name="connsiteY2" fmla="*/ 2031683 h 2031683"/>
              <a:gd name="connsiteX3" fmla="*/ 0 w 114195"/>
              <a:gd name="connsiteY3" fmla="*/ 1995216 h 2031683"/>
              <a:gd name="connsiteX4" fmla="*/ 0 w 114195"/>
              <a:gd name="connsiteY4" fmla="*/ 124974 h 20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2031683">
                <a:moveTo>
                  <a:pt x="114195" y="0"/>
                </a:moveTo>
                <a:lnTo>
                  <a:pt x="114195" y="2015314"/>
                </a:lnTo>
                <a:lnTo>
                  <a:pt x="32998" y="2031683"/>
                </a:lnTo>
                <a:lnTo>
                  <a:pt x="0" y="1995216"/>
                </a:lnTo>
                <a:lnTo>
                  <a:pt x="0" y="12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4" name="任意多边形: 形状 33"/>
          <p:cNvSpPr/>
          <p:nvPr>
            <p:custDataLst>
              <p:tags r:id="rId8"/>
            </p:custDataLst>
          </p:nvPr>
        </p:nvSpPr>
        <p:spPr>
          <a:xfrm rot="13114061">
            <a:off x="146746" y="5569708"/>
            <a:ext cx="85646" cy="954066"/>
          </a:xfrm>
          <a:custGeom>
            <a:avLst/>
            <a:gdLst>
              <a:gd name="connsiteX0" fmla="*/ 114195 w 114195"/>
              <a:gd name="connsiteY0" fmla="*/ 954066 h 954066"/>
              <a:gd name="connsiteX1" fmla="*/ 1169 w 114195"/>
              <a:gd name="connsiteY1" fmla="*/ 941812 h 954066"/>
              <a:gd name="connsiteX2" fmla="*/ 0 w 114195"/>
              <a:gd name="connsiteY2" fmla="*/ 940342 h 954066"/>
              <a:gd name="connsiteX3" fmla="*/ 0 w 114195"/>
              <a:gd name="connsiteY3" fmla="*/ 0 h 954066"/>
              <a:gd name="connsiteX4" fmla="*/ 114195 w 114195"/>
              <a:gd name="connsiteY4" fmla="*/ 143215 h 9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954066">
                <a:moveTo>
                  <a:pt x="114195" y="954066"/>
                </a:moveTo>
                <a:lnTo>
                  <a:pt x="1169" y="941812"/>
                </a:lnTo>
                <a:lnTo>
                  <a:pt x="0" y="940342"/>
                </a:lnTo>
                <a:lnTo>
                  <a:pt x="0" y="0"/>
                </a:lnTo>
                <a:lnTo>
                  <a:pt x="114195" y="143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7" name="任意多边形: 形状 36"/>
          <p:cNvSpPr/>
          <p:nvPr>
            <p:custDataLst>
              <p:tags r:id="rId9"/>
            </p:custDataLst>
          </p:nvPr>
        </p:nvSpPr>
        <p:spPr>
          <a:xfrm rot="13114061">
            <a:off x="294355" y="5826001"/>
            <a:ext cx="85646" cy="1198786"/>
          </a:xfrm>
          <a:custGeom>
            <a:avLst/>
            <a:gdLst>
              <a:gd name="connsiteX0" fmla="*/ 114195 w 114195"/>
              <a:gd name="connsiteY0" fmla="*/ 1198786 h 1198786"/>
              <a:gd name="connsiteX1" fmla="*/ 1169 w 114195"/>
              <a:gd name="connsiteY1" fmla="*/ 1179710 h 1198786"/>
              <a:gd name="connsiteX2" fmla="*/ 0 w 114195"/>
              <a:gd name="connsiteY2" fmla="*/ 1177421 h 1198786"/>
              <a:gd name="connsiteX3" fmla="*/ 0 w 114195"/>
              <a:gd name="connsiteY3" fmla="*/ 91055 h 1198786"/>
              <a:gd name="connsiteX4" fmla="*/ 114195 w 114195"/>
              <a:gd name="connsiteY4" fmla="*/ 0 h 11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1198786">
                <a:moveTo>
                  <a:pt x="114195" y="1198786"/>
                </a:moveTo>
                <a:lnTo>
                  <a:pt x="1169" y="1179710"/>
                </a:lnTo>
                <a:lnTo>
                  <a:pt x="0" y="1177421"/>
                </a:lnTo>
                <a:lnTo>
                  <a:pt x="0" y="91055"/>
                </a:lnTo>
                <a:lnTo>
                  <a:pt x="114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0" name="任意多边形: 形状 39"/>
          <p:cNvSpPr/>
          <p:nvPr>
            <p:custDataLst>
              <p:tags r:id="rId10"/>
            </p:custDataLst>
          </p:nvPr>
        </p:nvSpPr>
        <p:spPr>
          <a:xfrm rot="13114061">
            <a:off x="580655" y="6129676"/>
            <a:ext cx="85646" cy="857436"/>
          </a:xfrm>
          <a:custGeom>
            <a:avLst/>
            <a:gdLst>
              <a:gd name="connsiteX0" fmla="*/ 114195 w 114195"/>
              <a:gd name="connsiteY0" fmla="*/ 857436 h 857436"/>
              <a:gd name="connsiteX1" fmla="*/ 1169 w 114195"/>
              <a:gd name="connsiteY1" fmla="*/ 838360 h 857436"/>
              <a:gd name="connsiteX2" fmla="*/ 0 w 114195"/>
              <a:gd name="connsiteY2" fmla="*/ 836071 h 857436"/>
              <a:gd name="connsiteX3" fmla="*/ 0 w 114195"/>
              <a:gd name="connsiteY3" fmla="*/ 91055 h 857436"/>
              <a:gd name="connsiteX4" fmla="*/ 114195 w 114195"/>
              <a:gd name="connsiteY4" fmla="*/ 0 h 85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5" h="857436">
                <a:moveTo>
                  <a:pt x="114195" y="857436"/>
                </a:moveTo>
                <a:lnTo>
                  <a:pt x="1169" y="838360"/>
                </a:lnTo>
                <a:lnTo>
                  <a:pt x="0" y="836071"/>
                </a:lnTo>
                <a:lnTo>
                  <a:pt x="0" y="91055"/>
                </a:lnTo>
                <a:lnTo>
                  <a:pt x="114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0" name="组合 59"/>
          <p:cNvGrpSpPr/>
          <p:nvPr>
            <p:custDataLst>
              <p:tags r:id="rId11"/>
            </p:custDataLst>
          </p:nvPr>
        </p:nvGrpSpPr>
        <p:grpSpPr>
          <a:xfrm>
            <a:off x="1284600" y="4635950"/>
            <a:ext cx="1124961" cy="2494226"/>
            <a:chOff x="1712800" y="4635950"/>
            <a:chExt cx="1499948" cy="2494226"/>
          </a:xfrm>
        </p:grpSpPr>
        <p:sp>
          <p:nvSpPr>
            <p:cNvPr id="45" name="任意多边形: 形状 44"/>
            <p:cNvSpPr/>
            <p:nvPr>
              <p:custDataLst>
                <p:tags r:id="rId12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13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1" name="组合 60"/>
          <p:cNvGrpSpPr/>
          <p:nvPr>
            <p:custDataLst>
              <p:tags r:id="rId14"/>
            </p:custDataLst>
          </p:nvPr>
        </p:nvGrpSpPr>
        <p:grpSpPr>
          <a:xfrm>
            <a:off x="1932541" y="4644851"/>
            <a:ext cx="1124961" cy="2494226"/>
            <a:chOff x="1712800" y="4635950"/>
            <a:chExt cx="1499948" cy="2494226"/>
          </a:xfrm>
        </p:grpSpPr>
        <p:sp>
          <p:nvSpPr>
            <p:cNvPr id="62" name="任意多边形: 形状 61"/>
            <p:cNvSpPr/>
            <p:nvPr>
              <p:custDataLst>
                <p:tags r:id="rId15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63" name="任意多边形: 形状 62"/>
            <p:cNvSpPr/>
            <p:nvPr>
              <p:custDataLst>
                <p:tags r:id="rId16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2942603" y="2590806"/>
            <a:ext cx="4215795" cy="1082219"/>
          </a:xfrm>
        </p:spPr>
        <p:txBody>
          <a:bodyPr anchor="b">
            <a:normAutofit/>
          </a:bodyPr>
          <a:lstStyle>
            <a:lvl1pPr algn="l">
              <a:defRPr sz="4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2942603" y="3781884"/>
            <a:ext cx="4215795" cy="71285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直角三角形 8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直角三角形 17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直角三角形 6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9" name="任意多边形: 形状 8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直角三角形 5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8" name="任意多边形: 形状 7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直角三角形 8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>
            <p:custDataLst>
              <p:tags r:id="rId2"/>
            </p:custDataLst>
          </p:nvPr>
        </p:nvSpPr>
        <p:spPr>
          <a:xfrm flipV="1">
            <a:off x="-4107" y="0"/>
            <a:ext cx="1621964" cy="16383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 flipV="1">
            <a:off x="-4106" y="0"/>
            <a:ext cx="1418569" cy="143285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 flipH="1">
            <a:off x="8241835" y="5676900"/>
            <a:ext cx="1019262" cy="817267"/>
            <a:chOff x="-179642" y="1211796"/>
            <a:chExt cx="1593073" cy="958022"/>
          </a:xfrm>
        </p:grpSpPr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7561930">
              <a:off x="580426" y="451728"/>
              <a:ext cx="72937" cy="1593073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3238070" flipH="1">
              <a:off x="569926" y="1349796"/>
              <a:ext cx="72937" cy="1567108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 rot="7561930">
              <a:off x="410329" y="782586"/>
              <a:ext cx="72937" cy="1171590"/>
            </a:xfrm>
            <a:custGeom>
              <a:avLst/>
              <a:gdLst>
                <a:gd name="connsiteX0" fmla="*/ 0 w 139051"/>
                <a:gd name="connsiteY0" fmla="*/ 2233595 h 2233595"/>
                <a:gd name="connsiteX1" fmla="*/ 0 w 139051"/>
                <a:gd name="connsiteY1" fmla="*/ 0 h 2233595"/>
                <a:gd name="connsiteX2" fmla="*/ 139051 w 139051"/>
                <a:gd name="connsiteY2" fmla="*/ 45553 h 2233595"/>
                <a:gd name="connsiteX3" fmla="*/ 139051 w 139051"/>
                <a:gd name="connsiteY3" fmla="*/ 2132449 h 22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233595">
                  <a:moveTo>
                    <a:pt x="0" y="2233595"/>
                  </a:moveTo>
                  <a:lnTo>
                    <a:pt x="0" y="0"/>
                  </a:lnTo>
                  <a:lnTo>
                    <a:pt x="139051" y="45553"/>
                  </a:lnTo>
                  <a:lnTo>
                    <a:pt x="139051" y="21324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 rot="3238070" flipH="1">
              <a:off x="399830" y="1432722"/>
              <a:ext cx="72937" cy="1145625"/>
            </a:xfrm>
            <a:custGeom>
              <a:avLst/>
              <a:gdLst>
                <a:gd name="connsiteX0" fmla="*/ 139051 w 139051"/>
                <a:gd name="connsiteY0" fmla="*/ 45553 h 2184092"/>
                <a:gd name="connsiteX1" fmla="*/ 0 w 139051"/>
                <a:gd name="connsiteY1" fmla="*/ 0 h 2184092"/>
                <a:gd name="connsiteX2" fmla="*/ 0 w 139051"/>
                <a:gd name="connsiteY2" fmla="*/ 2184092 h 2184092"/>
                <a:gd name="connsiteX3" fmla="*/ 139051 w 139051"/>
                <a:gd name="connsiteY3" fmla="*/ 2082946 h 218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51" h="2184092">
                  <a:moveTo>
                    <a:pt x="139051" y="45553"/>
                  </a:moveTo>
                  <a:lnTo>
                    <a:pt x="0" y="0"/>
                  </a:lnTo>
                  <a:lnTo>
                    <a:pt x="0" y="2184092"/>
                  </a:lnTo>
                  <a:lnTo>
                    <a:pt x="139051" y="2082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2"/>
            </p:custDataLst>
          </p:nvPr>
        </p:nvSpPr>
        <p:spPr>
          <a:xfrm>
            <a:off x="2" y="4287154"/>
            <a:ext cx="4017796" cy="25762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485"/>
            <a:ext cx="2048434" cy="5066215"/>
          </a:xfrm>
          <a:prstGeom prst="rect">
            <a:avLst/>
          </a:prstGeom>
        </p:spPr>
      </p:pic>
      <p:sp>
        <p:nvSpPr>
          <p:cNvPr id="16" name="任意多边形: 形状 15"/>
          <p:cNvSpPr/>
          <p:nvPr>
            <p:custDataLst>
              <p:tags r:id="rId5"/>
            </p:custDataLst>
          </p:nvPr>
        </p:nvSpPr>
        <p:spPr>
          <a:xfrm rot="18816937">
            <a:off x="2042859" y="288353"/>
            <a:ext cx="85646" cy="7820842"/>
          </a:xfrm>
          <a:custGeom>
            <a:avLst/>
            <a:gdLst>
              <a:gd name="connsiteX0" fmla="*/ 114195 w 114195"/>
              <a:gd name="connsiteY0" fmla="*/ 0 h 7820842"/>
              <a:gd name="connsiteX1" fmla="*/ 114195 w 114195"/>
              <a:gd name="connsiteY1" fmla="*/ 7820842 h 7820842"/>
              <a:gd name="connsiteX2" fmla="*/ 0 w 114195"/>
              <a:gd name="connsiteY2" fmla="*/ 7700991 h 7820842"/>
              <a:gd name="connsiteX3" fmla="*/ 0 w 114195"/>
              <a:gd name="connsiteY3" fmla="*/ 106626 h 78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5" h="7820842">
                <a:moveTo>
                  <a:pt x="114195" y="0"/>
                </a:moveTo>
                <a:lnTo>
                  <a:pt x="114195" y="7820842"/>
                </a:lnTo>
                <a:lnTo>
                  <a:pt x="0" y="7700991"/>
                </a:lnTo>
                <a:lnTo>
                  <a:pt x="0" y="1066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 flipH="1" flipV="1">
            <a:off x="6603465" y="-283031"/>
            <a:ext cx="1124961" cy="2494226"/>
            <a:chOff x="1712800" y="4635950"/>
            <a:chExt cx="1499948" cy="2494226"/>
          </a:xfrm>
        </p:grpSpPr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>
            <a:xfrm rot="2161930">
              <a:off x="1712800" y="4635950"/>
              <a:ext cx="114195" cy="2494226"/>
            </a:xfrm>
            <a:custGeom>
              <a:avLst/>
              <a:gdLst>
                <a:gd name="connsiteX0" fmla="*/ 0 w 114195"/>
                <a:gd name="connsiteY0" fmla="*/ 0 h 2494226"/>
                <a:gd name="connsiteX1" fmla="*/ 114195 w 114195"/>
                <a:gd name="connsiteY1" fmla="*/ 37410 h 2494226"/>
                <a:gd name="connsiteX2" fmla="*/ 114195 w 114195"/>
                <a:gd name="connsiteY2" fmla="*/ 2411160 h 2494226"/>
                <a:gd name="connsiteX3" fmla="*/ 0 w 114195"/>
                <a:gd name="connsiteY3" fmla="*/ 2494226 h 24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94226">
                  <a:moveTo>
                    <a:pt x="0" y="0"/>
                  </a:moveTo>
                  <a:lnTo>
                    <a:pt x="114195" y="37410"/>
                  </a:lnTo>
                  <a:lnTo>
                    <a:pt x="114195" y="2411160"/>
                  </a:lnTo>
                  <a:lnTo>
                    <a:pt x="0" y="2494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8"/>
              </p:custDataLst>
            </p:nvPr>
          </p:nvSpPr>
          <p:spPr>
            <a:xfrm rot="19438070" flipH="1">
              <a:off x="3098553" y="4672715"/>
              <a:ext cx="114195" cy="2453574"/>
            </a:xfrm>
            <a:custGeom>
              <a:avLst/>
              <a:gdLst>
                <a:gd name="connsiteX0" fmla="*/ 0 w 114195"/>
                <a:gd name="connsiteY0" fmla="*/ 0 h 2453574"/>
                <a:gd name="connsiteX1" fmla="*/ 0 w 114195"/>
                <a:gd name="connsiteY1" fmla="*/ 2453574 h 2453574"/>
                <a:gd name="connsiteX2" fmla="*/ 114195 w 114195"/>
                <a:gd name="connsiteY2" fmla="*/ 2370508 h 2453574"/>
                <a:gd name="connsiteX3" fmla="*/ 114195 w 114195"/>
                <a:gd name="connsiteY3" fmla="*/ 37410 h 24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5" h="2453574">
                  <a:moveTo>
                    <a:pt x="0" y="0"/>
                  </a:moveTo>
                  <a:lnTo>
                    <a:pt x="0" y="2453574"/>
                  </a:lnTo>
                  <a:lnTo>
                    <a:pt x="114195" y="2370508"/>
                  </a:lnTo>
                  <a:lnTo>
                    <a:pt x="114195" y="37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 rot="3266646">
            <a:off x="5530713" y="1113743"/>
            <a:ext cx="1079423" cy="117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任意多边形: 形状 20"/>
          <p:cNvSpPr/>
          <p:nvPr>
            <p:custDataLst>
              <p:tags r:id="rId10"/>
            </p:custDataLst>
          </p:nvPr>
        </p:nvSpPr>
        <p:spPr>
          <a:xfrm rot="3266646">
            <a:off x="5564273" y="397499"/>
            <a:ext cx="904278" cy="117549"/>
          </a:xfrm>
          <a:custGeom>
            <a:avLst/>
            <a:gdLst>
              <a:gd name="connsiteX0" fmla="*/ 0 w 1205704"/>
              <a:gd name="connsiteY0" fmla="*/ 117549 h 117549"/>
              <a:gd name="connsiteX1" fmla="*/ 84020 w 1205704"/>
              <a:gd name="connsiteY1" fmla="*/ 0 h 117549"/>
              <a:gd name="connsiteX2" fmla="*/ 1205704 w 1205704"/>
              <a:gd name="connsiteY2" fmla="*/ 0 h 117549"/>
              <a:gd name="connsiteX3" fmla="*/ 1205704 w 1205704"/>
              <a:gd name="connsiteY3" fmla="*/ 117549 h 1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704" h="117549">
                <a:moveTo>
                  <a:pt x="0" y="117549"/>
                </a:moveTo>
                <a:lnTo>
                  <a:pt x="84020" y="0"/>
                </a:lnTo>
                <a:lnTo>
                  <a:pt x="1205704" y="0"/>
                </a:lnTo>
                <a:lnTo>
                  <a:pt x="1205704" y="117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814319" y="2349886"/>
            <a:ext cx="4476513" cy="215822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0" Type="http://schemas.openxmlformats.org/officeDocument/2006/relationships/slideLayout" Target="../slideLayouts/slideLayout18.xml"/><Relationship Id="rId4" Type="http://schemas.openxmlformats.org/officeDocument/2006/relationships/tags" Target="../tags/tag251.xml"/><Relationship Id="rId39" Type="http://schemas.openxmlformats.org/officeDocument/2006/relationships/tags" Target="../tags/tag286.xml"/><Relationship Id="rId38" Type="http://schemas.openxmlformats.org/officeDocument/2006/relationships/tags" Target="../tags/tag285.xml"/><Relationship Id="rId37" Type="http://schemas.openxmlformats.org/officeDocument/2006/relationships/tags" Target="../tags/tag284.xml"/><Relationship Id="rId36" Type="http://schemas.openxmlformats.org/officeDocument/2006/relationships/tags" Target="../tags/tag283.xml"/><Relationship Id="rId35" Type="http://schemas.openxmlformats.org/officeDocument/2006/relationships/tags" Target="../tags/tag282.xml"/><Relationship Id="rId34" Type="http://schemas.openxmlformats.org/officeDocument/2006/relationships/tags" Target="../tags/tag281.xml"/><Relationship Id="rId33" Type="http://schemas.openxmlformats.org/officeDocument/2006/relationships/tags" Target="../tags/tag280.xml"/><Relationship Id="rId32" Type="http://schemas.openxmlformats.org/officeDocument/2006/relationships/tags" Target="../tags/tag279.xml"/><Relationship Id="rId31" Type="http://schemas.openxmlformats.org/officeDocument/2006/relationships/tags" Target="../tags/tag278.xml"/><Relationship Id="rId30" Type="http://schemas.openxmlformats.org/officeDocument/2006/relationships/tags" Target="../tags/tag277.xml"/><Relationship Id="rId3" Type="http://schemas.openxmlformats.org/officeDocument/2006/relationships/tags" Target="../tags/tag250.xml"/><Relationship Id="rId29" Type="http://schemas.openxmlformats.org/officeDocument/2006/relationships/tags" Target="../tags/tag276.xml"/><Relationship Id="rId28" Type="http://schemas.openxmlformats.org/officeDocument/2006/relationships/tags" Target="../tags/tag275.xml"/><Relationship Id="rId27" Type="http://schemas.openxmlformats.org/officeDocument/2006/relationships/tags" Target="../tags/tag274.xml"/><Relationship Id="rId26" Type="http://schemas.openxmlformats.org/officeDocument/2006/relationships/tags" Target="../tags/tag273.xml"/><Relationship Id="rId25" Type="http://schemas.openxmlformats.org/officeDocument/2006/relationships/tags" Target="../tags/tag27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tags" Target="../tags/tag249.xml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2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7" Type="http://schemas.openxmlformats.org/officeDocument/2006/relationships/slideLayout" Target="../slideLayouts/slideLayout18.xml"/><Relationship Id="rId16" Type="http://schemas.openxmlformats.org/officeDocument/2006/relationships/image" Target="../media/image9.png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22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3.xml"/><Relationship Id="rId1" Type="http://schemas.openxmlformats.org/officeDocument/2006/relationships/tags" Target="../tags/tag31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38.xml"/><Relationship Id="rId2" Type="http://schemas.openxmlformats.org/officeDocument/2006/relationships/tags" Target="../tags/tag320.xml"/><Relationship Id="rId19" Type="http://schemas.openxmlformats.org/officeDocument/2006/relationships/tags" Target="../tags/tag337.xml"/><Relationship Id="rId18" Type="http://schemas.openxmlformats.org/officeDocument/2006/relationships/tags" Target="../tags/tag336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ctrTitle"/>
          </p:nvPr>
        </p:nvSpPr>
        <p:spPr>
          <a:xfrm>
            <a:off x="117475" y="2393950"/>
            <a:ext cx="8909685" cy="191198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3538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新时代国家应急管理体制的创新发展（上）</a:t>
            </a:r>
            <a:endParaRPr lang="zh-CN" altLang="en-US" sz="4800" b="1" dirty="0">
              <a:solidFill>
                <a:srgbClr val="035388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170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938905" y="4819650"/>
            <a:ext cx="7266190" cy="677863"/>
          </a:xfrm>
        </p:spPr>
        <p:txBody>
          <a:bodyPr/>
          <a:lstStyle/>
          <a:p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王宏伟  中国人民大学公共管理学院教授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20110" y="276225"/>
            <a:ext cx="2540000" cy="190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75" y="472440"/>
            <a:ext cx="3108325" cy="1708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095" y="276225"/>
            <a:ext cx="271399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0460" y="1990725"/>
            <a:ext cx="6466840" cy="1124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政府的办公厅或办公室，成立了内设机构</a:t>
            </a:r>
            <a:r>
              <a:rPr lang="en-US" altLang="zh-CN" sz="2800" dirty="0">
                <a:latin typeface="楷体_GB2312" panose="02010609030101010101" charset="-122"/>
                <a:ea typeface="楷体_GB2312" panose="02010609030101010101" charset="-122"/>
              </a:rPr>
              <a:t>——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应急管理办公室。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0460" y="3311525"/>
            <a:ext cx="6466840" cy="54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dirty="0">
                <a:latin typeface="楷体_GB2312" panose="02010609030101010101" charset="-122"/>
                <a:ea typeface="楷体_GB2312" panose="02010609030101010101" charset="-122"/>
              </a:rPr>
              <a:t>国务院成立了国务院应急管理办公室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0460" y="4032250"/>
            <a:ext cx="6466840" cy="1126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dirty="0" smtClean="0">
                <a:latin typeface="楷体_GB2312" panose="02010609030101010101" charset="-122"/>
                <a:ea typeface="楷体_GB2312" panose="02010609030101010101" charset="-122"/>
              </a:rPr>
              <a:t>省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级人民</a:t>
            </a:r>
            <a:r>
              <a:rPr sz="2800" dirty="0" err="1" smtClean="0">
                <a:latin typeface="楷体_GB2312" panose="02010609030101010101" charset="-122"/>
                <a:ea typeface="楷体_GB2312" panose="02010609030101010101" charset="-122"/>
              </a:rPr>
              <a:t>政府</a:t>
            </a:r>
            <a:r>
              <a:rPr sz="2800" dirty="0" err="1">
                <a:latin typeface="楷体_GB2312" panose="02010609030101010101" charset="-122"/>
                <a:ea typeface="楷体_GB2312" panose="02010609030101010101" charset="-122"/>
              </a:rPr>
              <a:t>、地级市人民政府、县级市人民政府的办公室</a:t>
            </a:r>
            <a:r>
              <a:rPr lang="zh-CN" sz="2800" dirty="0">
                <a:latin typeface="楷体_GB2312" panose="02010609030101010101" charset="-122"/>
                <a:ea typeface="楷体_GB2312" panose="02010609030101010101" charset="-122"/>
              </a:rPr>
              <a:t>成立应急办。</a:t>
            </a:r>
            <a:endParaRPr lang="zh-CN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>
            <p:custDataLst>
              <p:tags r:id="rId1"/>
            </p:custDataLst>
          </p:nvPr>
        </p:nvCxnSpPr>
        <p:spPr>
          <a:xfrm>
            <a:off x="835222" y="2560501"/>
            <a:ext cx="7584678" cy="0"/>
          </a:xfrm>
          <a:prstGeom prst="line">
            <a:avLst/>
          </a:prstGeom>
          <a:ln>
            <a:solidFill>
              <a:srgbClr val="1F74AD">
                <a:lumMod val="40000"/>
                <a:lumOff val="60000"/>
              </a:srgbClr>
            </a:solidFill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6307892" y="2681800"/>
            <a:ext cx="1762386" cy="299676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5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C</a:t>
            </a:r>
            <a:endParaRPr lang="en-US" altLang="zh-CN" sz="2500" dirty="0">
              <a:solidFill>
                <a:sysClr val="window" lastClr="FFFFFF"/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6307892" y="2981476"/>
            <a:ext cx="1762386" cy="895314"/>
          </a:xfrm>
          <a:prstGeom prst="rect">
            <a:avLst/>
          </a:prstGeom>
          <a:solidFill>
            <a:srgbClr val="1AA3AA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351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pc="150">
                <a:solidFill>
                  <a:srgbClr val="1AA3AA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信息</a:t>
            </a:r>
            <a:endParaRPr lang="zh-CN" altLang="en-US" sz="2800" spc="150">
              <a:solidFill>
                <a:srgbClr val="1AA3AA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spc="150">
                <a:solidFill>
                  <a:srgbClr val="1AA3AA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汇总</a:t>
            </a:r>
            <a:endParaRPr lang="zh-CN" altLang="en-US" sz="2800" spc="150">
              <a:solidFill>
                <a:srgbClr val="1AA3AA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>
            <p:custDataLst>
              <p:tags r:id="rId4"/>
            </p:custDataLst>
          </p:nvPr>
        </p:nvSpPr>
        <p:spPr>
          <a:xfrm>
            <a:off x="6568326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1AA3AA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2" name="圆角矩形 41"/>
          <p:cNvSpPr/>
          <p:nvPr>
            <p:custDataLst>
              <p:tags r:id="rId5"/>
            </p:custDataLst>
          </p:nvPr>
        </p:nvSpPr>
        <p:spPr>
          <a:xfrm>
            <a:off x="7681412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1AA3AA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6"/>
            </p:custDataLst>
          </p:nvPr>
        </p:nvSpPr>
        <p:spPr>
          <a:xfrm>
            <a:off x="3746368" y="2681800"/>
            <a:ext cx="1762386" cy="299676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5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B</a:t>
            </a:r>
            <a:endParaRPr lang="en-US" altLang="zh-CN" sz="2500" dirty="0">
              <a:solidFill>
                <a:sysClr val="window" lastClr="FFFFFF"/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7"/>
            </p:custDataLst>
          </p:nvPr>
        </p:nvSpPr>
        <p:spPr>
          <a:xfrm>
            <a:off x="3746368" y="2981476"/>
            <a:ext cx="1762386" cy="895314"/>
          </a:xfrm>
          <a:prstGeom prst="rect">
            <a:avLst/>
          </a:prstGeom>
          <a:solidFill>
            <a:srgbClr val="3498DB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351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pc="150">
                <a:solidFill>
                  <a:srgbClr val="3498DB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综合</a:t>
            </a:r>
            <a:endParaRPr lang="zh-CN" altLang="en-US" sz="2800" spc="150">
              <a:solidFill>
                <a:srgbClr val="3498DB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spc="150">
                <a:solidFill>
                  <a:srgbClr val="3498DB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协调</a:t>
            </a:r>
            <a:endParaRPr lang="zh-CN" altLang="en-US" sz="2800" spc="150">
              <a:solidFill>
                <a:srgbClr val="3498DB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4006804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3498DB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54" name="圆角矩形 53"/>
          <p:cNvSpPr/>
          <p:nvPr>
            <p:custDataLst>
              <p:tags r:id="rId9"/>
            </p:custDataLst>
          </p:nvPr>
        </p:nvSpPr>
        <p:spPr>
          <a:xfrm>
            <a:off x="5119888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3498DB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61" name="任意多边形 60"/>
          <p:cNvSpPr/>
          <p:nvPr>
            <p:custDataLst>
              <p:tags r:id="rId10"/>
            </p:custDataLst>
          </p:nvPr>
        </p:nvSpPr>
        <p:spPr>
          <a:xfrm>
            <a:off x="1184844" y="2681800"/>
            <a:ext cx="1762386" cy="299676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5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A</a:t>
            </a:r>
            <a:endParaRPr lang="en-US" altLang="zh-CN" sz="2500" dirty="0">
              <a:solidFill>
                <a:sysClr val="window" lastClr="FFFFFF"/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>
            <p:custDataLst>
              <p:tags r:id="rId11"/>
            </p:custDataLst>
          </p:nvPr>
        </p:nvSpPr>
        <p:spPr>
          <a:xfrm>
            <a:off x="1184844" y="2981476"/>
            <a:ext cx="1762386" cy="895314"/>
          </a:xfrm>
          <a:prstGeom prst="rect">
            <a:avLst/>
          </a:pr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351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1F74AD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应急</a:t>
            </a:r>
            <a:endParaRPr lang="zh-CN" altLang="en-US" sz="2800" spc="150" dirty="0">
              <a:solidFill>
                <a:srgbClr val="1F74AD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1F74AD">
                    <a:lumMod val="75000"/>
                  </a:srgbClr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值守</a:t>
            </a:r>
            <a:endParaRPr lang="zh-CN" altLang="en-US" sz="2800" spc="150" dirty="0">
              <a:solidFill>
                <a:srgbClr val="1F74AD">
                  <a:lumMod val="75000"/>
                </a:srgbClr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63" name="圆角矩形 62"/>
          <p:cNvSpPr/>
          <p:nvPr>
            <p:custDataLst>
              <p:tags r:id="rId12"/>
            </p:custDataLst>
          </p:nvPr>
        </p:nvSpPr>
        <p:spPr>
          <a:xfrm>
            <a:off x="1445280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1F74AD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64" name="圆角矩形 63"/>
          <p:cNvSpPr/>
          <p:nvPr>
            <p:custDataLst>
              <p:tags r:id="rId13"/>
            </p:custDataLst>
          </p:nvPr>
        </p:nvSpPr>
        <p:spPr>
          <a:xfrm>
            <a:off x="2558364" y="2524825"/>
            <a:ext cx="128434" cy="371028"/>
          </a:xfrm>
          <a:prstGeom prst="roundRect">
            <a:avLst>
              <a:gd name="adj" fmla="val 50000"/>
            </a:avLst>
          </a:prstGeom>
          <a:solidFill>
            <a:srgbClr val="1F74AD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4410" y="1347470"/>
            <a:ext cx="3484245" cy="6076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应急办的主要作用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7275" y="4892675"/>
            <a:ext cx="2037715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应急办成立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368675" y="4598035"/>
            <a:ext cx="75565" cy="12725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37280" y="4524375"/>
            <a:ext cx="464185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推力：2003年的非典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7280" y="5502275"/>
            <a:ext cx="4641215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拉力：2008年召开奥运会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5613400" y="1347470"/>
            <a:ext cx="1490345" cy="927735"/>
          </a:xfrm>
          <a:prstGeom prst="borderCallout1">
            <a:avLst>
              <a:gd name="adj1" fmla="val 24464"/>
              <a:gd name="adj2" fmla="val -1220"/>
              <a:gd name="adj3" fmla="val 142497"/>
              <a:gd name="adj4" fmla="val -49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最关键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3770" y="1399540"/>
            <a:ext cx="380111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应急管理：“一案三制”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577778" y="3066826"/>
            <a:ext cx="1723113" cy="1892534"/>
            <a:chOff x="4025754" y="3750316"/>
            <a:chExt cx="2175934" cy="2389877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4805327" y="3750316"/>
              <a:ext cx="616789" cy="427887"/>
            </a:xfrm>
            <a:custGeom>
              <a:avLst/>
              <a:gdLst>
                <a:gd name="connsiteX0" fmla="*/ 966389 w 1059135"/>
                <a:gd name="connsiteY0" fmla="*/ 2245 h 734756"/>
                <a:gd name="connsiteX1" fmla="*/ 1056891 w 1059135"/>
                <a:gd name="connsiteY1" fmla="*/ 137790 h 734756"/>
                <a:gd name="connsiteX2" fmla="*/ 956419 w 1059135"/>
                <a:gd name="connsiteY2" fmla="*/ 642009 h 734756"/>
                <a:gd name="connsiteX3" fmla="*/ 820873 w 1059135"/>
                <a:gd name="connsiteY3" fmla="*/ 732512 h 734756"/>
                <a:gd name="connsiteX4" fmla="*/ 820875 w 1059135"/>
                <a:gd name="connsiteY4" fmla="*/ 732511 h 734756"/>
                <a:gd name="connsiteX5" fmla="*/ 730372 w 1059135"/>
                <a:gd name="connsiteY5" fmla="*/ 596966 h 734756"/>
                <a:gd name="connsiteX6" fmla="*/ 830843 w 1059135"/>
                <a:gd name="connsiteY6" fmla="*/ 92747 h 734756"/>
                <a:gd name="connsiteX7" fmla="*/ 966389 w 1059135"/>
                <a:gd name="connsiteY7" fmla="*/ 2245 h 734756"/>
                <a:gd name="connsiteX8" fmla="*/ 723680 w 1059135"/>
                <a:gd name="connsiteY8" fmla="*/ 2245 h 734756"/>
                <a:gd name="connsiteX9" fmla="*/ 814182 w 1059135"/>
                <a:gd name="connsiteY9" fmla="*/ 137790 h 734756"/>
                <a:gd name="connsiteX10" fmla="*/ 713709 w 1059135"/>
                <a:gd name="connsiteY10" fmla="*/ 642009 h 734756"/>
                <a:gd name="connsiteX11" fmla="*/ 578165 w 1059135"/>
                <a:gd name="connsiteY11" fmla="*/ 732512 h 734756"/>
                <a:gd name="connsiteX12" fmla="*/ 578165 w 1059135"/>
                <a:gd name="connsiteY12" fmla="*/ 732511 h 734756"/>
                <a:gd name="connsiteX13" fmla="*/ 487663 w 1059135"/>
                <a:gd name="connsiteY13" fmla="*/ 596966 h 734756"/>
                <a:gd name="connsiteX14" fmla="*/ 588134 w 1059135"/>
                <a:gd name="connsiteY14" fmla="*/ 92747 h 734756"/>
                <a:gd name="connsiteX15" fmla="*/ 723680 w 1059135"/>
                <a:gd name="connsiteY15" fmla="*/ 2245 h 734756"/>
                <a:gd name="connsiteX16" fmla="*/ 480971 w 1059135"/>
                <a:gd name="connsiteY16" fmla="*/ 2245 h 734756"/>
                <a:gd name="connsiteX17" fmla="*/ 571473 w 1059135"/>
                <a:gd name="connsiteY17" fmla="*/ 137790 h 734756"/>
                <a:gd name="connsiteX18" fmla="*/ 471001 w 1059135"/>
                <a:gd name="connsiteY18" fmla="*/ 642009 h 734756"/>
                <a:gd name="connsiteX19" fmla="*/ 335455 w 1059135"/>
                <a:gd name="connsiteY19" fmla="*/ 732512 h 734756"/>
                <a:gd name="connsiteX20" fmla="*/ 335457 w 1059135"/>
                <a:gd name="connsiteY20" fmla="*/ 732511 h 734756"/>
                <a:gd name="connsiteX21" fmla="*/ 244954 w 1059135"/>
                <a:gd name="connsiteY21" fmla="*/ 596966 h 734756"/>
                <a:gd name="connsiteX22" fmla="*/ 345425 w 1059135"/>
                <a:gd name="connsiteY22" fmla="*/ 92747 h 734756"/>
                <a:gd name="connsiteX23" fmla="*/ 480971 w 1059135"/>
                <a:gd name="connsiteY23" fmla="*/ 2245 h 734756"/>
                <a:gd name="connsiteX24" fmla="*/ 238262 w 1059135"/>
                <a:gd name="connsiteY24" fmla="*/ 2245 h 734756"/>
                <a:gd name="connsiteX25" fmla="*/ 328764 w 1059135"/>
                <a:gd name="connsiteY25" fmla="*/ 137790 h 734756"/>
                <a:gd name="connsiteX26" fmla="*/ 228291 w 1059135"/>
                <a:gd name="connsiteY26" fmla="*/ 642009 h 734756"/>
                <a:gd name="connsiteX27" fmla="*/ 92747 w 1059135"/>
                <a:gd name="connsiteY27" fmla="*/ 732512 h 734756"/>
                <a:gd name="connsiteX28" fmla="*/ 92747 w 1059135"/>
                <a:gd name="connsiteY28" fmla="*/ 732511 h 734756"/>
                <a:gd name="connsiteX29" fmla="*/ 2245 w 1059135"/>
                <a:gd name="connsiteY29" fmla="*/ 596966 h 734756"/>
                <a:gd name="connsiteX30" fmla="*/ 102716 w 1059135"/>
                <a:gd name="connsiteY30" fmla="*/ 92747 h 734756"/>
                <a:gd name="connsiteX31" fmla="*/ 238262 w 1059135"/>
                <a:gd name="connsiteY31" fmla="*/ 2245 h 73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9135" h="734756">
                  <a:moveTo>
                    <a:pt x="966389" y="2245"/>
                  </a:moveTo>
                  <a:cubicBezTo>
                    <a:pt x="1028810" y="14683"/>
                    <a:pt x="1069329" y="75368"/>
                    <a:pt x="1056891" y="137790"/>
                  </a:cubicBezTo>
                  <a:cubicBezTo>
                    <a:pt x="1023401" y="305863"/>
                    <a:pt x="989909" y="473936"/>
                    <a:pt x="956419" y="642009"/>
                  </a:cubicBezTo>
                  <a:cubicBezTo>
                    <a:pt x="943981" y="704431"/>
                    <a:pt x="883295" y="744950"/>
                    <a:pt x="820873" y="732512"/>
                  </a:cubicBezTo>
                  <a:lnTo>
                    <a:pt x="820875" y="732511"/>
                  </a:lnTo>
                  <a:cubicBezTo>
                    <a:pt x="758453" y="720073"/>
                    <a:pt x="717934" y="659388"/>
                    <a:pt x="730372" y="596966"/>
                  </a:cubicBezTo>
                  <a:lnTo>
                    <a:pt x="830843" y="92747"/>
                  </a:lnTo>
                  <a:cubicBezTo>
                    <a:pt x="843281" y="30326"/>
                    <a:pt x="903967" y="-10194"/>
                    <a:pt x="966389" y="2245"/>
                  </a:cubicBezTo>
                  <a:close/>
                  <a:moveTo>
                    <a:pt x="723680" y="2245"/>
                  </a:moveTo>
                  <a:cubicBezTo>
                    <a:pt x="786102" y="14683"/>
                    <a:pt x="826621" y="75368"/>
                    <a:pt x="814182" y="137790"/>
                  </a:cubicBezTo>
                  <a:cubicBezTo>
                    <a:pt x="780691" y="305863"/>
                    <a:pt x="747200" y="473936"/>
                    <a:pt x="713709" y="642009"/>
                  </a:cubicBezTo>
                  <a:cubicBezTo>
                    <a:pt x="701271" y="704431"/>
                    <a:pt x="640586" y="744950"/>
                    <a:pt x="578165" y="732512"/>
                  </a:cubicBezTo>
                  <a:lnTo>
                    <a:pt x="578165" y="732511"/>
                  </a:lnTo>
                  <a:cubicBezTo>
                    <a:pt x="515743" y="720073"/>
                    <a:pt x="475224" y="659387"/>
                    <a:pt x="487663" y="596966"/>
                  </a:cubicBezTo>
                  <a:lnTo>
                    <a:pt x="588134" y="92747"/>
                  </a:lnTo>
                  <a:cubicBezTo>
                    <a:pt x="600573" y="30326"/>
                    <a:pt x="661257" y="-10194"/>
                    <a:pt x="723680" y="2245"/>
                  </a:cubicBezTo>
                  <a:close/>
                  <a:moveTo>
                    <a:pt x="480971" y="2245"/>
                  </a:moveTo>
                  <a:cubicBezTo>
                    <a:pt x="543392" y="14683"/>
                    <a:pt x="583912" y="75368"/>
                    <a:pt x="571473" y="137790"/>
                  </a:cubicBezTo>
                  <a:cubicBezTo>
                    <a:pt x="537983" y="305863"/>
                    <a:pt x="504491" y="473936"/>
                    <a:pt x="471001" y="642009"/>
                  </a:cubicBezTo>
                  <a:cubicBezTo>
                    <a:pt x="458563" y="704431"/>
                    <a:pt x="397877" y="744950"/>
                    <a:pt x="335455" y="732512"/>
                  </a:cubicBezTo>
                  <a:lnTo>
                    <a:pt x="335457" y="732511"/>
                  </a:lnTo>
                  <a:cubicBezTo>
                    <a:pt x="273035" y="720073"/>
                    <a:pt x="232516" y="659387"/>
                    <a:pt x="244954" y="596966"/>
                  </a:cubicBezTo>
                  <a:lnTo>
                    <a:pt x="345425" y="92747"/>
                  </a:lnTo>
                  <a:cubicBezTo>
                    <a:pt x="357863" y="30325"/>
                    <a:pt x="418549" y="-10194"/>
                    <a:pt x="480971" y="2245"/>
                  </a:cubicBezTo>
                  <a:close/>
                  <a:moveTo>
                    <a:pt x="238262" y="2245"/>
                  </a:moveTo>
                  <a:cubicBezTo>
                    <a:pt x="300684" y="14683"/>
                    <a:pt x="341203" y="75368"/>
                    <a:pt x="328764" y="137790"/>
                  </a:cubicBezTo>
                  <a:cubicBezTo>
                    <a:pt x="295273" y="305863"/>
                    <a:pt x="261782" y="473936"/>
                    <a:pt x="228291" y="642009"/>
                  </a:cubicBezTo>
                  <a:cubicBezTo>
                    <a:pt x="215853" y="704431"/>
                    <a:pt x="155168" y="744950"/>
                    <a:pt x="92747" y="732512"/>
                  </a:cubicBezTo>
                  <a:lnTo>
                    <a:pt x="92747" y="732511"/>
                  </a:lnTo>
                  <a:cubicBezTo>
                    <a:pt x="30325" y="720073"/>
                    <a:pt x="-10194" y="659387"/>
                    <a:pt x="2245" y="596966"/>
                  </a:cubicBezTo>
                  <a:lnTo>
                    <a:pt x="102716" y="92747"/>
                  </a:lnTo>
                  <a:cubicBezTo>
                    <a:pt x="115155" y="30325"/>
                    <a:pt x="175839" y="-10194"/>
                    <a:pt x="238262" y="2245"/>
                  </a:cubicBezTo>
                  <a:close/>
                </a:path>
              </a:pathLst>
            </a:custGeom>
            <a:solidFill>
              <a:srgbClr val="2CB695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ln w="3175">
                    <a:solidFill>
                      <a:srgbClr val="2CB695">
                        <a:lumMod val="50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Arial" panose="020B0604020202020204" pitchFamily="34" charset="0"/>
                </a:rPr>
                <a:t>A</a:t>
              </a:r>
              <a:endParaRPr lang="zh-CN" altLang="en-US" sz="2000" b="1" dirty="0">
                <a:ln w="3175">
                  <a:solidFill>
                    <a:srgbClr val="2CB695">
                      <a:lumMod val="50000"/>
                    </a:srgbClr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3"/>
              </p:custDataLst>
            </p:nvPr>
          </p:nvSpPr>
          <p:spPr>
            <a:xfrm>
              <a:off x="4025754" y="3964259"/>
              <a:ext cx="2175934" cy="2175934"/>
            </a:xfrm>
            <a:custGeom>
              <a:avLst/>
              <a:gdLst>
                <a:gd name="connsiteX0" fmla="*/ 464257 w 2175934"/>
                <a:gd name="connsiteY0" fmla="*/ 0 h 2175934"/>
                <a:gd name="connsiteX1" fmla="*/ 807522 w 2175934"/>
                <a:gd name="connsiteY1" fmla="*/ 0 h 2175934"/>
                <a:gd name="connsiteX2" fmla="*/ 804333 w 2175934"/>
                <a:gd name="connsiteY2" fmla="*/ 16004 h 2175934"/>
                <a:gd name="connsiteX3" fmla="*/ 473432 w 2175934"/>
                <a:gd name="connsiteY3" fmla="*/ 16004 h 2175934"/>
                <a:gd name="connsiteX4" fmla="*/ 16004 w 2175934"/>
                <a:gd name="connsiteY4" fmla="*/ 473432 h 2175934"/>
                <a:gd name="connsiteX5" fmla="*/ 16004 w 2175934"/>
                <a:gd name="connsiteY5" fmla="*/ 1702503 h 2175934"/>
                <a:gd name="connsiteX6" fmla="*/ 473432 w 2175934"/>
                <a:gd name="connsiteY6" fmla="*/ 2159931 h 2175934"/>
                <a:gd name="connsiteX7" fmla="*/ 1702503 w 2175934"/>
                <a:gd name="connsiteY7" fmla="*/ 2159931 h 2175934"/>
                <a:gd name="connsiteX8" fmla="*/ 2159931 w 2175934"/>
                <a:gd name="connsiteY8" fmla="*/ 1702503 h 2175934"/>
                <a:gd name="connsiteX9" fmla="*/ 2159931 w 2175934"/>
                <a:gd name="connsiteY9" fmla="*/ 473432 h 2175934"/>
                <a:gd name="connsiteX10" fmla="*/ 1702503 w 2175934"/>
                <a:gd name="connsiteY10" fmla="*/ 16004 h 2175934"/>
                <a:gd name="connsiteX11" fmla="*/ 1365225 w 2175934"/>
                <a:gd name="connsiteY11" fmla="*/ 16004 h 2175934"/>
                <a:gd name="connsiteX12" fmla="*/ 1368414 w 2175934"/>
                <a:gd name="connsiteY12" fmla="*/ 0 h 2175934"/>
                <a:gd name="connsiteX13" fmla="*/ 1711677 w 2175934"/>
                <a:gd name="connsiteY13" fmla="*/ 0 h 2175934"/>
                <a:gd name="connsiteX14" fmla="*/ 2175934 w 2175934"/>
                <a:gd name="connsiteY14" fmla="*/ 464257 h 2175934"/>
                <a:gd name="connsiteX15" fmla="*/ 2175934 w 2175934"/>
                <a:gd name="connsiteY15" fmla="*/ 1711677 h 2175934"/>
                <a:gd name="connsiteX16" fmla="*/ 1711677 w 2175934"/>
                <a:gd name="connsiteY16" fmla="*/ 2175934 h 2175934"/>
                <a:gd name="connsiteX17" fmla="*/ 464257 w 2175934"/>
                <a:gd name="connsiteY17" fmla="*/ 2175934 h 2175934"/>
                <a:gd name="connsiteX18" fmla="*/ 0 w 2175934"/>
                <a:gd name="connsiteY18" fmla="*/ 1711677 h 2175934"/>
                <a:gd name="connsiteX19" fmla="*/ 0 w 2175934"/>
                <a:gd name="connsiteY19" fmla="*/ 464257 h 2175934"/>
                <a:gd name="connsiteX20" fmla="*/ 464257 w 2175934"/>
                <a:gd name="connsiteY20" fmla="*/ 0 h 217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934" h="2175934">
                  <a:moveTo>
                    <a:pt x="464257" y="0"/>
                  </a:moveTo>
                  <a:lnTo>
                    <a:pt x="807522" y="0"/>
                  </a:lnTo>
                  <a:lnTo>
                    <a:pt x="804333" y="16004"/>
                  </a:lnTo>
                  <a:lnTo>
                    <a:pt x="473432" y="16004"/>
                  </a:lnTo>
                  <a:cubicBezTo>
                    <a:pt x="220801" y="16004"/>
                    <a:pt x="16004" y="220801"/>
                    <a:pt x="16004" y="473432"/>
                  </a:cubicBezTo>
                  <a:lnTo>
                    <a:pt x="16004" y="1702503"/>
                  </a:lnTo>
                  <a:cubicBezTo>
                    <a:pt x="16004" y="1955134"/>
                    <a:pt x="220801" y="2159931"/>
                    <a:pt x="473432" y="2159931"/>
                  </a:cubicBezTo>
                  <a:lnTo>
                    <a:pt x="1702503" y="2159931"/>
                  </a:lnTo>
                  <a:cubicBezTo>
                    <a:pt x="1955134" y="2159931"/>
                    <a:pt x="2159931" y="1955134"/>
                    <a:pt x="2159931" y="1702503"/>
                  </a:cubicBezTo>
                  <a:lnTo>
                    <a:pt x="2159931" y="473432"/>
                  </a:lnTo>
                  <a:cubicBezTo>
                    <a:pt x="2159931" y="220801"/>
                    <a:pt x="1955134" y="16004"/>
                    <a:pt x="1702503" y="16004"/>
                  </a:cubicBezTo>
                  <a:lnTo>
                    <a:pt x="1365225" y="16004"/>
                  </a:lnTo>
                  <a:lnTo>
                    <a:pt x="1368414" y="0"/>
                  </a:lnTo>
                  <a:lnTo>
                    <a:pt x="1711677" y="0"/>
                  </a:lnTo>
                  <a:cubicBezTo>
                    <a:pt x="1968079" y="0"/>
                    <a:pt x="2175934" y="207855"/>
                    <a:pt x="2175934" y="464257"/>
                  </a:cubicBezTo>
                  <a:lnTo>
                    <a:pt x="2175934" y="1711677"/>
                  </a:lnTo>
                  <a:cubicBezTo>
                    <a:pt x="2175934" y="1968079"/>
                    <a:pt x="1968079" y="2175934"/>
                    <a:pt x="1711677" y="2175934"/>
                  </a:cubicBezTo>
                  <a:lnTo>
                    <a:pt x="464257" y="2175934"/>
                  </a:lnTo>
                  <a:cubicBezTo>
                    <a:pt x="207855" y="2175934"/>
                    <a:pt x="0" y="1968079"/>
                    <a:pt x="0" y="1711677"/>
                  </a:cubicBezTo>
                  <a:lnTo>
                    <a:pt x="0" y="464257"/>
                  </a:lnTo>
                  <a:cubicBezTo>
                    <a:pt x="0" y="207855"/>
                    <a:pt x="207855" y="0"/>
                    <a:pt x="464257" y="0"/>
                  </a:cubicBezTo>
                  <a:close/>
                </a:path>
              </a:pathLst>
            </a:custGeom>
            <a:solidFill>
              <a:srgbClr val="28ACC6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tIns="108000" bIns="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err="1" smtClean="0">
                  <a:solidFill>
                    <a:srgbClr val="28ACC6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突发事件应急预案</a:t>
              </a:r>
              <a:endParaRPr lang="en-US" altLang="zh-CN" sz="2800" dirty="0">
                <a:solidFill>
                  <a:srgbClr val="28ACC6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666222" y="3066826"/>
            <a:ext cx="1723113" cy="1892534"/>
            <a:chOff x="4025754" y="3750316"/>
            <a:chExt cx="2175934" cy="2389877"/>
          </a:xfrm>
        </p:grpSpPr>
        <p:sp>
          <p:nvSpPr>
            <p:cNvPr id="17" name="任意多边形 16"/>
            <p:cNvSpPr/>
            <p:nvPr>
              <p:custDataLst>
                <p:tags r:id="rId5"/>
              </p:custDataLst>
            </p:nvPr>
          </p:nvSpPr>
          <p:spPr>
            <a:xfrm>
              <a:off x="4805327" y="3750316"/>
              <a:ext cx="616789" cy="427887"/>
            </a:xfrm>
            <a:custGeom>
              <a:avLst/>
              <a:gdLst>
                <a:gd name="connsiteX0" fmla="*/ 966389 w 1059135"/>
                <a:gd name="connsiteY0" fmla="*/ 2245 h 734756"/>
                <a:gd name="connsiteX1" fmla="*/ 1056891 w 1059135"/>
                <a:gd name="connsiteY1" fmla="*/ 137790 h 734756"/>
                <a:gd name="connsiteX2" fmla="*/ 956419 w 1059135"/>
                <a:gd name="connsiteY2" fmla="*/ 642009 h 734756"/>
                <a:gd name="connsiteX3" fmla="*/ 820873 w 1059135"/>
                <a:gd name="connsiteY3" fmla="*/ 732512 h 734756"/>
                <a:gd name="connsiteX4" fmla="*/ 820875 w 1059135"/>
                <a:gd name="connsiteY4" fmla="*/ 732511 h 734756"/>
                <a:gd name="connsiteX5" fmla="*/ 730372 w 1059135"/>
                <a:gd name="connsiteY5" fmla="*/ 596966 h 734756"/>
                <a:gd name="connsiteX6" fmla="*/ 830843 w 1059135"/>
                <a:gd name="connsiteY6" fmla="*/ 92747 h 734756"/>
                <a:gd name="connsiteX7" fmla="*/ 966389 w 1059135"/>
                <a:gd name="connsiteY7" fmla="*/ 2245 h 734756"/>
                <a:gd name="connsiteX8" fmla="*/ 723680 w 1059135"/>
                <a:gd name="connsiteY8" fmla="*/ 2245 h 734756"/>
                <a:gd name="connsiteX9" fmla="*/ 814182 w 1059135"/>
                <a:gd name="connsiteY9" fmla="*/ 137790 h 734756"/>
                <a:gd name="connsiteX10" fmla="*/ 713709 w 1059135"/>
                <a:gd name="connsiteY10" fmla="*/ 642009 h 734756"/>
                <a:gd name="connsiteX11" fmla="*/ 578165 w 1059135"/>
                <a:gd name="connsiteY11" fmla="*/ 732512 h 734756"/>
                <a:gd name="connsiteX12" fmla="*/ 578165 w 1059135"/>
                <a:gd name="connsiteY12" fmla="*/ 732511 h 734756"/>
                <a:gd name="connsiteX13" fmla="*/ 487663 w 1059135"/>
                <a:gd name="connsiteY13" fmla="*/ 596966 h 734756"/>
                <a:gd name="connsiteX14" fmla="*/ 588134 w 1059135"/>
                <a:gd name="connsiteY14" fmla="*/ 92747 h 734756"/>
                <a:gd name="connsiteX15" fmla="*/ 723680 w 1059135"/>
                <a:gd name="connsiteY15" fmla="*/ 2245 h 734756"/>
                <a:gd name="connsiteX16" fmla="*/ 480971 w 1059135"/>
                <a:gd name="connsiteY16" fmla="*/ 2245 h 734756"/>
                <a:gd name="connsiteX17" fmla="*/ 571473 w 1059135"/>
                <a:gd name="connsiteY17" fmla="*/ 137790 h 734756"/>
                <a:gd name="connsiteX18" fmla="*/ 471001 w 1059135"/>
                <a:gd name="connsiteY18" fmla="*/ 642009 h 734756"/>
                <a:gd name="connsiteX19" fmla="*/ 335455 w 1059135"/>
                <a:gd name="connsiteY19" fmla="*/ 732512 h 734756"/>
                <a:gd name="connsiteX20" fmla="*/ 335457 w 1059135"/>
                <a:gd name="connsiteY20" fmla="*/ 732511 h 734756"/>
                <a:gd name="connsiteX21" fmla="*/ 244954 w 1059135"/>
                <a:gd name="connsiteY21" fmla="*/ 596966 h 734756"/>
                <a:gd name="connsiteX22" fmla="*/ 345425 w 1059135"/>
                <a:gd name="connsiteY22" fmla="*/ 92747 h 734756"/>
                <a:gd name="connsiteX23" fmla="*/ 480971 w 1059135"/>
                <a:gd name="connsiteY23" fmla="*/ 2245 h 734756"/>
                <a:gd name="connsiteX24" fmla="*/ 238262 w 1059135"/>
                <a:gd name="connsiteY24" fmla="*/ 2245 h 734756"/>
                <a:gd name="connsiteX25" fmla="*/ 328764 w 1059135"/>
                <a:gd name="connsiteY25" fmla="*/ 137790 h 734756"/>
                <a:gd name="connsiteX26" fmla="*/ 228291 w 1059135"/>
                <a:gd name="connsiteY26" fmla="*/ 642009 h 734756"/>
                <a:gd name="connsiteX27" fmla="*/ 92747 w 1059135"/>
                <a:gd name="connsiteY27" fmla="*/ 732512 h 734756"/>
                <a:gd name="connsiteX28" fmla="*/ 92747 w 1059135"/>
                <a:gd name="connsiteY28" fmla="*/ 732511 h 734756"/>
                <a:gd name="connsiteX29" fmla="*/ 2245 w 1059135"/>
                <a:gd name="connsiteY29" fmla="*/ 596966 h 734756"/>
                <a:gd name="connsiteX30" fmla="*/ 102716 w 1059135"/>
                <a:gd name="connsiteY30" fmla="*/ 92747 h 734756"/>
                <a:gd name="connsiteX31" fmla="*/ 238262 w 1059135"/>
                <a:gd name="connsiteY31" fmla="*/ 2245 h 73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9135" h="734756">
                  <a:moveTo>
                    <a:pt x="966389" y="2245"/>
                  </a:moveTo>
                  <a:cubicBezTo>
                    <a:pt x="1028810" y="14683"/>
                    <a:pt x="1069329" y="75368"/>
                    <a:pt x="1056891" y="137790"/>
                  </a:cubicBezTo>
                  <a:cubicBezTo>
                    <a:pt x="1023401" y="305863"/>
                    <a:pt x="989909" y="473936"/>
                    <a:pt x="956419" y="642009"/>
                  </a:cubicBezTo>
                  <a:cubicBezTo>
                    <a:pt x="943981" y="704431"/>
                    <a:pt x="883295" y="744950"/>
                    <a:pt x="820873" y="732512"/>
                  </a:cubicBezTo>
                  <a:lnTo>
                    <a:pt x="820875" y="732511"/>
                  </a:lnTo>
                  <a:cubicBezTo>
                    <a:pt x="758453" y="720073"/>
                    <a:pt x="717934" y="659388"/>
                    <a:pt x="730372" y="596966"/>
                  </a:cubicBezTo>
                  <a:lnTo>
                    <a:pt x="830843" y="92747"/>
                  </a:lnTo>
                  <a:cubicBezTo>
                    <a:pt x="843281" y="30326"/>
                    <a:pt x="903967" y="-10194"/>
                    <a:pt x="966389" y="2245"/>
                  </a:cubicBezTo>
                  <a:close/>
                  <a:moveTo>
                    <a:pt x="723680" y="2245"/>
                  </a:moveTo>
                  <a:cubicBezTo>
                    <a:pt x="786102" y="14683"/>
                    <a:pt x="826621" y="75368"/>
                    <a:pt x="814182" y="137790"/>
                  </a:cubicBezTo>
                  <a:cubicBezTo>
                    <a:pt x="780691" y="305863"/>
                    <a:pt x="747200" y="473936"/>
                    <a:pt x="713709" y="642009"/>
                  </a:cubicBezTo>
                  <a:cubicBezTo>
                    <a:pt x="701271" y="704431"/>
                    <a:pt x="640586" y="744950"/>
                    <a:pt x="578165" y="732512"/>
                  </a:cubicBezTo>
                  <a:lnTo>
                    <a:pt x="578165" y="732511"/>
                  </a:lnTo>
                  <a:cubicBezTo>
                    <a:pt x="515743" y="720073"/>
                    <a:pt x="475224" y="659387"/>
                    <a:pt x="487663" y="596966"/>
                  </a:cubicBezTo>
                  <a:lnTo>
                    <a:pt x="588134" y="92747"/>
                  </a:lnTo>
                  <a:cubicBezTo>
                    <a:pt x="600573" y="30326"/>
                    <a:pt x="661257" y="-10194"/>
                    <a:pt x="723680" y="2245"/>
                  </a:cubicBezTo>
                  <a:close/>
                  <a:moveTo>
                    <a:pt x="480971" y="2245"/>
                  </a:moveTo>
                  <a:cubicBezTo>
                    <a:pt x="543392" y="14683"/>
                    <a:pt x="583912" y="75368"/>
                    <a:pt x="571473" y="137790"/>
                  </a:cubicBezTo>
                  <a:cubicBezTo>
                    <a:pt x="537983" y="305863"/>
                    <a:pt x="504491" y="473936"/>
                    <a:pt x="471001" y="642009"/>
                  </a:cubicBezTo>
                  <a:cubicBezTo>
                    <a:pt x="458563" y="704431"/>
                    <a:pt x="397877" y="744950"/>
                    <a:pt x="335455" y="732512"/>
                  </a:cubicBezTo>
                  <a:lnTo>
                    <a:pt x="335457" y="732511"/>
                  </a:lnTo>
                  <a:cubicBezTo>
                    <a:pt x="273035" y="720073"/>
                    <a:pt x="232516" y="659387"/>
                    <a:pt x="244954" y="596966"/>
                  </a:cubicBezTo>
                  <a:lnTo>
                    <a:pt x="345425" y="92747"/>
                  </a:lnTo>
                  <a:cubicBezTo>
                    <a:pt x="357863" y="30325"/>
                    <a:pt x="418549" y="-10194"/>
                    <a:pt x="480971" y="2245"/>
                  </a:cubicBezTo>
                  <a:close/>
                  <a:moveTo>
                    <a:pt x="238262" y="2245"/>
                  </a:moveTo>
                  <a:cubicBezTo>
                    <a:pt x="300684" y="14683"/>
                    <a:pt x="341203" y="75368"/>
                    <a:pt x="328764" y="137790"/>
                  </a:cubicBezTo>
                  <a:cubicBezTo>
                    <a:pt x="295273" y="305863"/>
                    <a:pt x="261782" y="473936"/>
                    <a:pt x="228291" y="642009"/>
                  </a:cubicBezTo>
                  <a:cubicBezTo>
                    <a:pt x="215853" y="704431"/>
                    <a:pt x="155168" y="744950"/>
                    <a:pt x="92747" y="732512"/>
                  </a:cubicBezTo>
                  <a:lnTo>
                    <a:pt x="92747" y="732511"/>
                  </a:lnTo>
                  <a:cubicBezTo>
                    <a:pt x="30325" y="720073"/>
                    <a:pt x="-10194" y="659387"/>
                    <a:pt x="2245" y="596966"/>
                  </a:cubicBezTo>
                  <a:lnTo>
                    <a:pt x="102716" y="92747"/>
                  </a:lnTo>
                  <a:cubicBezTo>
                    <a:pt x="115155" y="30325"/>
                    <a:pt x="175839" y="-10194"/>
                    <a:pt x="238262" y="2245"/>
                  </a:cubicBezTo>
                  <a:close/>
                </a:path>
              </a:pathLst>
            </a:custGeom>
            <a:solidFill>
              <a:srgbClr val="2CB695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ln w="3175">
                    <a:solidFill>
                      <a:srgbClr val="2CB695">
                        <a:lumMod val="50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Arial" panose="020B0604020202020204" pitchFamily="34" charset="0"/>
                </a:rPr>
                <a:t>B</a:t>
              </a:r>
              <a:endParaRPr lang="zh-CN" altLang="en-US" sz="2000" b="1" dirty="0">
                <a:ln w="3175">
                  <a:solidFill>
                    <a:srgbClr val="2CB695">
                      <a:lumMod val="50000"/>
                    </a:srgbClr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Arial" panose="020B0604020202020204" pitchFamily="34" charset="0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6"/>
              </p:custDataLst>
            </p:nvPr>
          </p:nvSpPr>
          <p:spPr>
            <a:xfrm>
              <a:off x="4025754" y="3964259"/>
              <a:ext cx="2175934" cy="2175934"/>
            </a:xfrm>
            <a:custGeom>
              <a:avLst/>
              <a:gdLst>
                <a:gd name="connsiteX0" fmla="*/ 464257 w 2175934"/>
                <a:gd name="connsiteY0" fmla="*/ 0 h 2175934"/>
                <a:gd name="connsiteX1" fmla="*/ 807522 w 2175934"/>
                <a:gd name="connsiteY1" fmla="*/ 0 h 2175934"/>
                <a:gd name="connsiteX2" fmla="*/ 804333 w 2175934"/>
                <a:gd name="connsiteY2" fmla="*/ 16004 h 2175934"/>
                <a:gd name="connsiteX3" fmla="*/ 473432 w 2175934"/>
                <a:gd name="connsiteY3" fmla="*/ 16004 h 2175934"/>
                <a:gd name="connsiteX4" fmla="*/ 16004 w 2175934"/>
                <a:gd name="connsiteY4" fmla="*/ 473432 h 2175934"/>
                <a:gd name="connsiteX5" fmla="*/ 16004 w 2175934"/>
                <a:gd name="connsiteY5" fmla="*/ 1702503 h 2175934"/>
                <a:gd name="connsiteX6" fmla="*/ 473432 w 2175934"/>
                <a:gd name="connsiteY6" fmla="*/ 2159931 h 2175934"/>
                <a:gd name="connsiteX7" fmla="*/ 1702503 w 2175934"/>
                <a:gd name="connsiteY7" fmla="*/ 2159931 h 2175934"/>
                <a:gd name="connsiteX8" fmla="*/ 2159931 w 2175934"/>
                <a:gd name="connsiteY8" fmla="*/ 1702503 h 2175934"/>
                <a:gd name="connsiteX9" fmla="*/ 2159931 w 2175934"/>
                <a:gd name="connsiteY9" fmla="*/ 473432 h 2175934"/>
                <a:gd name="connsiteX10" fmla="*/ 1702503 w 2175934"/>
                <a:gd name="connsiteY10" fmla="*/ 16004 h 2175934"/>
                <a:gd name="connsiteX11" fmla="*/ 1365225 w 2175934"/>
                <a:gd name="connsiteY11" fmla="*/ 16004 h 2175934"/>
                <a:gd name="connsiteX12" fmla="*/ 1368414 w 2175934"/>
                <a:gd name="connsiteY12" fmla="*/ 0 h 2175934"/>
                <a:gd name="connsiteX13" fmla="*/ 1711677 w 2175934"/>
                <a:gd name="connsiteY13" fmla="*/ 0 h 2175934"/>
                <a:gd name="connsiteX14" fmla="*/ 2175934 w 2175934"/>
                <a:gd name="connsiteY14" fmla="*/ 464257 h 2175934"/>
                <a:gd name="connsiteX15" fmla="*/ 2175934 w 2175934"/>
                <a:gd name="connsiteY15" fmla="*/ 1711677 h 2175934"/>
                <a:gd name="connsiteX16" fmla="*/ 1711677 w 2175934"/>
                <a:gd name="connsiteY16" fmla="*/ 2175934 h 2175934"/>
                <a:gd name="connsiteX17" fmla="*/ 464257 w 2175934"/>
                <a:gd name="connsiteY17" fmla="*/ 2175934 h 2175934"/>
                <a:gd name="connsiteX18" fmla="*/ 0 w 2175934"/>
                <a:gd name="connsiteY18" fmla="*/ 1711677 h 2175934"/>
                <a:gd name="connsiteX19" fmla="*/ 0 w 2175934"/>
                <a:gd name="connsiteY19" fmla="*/ 464257 h 2175934"/>
                <a:gd name="connsiteX20" fmla="*/ 464257 w 2175934"/>
                <a:gd name="connsiteY20" fmla="*/ 0 h 217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934" h="2175934">
                  <a:moveTo>
                    <a:pt x="464257" y="0"/>
                  </a:moveTo>
                  <a:lnTo>
                    <a:pt x="807522" y="0"/>
                  </a:lnTo>
                  <a:lnTo>
                    <a:pt x="804333" y="16004"/>
                  </a:lnTo>
                  <a:lnTo>
                    <a:pt x="473432" y="16004"/>
                  </a:lnTo>
                  <a:cubicBezTo>
                    <a:pt x="220801" y="16004"/>
                    <a:pt x="16004" y="220801"/>
                    <a:pt x="16004" y="473432"/>
                  </a:cubicBezTo>
                  <a:lnTo>
                    <a:pt x="16004" y="1702503"/>
                  </a:lnTo>
                  <a:cubicBezTo>
                    <a:pt x="16004" y="1955134"/>
                    <a:pt x="220801" y="2159931"/>
                    <a:pt x="473432" y="2159931"/>
                  </a:cubicBezTo>
                  <a:lnTo>
                    <a:pt x="1702503" y="2159931"/>
                  </a:lnTo>
                  <a:cubicBezTo>
                    <a:pt x="1955134" y="2159931"/>
                    <a:pt x="2159931" y="1955134"/>
                    <a:pt x="2159931" y="1702503"/>
                  </a:cubicBezTo>
                  <a:lnTo>
                    <a:pt x="2159931" y="473432"/>
                  </a:lnTo>
                  <a:cubicBezTo>
                    <a:pt x="2159931" y="220801"/>
                    <a:pt x="1955134" y="16004"/>
                    <a:pt x="1702503" y="16004"/>
                  </a:cubicBezTo>
                  <a:lnTo>
                    <a:pt x="1365225" y="16004"/>
                  </a:lnTo>
                  <a:lnTo>
                    <a:pt x="1368414" y="0"/>
                  </a:lnTo>
                  <a:lnTo>
                    <a:pt x="1711677" y="0"/>
                  </a:lnTo>
                  <a:cubicBezTo>
                    <a:pt x="1968079" y="0"/>
                    <a:pt x="2175934" y="207855"/>
                    <a:pt x="2175934" y="464257"/>
                  </a:cubicBezTo>
                  <a:lnTo>
                    <a:pt x="2175934" y="1711677"/>
                  </a:lnTo>
                  <a:cubicBezTo>
                    <a:pt x="2175934" y="1968079"/>
                    <a:pt x="1968079" y="2175934"/>
                    <a:pt x="1711677" y="2175934"/>
                  </a:cubicBezTo>
                  <a:lnTo>
                    <a:pt x="464257" y="2175934"/>
                  </a:lnTo>
                  <a:cubicBezTo>
                    <a:pt x="207855" y="2175934"/>
                    <a:pt x="0" y="1968079"/>
                    <a:pt x="0" y="1711677"/>
                  </a:cubicBezTo>
                  <a:lnTo>
                    <a:pt x="0" y="464257"/>
                  </a:lnTo>
                  <a:cubicBezTo>
                    <a:pt x="0" y="207855"/>
                    <a:pt x="207855" y="0"/>
                    <a:pt x="464257" y="0"/>
                  </a:cubicBezTo>
                  <a:close/>
                </a:path>
              </a:pathLst>
            </a:custGeom>
            <a:solidFill>
              <a:srgbClr val="28ACC6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tIns="108000" bIns="0" rtlCol="0" anchor="ctr">
              <a:normAutofit/>
            </a:bodyPr>
            <a:lstStyle/>
            <a:p>
              <a:pPr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800" dirty="0" err="1" smtClean="0">
                  <a:solidFill>
                    <a:srgbClr val="28ACC6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突发事件应急体制</a:t>
              </a:r>
              <a:endParaRPr lang="en-US" altLang="zh-CN" sz="2800" dirty="0">
                <a:solidFill>
                  <a:srgbClr val="28ACC6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4754666" y="3066826"/>
            <a:ext cx="1723113" cy="1892534"/>
            <a:chOff x="4025754" y="3750316"/>
            <a:chExt cx="2175934" cy="2389877"/>
          </a:xfrm>
        </p:grpSpPr>
        <p:sp>
          <p:nvSpPr>
            <p:cNvPr id="20" name="任意多边形 19"/>
            <p:cNvSpPr/>
            <p:nvPr>
              <p:custDataLst>
                <p:tags r:id="rId8"/>
              </p:custDataLst>
            </p:nvPr>
          </p:nvSpPr>
          <p:spPr>
            <a:xfrm>
              <a:off x="4805327" y="3750316"/>
              <a:ext cx="616789" cy="427887"/>
            </a:xfrm>
            <a:custGeom>
              <a:avLst/>
              <a:gdLst>
                <a:gd name="connsiteX0" fmla="*/ 966389 w 1059135"/>
                <a:gd name="connsiteY0" fmla="*/ 2245 h 734756"/>
                <a:gd name="connsiteX1" fmla="*/ 1056891 w 1059135"/>
                <a:gd name="connsiteY1" fmla="*/ 137790 h 734756"/>
                <a:gd name="connsiteX2" fmla="*/ 956419 w 1059135"/>
                <a:gd name="connsiteY2" fmla="*/ 642009 h 734756"/>
                <a:gd name="connsiteX3" fmla="*/ 820873 w 1059135"/>
                <a:gd name="connsiteY3" fmla="*/ 732512 h 734756"/>
                <a:gd name="connsiteX4" fmla="*/ 820875 w 1059135"/>
                <a:gd name="connsiteY4" fmla="*/ 732511 h 734756"/>
                <a:gd name="connsiteX5" fmla="*/ 730372 w 1059135"/>
                <a:gd name="connsiteY5" fmla="*/ 596966 h 734756"/>
                <a:gd name="connsiteX6" fmla="*/ 830843 w 1059135"/>
                <a:gd name="connsiteY6" fmla="*/ 92747 h 734756"/>
                <a:gd name="connsiteX7" fmla="*/ 966389 w 1059135"/>
                <a:gd name="connsiteY7" fmla="*/ 2245 h 734756"/>
                <a:gd name="connsiteX8" fmla="*/ 723680 w 1059135"/>
                <a:gd name="connsiteY8" fmla="*/ 2245 h 734756"/>
                <a:gd name="connsiteX9" fmla="*/ 814182 w 1059135"/>
                <a:gd name="connsiteY9" fmla="*/ 137790 h 734756"/>
                <a:gd name="connsiteX10" fmla="*/ 713709 w 1059135"/>
                <a:gd name="connsiteY10" fmla="*/ 642009 h 734756"/>
                <a:gd name="connsiteX11" fmla="*/ 578165 w 1059135"/>
                <a:gd name="connsiteY11" fmla="*/ 732512 h 734756"/>
                <a:gd name="connsiteX12" fmla="*/ 578165 w 1059135"/>
                <a:gd name="connsiteY12" fmla="*/ 732511 h 734756"/>
                <a:gd name="connsiteX13" fmla="*/ 487663 w 1059135"/>
                <a:gd name="connsiteY13" fmla="*/ 596966 h 734756"/>
                <a:gd name="connsiteX14" fmla="*/ 588134 w 1059135"/>
                <a:gd name="connsiteY14" fmla="*/ 92747 h 734756"/>
                <a:gd name="connsiteX15" fmla="*/ 723680 w 1059135"/>
                <a:gd name="connsiteY15" fmla="*/ 2245 h 734756"/>
                <a:gd name="connsiteX16" fmla="*/ 480971 w 1059135"/>
                <a:gd name="connsiteY16" fmla="*/ 2245 h 734756"/>
                <a:gd name="connsiteX17" fmla="*/ 571473 w 1059135"/>
                <a:gd name="connsiteY17" fmla="*/ 137790 h 734756"/>
                <a:gd name="connsiteX18" fmla="*/ 471001 w 1059135"/>
                <a:gd name="connsiteY18" fmla="*/ 642009 h 734756"/>
                <a:gd name="connsiteX19" fmla="*/ 335455 w 1059135"/>
                <a:gd name="connsiteY19" fmla="*/ 732512 h 734756"/>
                <a:gd name="connsiteX20" fmla="*/ 335457 w 1059135"/>
                <a:gd name="connsiteY20" fmla="*/ 732511 h 734756"/>
                <a:gd name="connsiteX21" fmla="*/ 244954 w 1059135"/>
                <a:gd name="connsiteY21" fmla="*/ 596966 h 734756"/>
                <a:gd name="connsiteX22" fmla="*/ 345425 w 1059135"/>
                <a:gd name="connsiteY22" fmla="*/ 92747 h 734756"/>
                <a:gd name="connsiteX23" fmla="*/ 480971 w 1059135"/>
                <a:gd name="connsiteY23" fmla="*/ 2245 h 734756"/>
                <a:gd name="connsiteX24" fmla="*/ 238262 w 1059135"/>
                <a:gd name="connsiteY24" fmla="*/ 2245 h 734756"/>
                <a:gd name="connsiteX25" fmla="*/ 328764 w 1059135"/>
                <a:gd name="connsiteY25" fmla="*/ 137790 h 734756"/>
                <a:gd name="connsiteX26" fmla="*/ 228291 w 1059135"/>
                <a:gd name="connsiteY26" fmla="*/ 642009 h 734756"/>
                <a:gd name="connsiteX27" fmla="*/ 92747 w 1059135"/>
                <a:gd name="connsiteY27" fmla="*/ 732512 h 734756"/>
                <a:gd name="connsiteX28" fmla="*/ 92747 w 1059135"/>
                <a:gd name="connsiteY28" fmla="*/ 732511 h 734756"/>
                <a:gd name="connsiteX29" fmla="*/ 2245 w 1059135"/>
                <a:gd name="connsiteY29" fmla="*/ 596966 h 734756"/>
                <a:gd name="connsiteX30" fmla="*/ 102716 w 1059135"/>
                <a:gd name="connsiteY30" fmla="*/ 92747 h 734756"/>
                <a:gd name="connsiteX31" fmla="*/ 238262 w 1059135"/>
                <a:gd name="connsiteY31" fmla="*/ 2245 h 73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9135" h="734756">
                  <a:moveTo>
                    <a:pt x="966389" y="2245"/>
                  </a:moveTo>
                  <a:cubicBezTo>
                    <a:pt x="1028810" y="14683"/>
                    <a:pt x="1069329" y="75368"/>
                    <a:pt x="1056891" y="137790"/>
                  </a:cubicBezTo>
                  <a:cubicBezTo>
                    <a:pt x="1023401" y="305863"/>
                    <a:pt x="989909" y="473936"/>
                    <a:pt x="956419" y="642009"/>
                  </a:cubicBezTo>
                  <a:cubicBezTo>
                    <a:pt x="943981" y="704431"/>
                    <a:pt x="883295" y="744950"/>
                    <a:pt x="820873" y="732512"/>
                  </a:cubicBezTo>
                  <a:lnTo>
                    <a:pt x="820875" y="732511"/>
                  </a:lnTo>
                  <a:cubicBezTo>
                    <a:pt x="758453" y="720073"/>
                    <a:pt x="717934" y="659388"/>
                    <a:pt x="730372" y="596966"/>
                  </a:cubicBezTo>
                  <a:lnTo>
                    <a:pt x="830843" y="92747"/>
                  </a:lnTo>
                  <a:cubicBezTo>
                    <a:pt x="843281" y="30326"/>
                    <a:pt x="903967" y="-10194"/>
                    <a:pt x="966389" y="2245"/>
                  </a:cubicBezTo>
                  <a:close/>
                  <a:moveTo>
                    <a:pt x="723680" y="2245"/>
                  </a:moveTo>
                  <a:cubicBezTo>
                    <a:pt x="786102" y="14683"/>
                    <a:pt x="826621" y="75368"/>
                    <a:pt x="814182" y="137790"/>
                  </a:cubicBezTo>
                  <a:cubicBezTo>
                    <a:pt x="780691" y="305863"/>
                    <a:pt x="747200" y="473936"/>
                    <a:pt x="713709" y="642009"/>
                  </a:cubicBezTo>
                  <a:cubicBezTo>
                    <a:pt x="701271" y="704431"/>
                    <a:pt x="640586" y="744950"/>
                    <a:pt x="578165" y="732512"/>
                  </a:cubicBezTo>
                  <a:lnTo>
                    <a:pt x="578165" y="732511"/>
                  </a:lnTo>
                  <a:cubicBezTo>
                    <a:pt x="515743" y="720073"/>
                    <a:pt x="475224" y="659387"/>
                    <a:pt x="487663" y="596966"/>
                  </a:cubicBezTo>
                  <a:lnTo>
                    <a:pt x="588134" y="92747"/>
                  </a:lnTo>
                  <a:cubicBezTo>
                    <a:pt x="600573" y="30326"/>
                    <a:pt x="661257" y="-10194"/>
                    <a:pt x="723680" y="2245"/>
                  </a:cubicBezTo>
                  <a:close/>
                  <a:moveTo>
                    <a:pt x="480971" y="2245"/>
                  </a:moveTo>
                  <a:cubicBezTo>
                    <a:pt x="543392" y="14683"/>
                    <a:pt x="583912" y="75368"/>
                    <a:pt x="571473" y="137790"/>
                  </a:cubicBezTo>
                  <a:cubicBezTo>
                    <a:pt x="537983" y="305863"/>
                    <a:pt x="504491" y="473936"/>
                    <a:pt x="471001" y="642009"/>
                  </a:cubicBezTo>
                  <a:cubicBezTo>
                    <a:pt x="458563" y="704431"/>
                    <a:pt x="397877" y="744950"/>
                    <a:pt x="335455" y="732512"/>
                  </a:cubicBezTo>
                  <a:lnTo>
                    <a:pt x="335457" y="732511"/>
                  </a:lnTo>
                  <a:cubicBezTo>
                    <a:pt x="273035" y="720073"/>
                    <a:pt x="232516" y="659387"/>
                    <a:pt x="244954" y="596966"/>
                  </a:cubicBezTo>
                  <a:lnTo>
                    <a:pt x="345425" y="92747"/>
                  </a:lnTo>
                  <a:cubicBezTo>
                    <a:pt x="357863" y="30325"/>
                    <a:pt x="418549" y="-10194"/>
                    <a:pt x="480971" y="2245"/>
                  </a:cubicBezTo>
                  <a:close/>
                  <a:moveTo>
                    <a:pt x="238262" y="2245"/>
                  </a:moveTo>
                  <a:cubicBezTo>
                    <a:pt x="300684" y="14683"/>
                    <a:pt x="341203" y="75368"/>
                    <a:pt x="328764" y="137790"/>
                  </a:cubicBezTo>
                  <a:cubicBezTo>
                    <a:pt x="295273" y="305863"/>
                    <a:pt x="261782" y="473936"/>
                    <a:pt x="228291" y="642009"/>
                  </a:cubicBezTo>
                  <a:cubicBezTo>
                    <a:pt x="215853" y="704431"/>
                    <a:pt x="155168" y="744950"/>
                    <a:pt x="92747" y="732512"/>
                  </a:cubicBezTo>
                  <a:lnTo>
                    <a:pt x="92747" y="732511"/>
                  </a:lnTo>
                  <a:cubicBezTo>
                    <a:pt x="30325" y="720073"/>
                    <a:pt x="-10194" y="659387"/>
                    <a:pt x="2245" y="596966"/>
                  </a:cubicBezTo>
                  <a:lnTo>
                    <a:pt x="102716" y="92747"/>
                  </a:lnTo>
                  <a:cubicBezTo>
                    <a:pt x="115155" y="30325"/>
                    <a:pt x="175839" y="-10194"/>
                    <a:pt x="238262" y="2245"/>
                  </a:cubicBezTo>
                  <a:close/>
                </a:path>
              </a:pathLst>
            </a:custGeom>
            <a:solidFill>
              <a:srgbClr val="2CB695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ln w="3175">
                    <a:solidFill>
                      <a:srgbClr val="2CB695">
                        <a:lumMod val="50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Arial" panose="020B0604020202020204" pitchFamily="34" charset="0"/>
                </a:rPr>
                <a:t>C</a:t>
              </a:r>
              <a:endParaRPr lang="zh-CN" altLang="en-US" sz="2000" b="1" dirty="0">
                <a:ln w="3175">
                  <a:solidFill>
                    <a:srgbClr val="2CB695">
                      <a:lumMod val="50000"/>
                    </a:srgbClr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Arial" panose="020B0604020202020204" pitchFamily="34" charset="0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9"/>
              </p:custDataLst>
            </p:nvPr>
          </p:nvSpPr>
          <p:spPr>
            <a:xfrm>
              <a:off x="4025754" y="3964259"/>
              <a:ext cx="2175934" cy="2175934"/>
            </a:xfrm>
            <a:custGeom>
              <a:avLst/>
              <a:gdLst>
                <a:gd name="connsiteX0" fmla="*/ 464257 w 2175934"/>
                <a:gd name="connsiteY0" fmla="*/ 0 h 2175934"/>
                <a:gd name="connsiteX1" fmla="*/ 807522 w 2175934"/>
                <a:gd name="connsiteY1" fmla="*/ 0 h 2175934"/>
                <a:gd name="connsiteX2" fmla="*/ 804333 w 2175934"/>
                <a:gd name="connsiteY2" fmla="*/ 16004 h 2175934"/>
                <a:gd name="connsiteX3" fmla="*/ 473432 w 2175934"/>
                <a:gd name="connsiteY3" fmla="*/ 16004 h 2175934"/>
                <a:gd name="connsiteX4" fmla="*/ 16004 w 2175934"/>
                <a:gd name="connsiteY4" fmla="*/ 473432 h 2175934"/>
                <a:gd name="connsiteX5" fmla="*/ 16004 w 2175934"/>
                <a:gd name="connsiteY5" fmla="*/ 1702503 h 2175934"/>
                <a:gd name="connsiteX6" fmla="*/ 473432 w 2175934"/>
                <a:gd name="connsiteY6" fmla="*/ 2159931 h 2175934"/>
                <a:gd name="connsiteX7" fmla="*/ 1702503 w 2175934"/>
                <a:gd name="connsiteY7" fmla="*/ 2159931 h 2175934"/>
                <a:gd name="connsiteX8" fmla="*/ 2159931 w 2175934"/>
                <a:gd name="connsiteY8" fmla="*/ 1702503 h 2175934"/>
                <a:gd name="connsiteX9" fmla="*/ 2159931 w 2175934"/>
                <a:gd name="connsiteY9" fmla="*/ 473432 h 2175934"/>
                <a:gd name="connsiteX10" fmla="*/ 1702503 w 2175934"/>
                <a:gd name="connsiteY10" fmla="*/ 16004 h 2175934"/>
                <a:gd name="connsiteX11" fmla="*/ 1365225 w 2175934"/>
                <a:gd name="connsiteY11" fmla="*/ 16004 h 2175934"/>
                <a:gd name="connsiteX12" fmla="*/ 1368414 w 2175934"/>
                <a:gd name="connsiteY12" fmla="*/ 0 h 2175934"/>
                <a:gd name="connsiteX13" fmla="*/ 1711677 w 2175934"/>
                <a:gd name="connsiteY13" fmla="*/ 0 h 2175934"/>
                <a:gd name="connsiteX14" fmla="*/ 2175934 w 2175934"/>
                <a:gd name="connsiteY14" fmla="*/ 464257 h 2175934"/>
                <a:gd name="connsiteX15" fmla="*/ 2175934 w 2175934"/>
                <a:gd name="connsiteY15" fmla="*/ 1711677 h 2175934"/>
                <a:gd name="connsiteX16" fmla="*/ 1711677 w 2175934"/>
                <a:gd name="connsiteY16" fmla="*/ 2175934 h 2175934"/>
                <a:gd name="connsiteX17" fmla="*/ 464257 w 2175934"/>
                <a:gd name="connsiteY17" fmla="*/ 2175934 h 2175934"/>
                <a:gd name="connsiteX18" fmla="*/ 0 w 2175934"/>
                <a:gd name="connsiteY18" fmla="*/ 1711677 h 2175934"/>
                <a:gd name="connsiteX19" fmla="*/ 0 w 2175934"/>
                <a:gd name="connsiteY19" fmla="*/ 464257 h 2175934"/>
                <a:gd name="connsiteX20" fmla="*/ 464257 w 2175934"/>
                <a:gd name="connsiteY20" fmla="*/ 0 h 217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934" h="2175934">
                  <a:moveTo>
                    <a:pt x="464257" y="0"/>
                  </a:moveTo>
                  <a:lnTo>
                    <a:pt x="807522" y="0"/>
                  </a:lnTo>
                  <a:lnTo>
                    <a:pt x="804333" y="16004"/>
                  </a:lnTo>
                  <a:lnTo>
                    <a:pt x="473432" y="16004"/>
                  </a:lnTo>
                  <a:cubicBezTo>
                    <a:pt x="220801" y="16004"/>
                    <a:pt x="16004" y="220801"/>
                    <a:pt x="16004" y="473432"/>
                  </a:cubicBezTo>
                  <a:lnTo>
                    <a:pt x="16004" y="1702503"/>
                  </a:lnTo>
                  <a:cubicBezTo>
                    <a:pt x="16004" y="1955134"/>
                    <a:pt x="220801" y="2159931"/>
                    <a:pt x="473432" y="2159931"/>
                  </a:cubicBezTo>
                  <a:lnTo>
                    <a:pt x="1702503" y="2159931"/>
                  </a:lnTo>
                  <a:cubicBezTo>
                    <a:pt x="1955134" y="2159931"/>
                    <a:pt x="2159931" y="1955134"/>
                    <a:pt x="2159931" y="1702503"/>
                  </a:cubicBezTo>
                  <a:lnTo>
                    <a:pt x="2159931" y="473432"/>
                  </a:lnTo>
                  <a:cubicBezTo>
                    <a:pt x="2159931" y="220801"/>
                    <a:pt x="1955134" y="16004"/>
                    <a:pt x="1702503" y="16004"/>
                  </a:cubicBezTo>
                  <a:lnTo>
                    <a:pt x="1365225" y="16004"/>
                  </a:lnTo>
                  <a:lnTo>
                    <a:pt x="1368414" y="0"/>
                  </a:lnTo>
                  <a:lnTo>
                    <a:pt x="1711677" y="0"/>
                  </a:lnTo>
                  <a:cubicBezTo>
                    <a:pt x="1968079" y="0"/>
                    <a:pt x="2175934" y="207855"/>
                    <a:pt x="2175934" y="464257"/>
                  </a:cubicBezTo>
                  <a:lnTo>
                    <a:pt x="2175934" y="1711677"/>
                  </a:lnTo>
                  <a:cubicBezTo>
                    <a:pt x="2175934" y="1968079"/>
                    <a:pt x="1968079" y="2175934"/>
                    <a:pt x="1711677" y="2175934"/>
                  </a:cubicBezTo>
                  <a:lnTo>
                    <a:pt x="464257" y="2175934"/>
                  </a:lnTo>
                  <a:cubicBezTo>
                    <a:pt x="207855" y="2175934"/>
                    <a:pt x="0" y="1968079"/>
                    <a:pt x="0" y="1711677"/>
                  </a:cubicBezTo>
                  <a:lnTo>
                    <a:pt x="0" y="464257"/>
                  </a:lnTo>
                  <a:cubicBezTo>
                    <a:pt x="0" y="207855"/>
                    <a:pt x="207855" y="0"/>
                    <a:pt x="464257" y="0"/>
                  </a:cubicBezTo>
                  <a:close/>
                </a:path>
              </a:pathLst>
            </a:custGeom>
            <a:solidFill>
              <a:srgbClr val="28ACC6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tIns="108000" bIns="0" rtlCol="0" anchor="ctr">
              <a:normAutofit/>
            </a:bodyPr>
            <a:lstStyle/>
            <a:p>
              <a:pPr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800" dirty="0" err="1" smtClean="0">
                  <a:solidFill>
                    <a:srgbClr val="28ACC6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突发事件应急机制</a:t>
              </a:r>
              <a:endParaRPr lang="en-US" altLang="zh-CN" sz="2800" dirty="0">
                <a:solidFill>
                  <a:srgbClr val="28ACC6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0"/>
            </p:custDataLst>
          </p:nvPr>
        </p:nvGrpSpPr>
        <p:grpSpPr>
          <a:xfrm>
            <a:off x="6843110" y="3066826"/>
            <a:ext cx="1723113" cy="1892534"/>
            <a:chOff x="4025754" y="3750316"/>
            <a:chExt cx="2175934" cy="2389877"/>
          </a:xfrm>
        </p:grpSpPr>
        <p:sp>
          <p:nvSpPr>
            <p:cNvPr id="23" name="任意多边形 22"/>
            <p:cNvSpPr/>
            <p:nvPr>
              <p:custDataLst>
                <p:tags r:id="rId11"/>
              </p:custDataLst>
            </p:nvPr>
          </p:nvSpPr>
          <p:spPr>
            <a:xfrm>
              <a:off x="4805327" y="3750316"/>
              <a:ext cx="616789" cy="427887"/>
            </a:xfrm>
            <a:custGeom>
              <a:avLst/>
              <a:gdLst>
                <a:gd name="connsiteX0" fmla="*/ 966389 w 1059135"/>
                <a:gd name="connsiteY0" fmla="*/ 2245 h 734756"/>
                <a:gd name="connsiteX1" fmla="*/ 1056891 w 1059135"/>
                <a:gd name="connsiteY1" fmla="*/ 137790 h 734756"/>
                <a:gd name="connsiteX2" fmla="*/ 956419 w 1059135"/>
                <a:gd name="connsiteY2" fmla="*/ 642009 h 734756"/>
                <a:gd name="connsiteX3" fmla="*/ 820873 w 1059135"/>
                <a:gd name="connsiteY3" fmla="*/ 732512 h 734756"/>
                <a:gd name="connsiteX4" fmla="*/ 820875 w 1059135"/>
                <a:gd name="connsiteY4" fmla="*/ 732511 h 734756"/>
                <a:gd name="connsiteX5" fmla="*/ 730372 w 1059135"/>
                <a:gd name="connsiteY5" fmla="*/ 596966 h 734756"/>
                <a:gd name="connsiteX6" fmla="*/ 830843 w 1059135"/>
                <a:gd name="connsiteY6" fmla="*/ 92747 h 734756"/>
                <a:gd name="connsiteX7" fmla="*/ 966389 w 1059135"/>
                <a:gd name="connsiteY7" fmla="*/ 2245 h 734756"/>
                <a:gd name="connsiteX8" fmla="*/ 723680 w 1059135"/>
                <a:gd name="connsiteY8" fmla="*/ 2245 h 734756"/>
                <a:gd name="connsiteX9" fmla="*/ 814182 w 1059135"/>
                <a:gd name="connsiteY9" fmla="*/ 137790 h 734756"/>
                <a:gd name="connsiteX10" fmla="*/ 713709 w 1059135"/>
                <a:gd name="connsiteY10" fmla="*/ 642009 h 734756"/>
                <a:gd name="connsiteX11" fmla="*/ 578165 w 1059135"/>
                <a:gd name="connsiteY11" fmla="*/ 732512 h 734756"/>
                <a:gd name="connsiteX12" fmla="*/ 578165 w 1059135"/>
                <a:gd name="connsiteY12" fmla="*/ 732511 h 734756"/>
                <a:gd name="connsiteX13" fmla="*/ 487663 w 1059135"/>
                <a:gd name="connsiteY13" fmla="*/ 596966 h 734756"/>
                <a:gd name="connsiteX14" fmla="*/ 588134 w 1059135"/>
                <a:gd name="connsiteY14" fmla="*/ 92747 h 734756"/>
                <a:gd name="connsiteX15" fmla="*/ 723680 w 1059135"/>
                <a:gd name="connsiteY15" fmla="*/ 2245 h 734756"/>
                <a:gd name="connsiteX16" fmla="*/ 480971 w 1059135"/>
                <a:gd name="connsiteY16" fmla="*/ 2245 h 734756"/>
                <a:gd name="connsiteX17" fmla="*/ 571473 w 1059135"/>
                <a:gd name="connsiteY17" fmla="*/ 137790 h 734756"/>
                <a:gd name="connsiteX18" fmla="*/ 471001 w 1059135"/>
                <a:gd name="connsiteY18" fmla="*/ 642009 h 734756"/>
                <a:gd name="connsiteX19" fmla="*/ 335455 w 1059135"/>
                <a:gd name="connsiteY19" fmla="*/ 732512 h 734756"/>
                <a:gd name="connsiteX20" fmla="*/ 335457 w 1059135"/>
                <a:gd name="connsiteY20" fmla="*/ 732511 h 734756"/>
                <a:gd name="connsiteX21" fmla="*/ 244954 w 1059135"/>
                <a:gd name="connsiteY21" fmla="*/ 596966 h 734756"/>
                <a:gd name="connsiteX22" fmla="*/ 345425 w 1059135"/>
                <a:gd name="connsiteY22" fmla="*/ 92747 h 734756"/>
                <a:gd name="connsiteX23" fmla="*/ 480971 w 1059135"/>
                <a:gd name="connsiteY23" fmla="*/ 2245 h 734756"/>
                <a:gd name="connsiteX24" fmla="*/ 238262 w 1059135"/>
                <a:gd name="connsiteY24" fmla="*/ 2245 h 734756"/>
                <a:gd name="connsiteX25" fmla="*/ 328764 w 1059135"/>
                <a:gd name="connsiteY25" fmla="*/ 137790 h 734756"/>
                <a:gd name="connsiteX26" fmla="*/ 228291 w 1059135"/>
                <a:gd name="connsiteY26" fmla="*/ 642009 h 734756"/>
                <a:gd name="connsiteX27" fmla="*/ 92747 w 1059135"/>
                <a:gd name="connsiteY27" fmla="*/ 732512 h 734756"/>
                <a:gd name="connsiteX28" fmla="*/ 92747 w 1059135"/>
                <a:gd name="connsiteY28" fmla="*/ 732511 h 734756"/>
                <a:gd name="connsiteX29" fmla="*/ 2245 w 1059135"/>
                <a:gd name="connsiteY29" fmla="*/ 596966 h 734756"/>
                <a:gd name="connsiteX30" fmla="*/ 102716 w 1059135"/>
                <a:gd name="connsiteY30" fmla="*/ 92747 h 734756"/>
                <a:gd name="connsiteX31" fmla="*/ 238262 w 1059135"/>
                <a:gd name="connsiteY31" fmla="*/ 2245 h 73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9135" h="734756">
                  <a:moveTo>
                    <a:pt x="966389" y="2245"/>
                  </a:moveTo>
                  <a:cubicBezTo>
                    <a:pt x="1028810" y="14683"/>
                    <a:pt x="1069329" y="75368"/>
                    <a:pt x="1056891" y="137790"/>
                  </a:cubicBezTo>
                  <a:cubicBezTo>
                    <a:pt x="1023401" y="305863"/>
                    <a:pt x="989909" y="473936"/>
                    <a:pt x="956419" y="642009"/>
                  </a:cubicBezTo>
                  <a:cubicBezTo>
                    <a:pt x="943981" y="704431"/>
                    <a:pt x="883295" y="744950"/>
                    <a:pt x="820873" y="732512"/>
                  </a:cubicBezTo>
                  <a:lnTo>
                    <a:pt x="820875" y="732511"/>
                  </a:lnTo>
                  <a:cubicBezTo>
                    <a:pt x="758453" y="720073"/>
                    <a:pt x="717934" y="659388"/>
                    <a:pt x="730372" y="596966"/>
                  </a:cubicBezTo>
                  <a:lnTo>
                    <a:pt x="830843" y="92747"/>
                  </a:lnTo>
                  <a:cubicBezTo>
                    <a:pt x="843281" y="30326"/>
                    <a:pt x="903967" y="-10194"/>
                    <a:pt x="966389" y="2245"/>
                  </a:cubicBezTo>
                  <a:close/>
                  <a:moveTo>
                    <a:pt x="723680" y="2245"/>
                  </a:moveTo>
                  <a:cubicBezTo>
                    <a:pt x="786102" y="14683"/>
                    <a:pt x="826621" y="75368"/>
                    <a:pt x="814182" y="137790"/>
                  </a:cubicBezTo>
                  <a:cubicBezTo>
                    <a:pt x="780691" y="305863"/>
                    <a:pt x="747200" y="473936"/>
                    <a:pt x="713709" y="642009"/>
                  </a:cubicBezTo>
                  <a:cubicBezTo>
                    <a:pt x="701271" y="704431"/>
                    <a:pt x="640586" y="744950"/>
                    <a:pt x="578165" y="732512"/>
                  </a:cubicBezTo>
                  <a:lnTo>
                    <a:pt x="578165" y="732511"/>
                  </a:lnTo>
                  <a:cubicBezTo>
                    <a:pt x="515743" y="720073"/>
                    <a:pt x="475224" y="659387"/>
                    <a:pt x="487663" y="596966"/>
                  </a:cubicBezTo>
                  <a:lnTo>
                    <a:pt x="588134" y="92747"/>
                  </a:lnTo>
                  <a:cubicBezTo>
                    <a:pt x="600573" y="30326"/>
                    <a:pt x="661257" y="-10194"/>
                    <a:pt x="723680" y="2245"/>
                  </a:cubicBezTo>
                  <a:close/>
                  <a:moveTo>
                    <a:pt x="480971" y="2245"/>
                  </a:moveTo>
                  <a:cubicBezTo>
                    <a:pt x="543392" y="14683"/>
                    <a:pt x="583912" y="75368"/>
                    <a:pt x="571473" y="137790"/>
                  </a:cubicBezTo>
                  <a:cubicBezTo>
                    <a:pt x="537983" y="305863"/>
                    <a:pt x="504491" y="473936"/>
                    <a:pt x="471001" y="642009"/>
                  </a:cubicBezTo>
                  <a:cubicBezTo>
                    <a:pt x="458563" y="704431"/>
                    <a:pt x="397877" y="744950"/>
                    <a:pt x="335455" y="732512"/>
                  </a:cubicBezTo>
                  <a:lnTo>
                    <a:pt x="335457" y="732511"/>
                  </a:lnTo>
                  <a:cubicBezTo>
                    <a:pt x="273035" y="720073"/>
                    <a:pt x="232516" y="659387"/>
                    <a:pt x="244954" y="596966"/>
                  </a:cubicBezTo>
                  <a:lnTo>
                    <a:pt x="345425" y="92747"/>
                  </a:lnTo>
                  <a:cubicBezTo>
                    <a:pt x="357863" y="30325"/>
                    <a:pt x="418549" y="-10194"/>
                    <a:pt x="480971" y="2245"/>
                  </a:cubicBezTo>
                  <a:close/>
                  <a:moveTo>
                    <a:pt x="238262" y="2245"/>
                  </a:moveTo>
                  <a:cubicBezTo>
                    <a:pt x="300684" y="14683"/>
                    <a:pt x="341203" y="75368"/>
                    <a:pt x="328764" y="137790"/>
                  </a:cubicBezTo>
                  <a:cubicBezTo>
                    <a:pt x="295273" y="305863"/>
                    <a:pt x="261782" y="473936"/>
                    <a:pt x="228291" y="642009"/>
                  </a:cubicBezTo>
                  <a:cubicBezTo>
                    <a:pt x="215853" y="704431"/>
                    <a:pt x="155168" y="744950"/>
                    <a:pt x="92747" y="732512"/>
                  </a:cubicBezTo>
                  <a:lnTo>
                    <a:pt x="92747" y="732511"/>
                  </a:lnTo>
                  <a:cubicBezTo>
                    <a:pt x="30325" y="720073"/>
                    <a:pt x="-10194" y="659387"/>
                    <a:pt x="2245" y="596966"/>
                  </a:cubicBezTo>
                  <a:lnTo>
                    <a:pt x="102716" y="92747"/>
                  </a:lnTo>
                  <a:cubicBezTo>
                    <a:pt x="115155" y="30325"/>
                    <a:pt x="175839" y="-10194"/>
                    <a:pt x="238262" y="2245"/>
                  </a:cubicBezTo>
                  <a:close/>
                </a:path>
              </a:pathLst>
            </a:custGeom>
            <a:solidFill>
              <a:srgbClr val="2CB695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ln w="3175">
                    <a:solidFill>
                      <a:srgbClr val="2CB695">
                        <a:lumMod val="50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Arial" panose="020B0604020202020204" pitchFamily="34" charset="0"/>
                </a:rPr>
                <a:t>D</a:t>
              </a:r>
              <a:endParaRPr lang="zh-CN" altLang="en-US" sz="2000" b="1" dirty="0">
                <a:ln w="3175">
                  <a:solidFill>
                    <a:srgbClr val="2CB695">
                      <a:lumMod val="50000"/>
                    </a:srgbClr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12"/>
              </p:custDataLst>
            </p:nvPr>
          </p:nvSpPr>
          <p:spPr>
            <a:xfrm>
              <a:off x="4025754" y="3964259"/>
              <a:ext cx="2175934" cy="2175934"/>
            </a:xfrm>
            <a:custGeom>
              <a:avLst/>
              <a:gdLst>
                <a:gd name="connsiteX0" fmla="*/ 464257 w 2175934"/>
                <a:gd name="connsiteY0" fmla="*/ 0 h 2175934"/>
                <a:gd name="connsiteX1" fmla="*/ 807522 w 2175934"/>
                <a:gd name="connsiteY1" fmla="*/ 0 h 2175934"/>
                <a:gd name="connsiteX2" fmla="*/ 804333 w 2175934"/>
                <a:gd name="connsiteY2" fmla="*/ 16004 h 2175934"/>
                <a:gd name="connsiteX3" fmla="*/ 473432 w 2175934"/>
                <a:gd name="connsiteY3" fmla="*/ 16004 h 2175934"/>
                <a:gd name="connsiteX4" fmla="*/ 16004 w 2175934"/>
                <a:gd name="connsiteY4" fmla="*/ 473432 h 2175934"/>
                <a:gd name="connsiteX5" fmla="*/ 16004 w 2175934"/>
                <a:gd name="connsiteY5" fmla="*/ 1702503 h 2175934"/>
                <a:gd name="connsiteX6" fmla="*/ 473432 w 2175934"/>
                <a:gd name="connsiteY6" fmla="*/ 2159931 h 2175934"/>
                <a:gd name="connsiteX7" fmla="*/ 1702503 w 2175934"/>
                <a:gd name="connsiteY7" fmla="*/ 2159931 h 2175934"/>
                <a:gd name="connsiteX8" fmla="*/ 2159931 w 2175934"/>
                <a:gd name="connsiteY8" fmla="*/ 1702503 h 2175934"/>
                <a:gd name="connsiteX9" fmla="*/ 2159931 w 2175934"/>
                <a:gd name="connsiteY9" fmla="*/ 473432 h 2175934"/>
                <a:gd name="connsiteX10" fmla="*/ 1702503 w 2175934"/>
                <a:gd name="connsiteY10" fmla="*/ 16004 h 2175934"/>
                <a:gd name="connsiteX11" fmla="*/ 1365225 w 2175934"/>
                <a:gd name="connsiteY11" fmla="*/ 16004 h 2175934"/>
                <a:gd name="connsiteX12" fmla="*/ 1368414 w 2175934"/>
                <a:gd name="connsiteY12" fmla="*/ 0 h 2175934"/>
                <a:gd name="connsiteX13" fmla="*/ 1711677 w 2175934"/>
                <a:gd name="connsiteY13" fmla="*/ 0 h 2175934"/>
                <a:gd name="connsiteX14" fmla="*/ 2175934 w 2175934"/>
                <a:gd name="connsiteY14" fmla="*/ 464257 h 2175934"/>
                <a:gd name="connsiteX15" fmla="*/ 2175934 w 2175934"/>
                <a:gd name="connsiteY15" fmla="*/ 1711677 h 2175934"/>
                <a:gd name="connsiteX16" fmla="*/ 1711677 w 2175934"/>
                <a:gd name="connsiteY16" fmla="*/ 2175934 h 2175934"/>
                <a:gd name="connsiteX17" fmla="*/ 464257 w 2175934"/>
                <a:gd name="connsiteY17" fmla="*/ 2175934 h 2175934"/>
                <a:gd name="connsiteX18" fmla="*/ 0 w 2175934"/>
                <a:gd name="connsiteY18" fmla="*/ 1711677 h 2175934"/>
                <a:gd name="connsiteX19" fmla="*/ 0 w 2175934"/>
                <a:gd name="connsiteY19" fmla="*/ 464257 h 2175934"/>
                <a:gd name="connsiteX20" fmla="*/ 464257 w 2175934"/>
                <a:gd name="connsiteY20" fmla="*/ 0 h 217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934" h="2175934">
                  <a:moveTo>
                    <a:pt x="464257" y="0"/>
                  </a:moveTo>
                  <a:lnTo>
                    <a:pt x="807522" y="0"/>
                  </a:lnTo>
                  <a:lnTo>
                    <a:pt x="804333" y="16004"/>
                  </a:lnTo>
                  <a:lnTo>
                    <a:pt x="473432" y="16004"/>
                  </a:lnTo>
                  <a:cubicBezTo>
                    <a:pt x="220801" y="16004"/>
                    <a:pt x="16004" y="220801"/>
                    <a:pt x="16004" y="473432"/>
                  </a:cubicBezTo>
                  <a:lnTo>
                    <a:pt x="16004" y="1702503"/>
                  </a:lnTo>
                  <a:cubicBezTo>
                    <a:pt x="16004" y="1955134"/>
                    <a:pt x="220801" y="2159931"/>
                    <a:pt x="473432" y="2159931"/>
                  </a:cubicBezTo>
                  <a:lnTo>
                    <a:pt x="1702503" y="2159931"/>
                  </a:lnTo>
                  <a:cubicBezTo>
                    <a:pt x="1955134" y="2159931"/>
                    <a:pt x="2159931" y="1955134"/>
                    <a:pt x="2159931" y="1702503"/>
                  </a:cubicBezTo>
                  <a:lnTo>
                    <a:pt x="2159931" y="473432"/>
                  </a:lnTo>
                  <a:cubicBezTo>
                    <a:pt x="2159931" y="220801"/>
                    <a:pt x="1955134" y="16004"/>
                    <a:pt x="1702503" y="16004"/>
                  </a:cubicBezTo>
                  <a:lnTo>
                    <a:pt x="1365225" y="16004"/>
                  </a:lnTo>
                  <a:lnTo>
                    <a:pt x="1368414" y="0"/>
                  </a:lnTo>
                  <a:lnTo>
                    <a:pt x="1711677" y="0"/>
                  </a:lnTo>
                  <a:cubicBezTo>
                    <a:pt x="1968079" y="0"/>
                    <a:pt x="2175934" y="207855"/>
                    <a:pt x="2175934" y="464257"/>
                  </a:cubicBezTo>
                  <a:lnTo>
                    <a:pt x="2175934" y="1711677"/>
                  </a:lnTo>
                  <a:cubicBezTo>
                    <a:pt x="2175934" y="1968079"/>
                    <a:pt x="1968079" y="2175934"/>
                    <a:pt x="1711677" y="2175934"/>
                  </a:cubicBezTo>
                  <a:lnTo>
                    <a:pt x="464257" y="2175934"/>
                  </a:lnTo>
                  <a:cubicBezTo>
                    <a:pt x="207855" y="2175934"/>
                    <a:pt x="0" y="1968079"/>
                    <a:pt x="0" y="1711677"/>
                  </a:cubicBezTo>
                  <a:lnTo>
                    <a:pt x="0" y="464257"/>
                  </a:lnTo>
                  <a:cubicBezTo>
                    <a:pt x="0" y="207855"/>
                    <a:pt x="207855" y="0"/>
                    <a:pt x="464257" y="0"/>
                  </a:cubicBezTo>
                  <a:close/>
                </a:path>
              </a:pathLst>
            </a:custGeom>
            <a:solidFill>
              <a:srgbClr val="28ACC6"/>
            </a:solidFill>
            <a:ln>
              <a:noFill/>
            </a:ln>
          </p:spPr>
          <p:style>
            <a:lnRef idx="2">
              <a:srgbClr val="28ACC6">
                <a:shade val="50000"/>
              </a:srgbClr>
            </a:lnRef>
            <a:fillRef idx="1">
              <a:srgbClr val="28ACC6"/>
            </a:fillRef>
            <a:effectRef idx="0">
              <a:srgbClr val="28ACC6"/>
            </a:effectRef>
            <a:fontRef idx="minor">
              <a:srgbClr val="FFFFFF"/>
            </a:fontRef>
          </p:style>
          <p:txBody>
            <a:bodyPr tIns="108000" bIns="0" rtlCol="0" anchor="ctr">
              <a:normAutofit/>
            </a:bodyPr>
            <a:lstStyle/>
            <a:p>
              <a:pPr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800" dirty="0" err="1" smtClean="0">
                  <a:solidFill>
                    <a:srgbClr val="28ACC6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突发事件应急法制</a:t>
              </a:r>
              <a:endParaRPr lang="en-US" altLang="zh-CN" sz="2800" dirty="0">
                <a:solidFill>
                  <a:srgbClr val="28ACC6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（四）综合性应急管理停滞时期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1570" y="2160270"/>
            <a:ext cx="269621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2008年到2018年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6525" y="2160270"/>
            <a:ext cx="414464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综合性应急管理停滞时期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260475" y="3058795"/>
            <a:ext cx="6561455" cy="294005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我国面对常规突发事件时，应急体制、应急体系的运转能力非常强。但是遭遇非常规突发事件时，看起来牢不可破、坚不可摧的应急管理体制、体系，又漏洞百出、捉襟见肘。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（五）应急管理走进新时代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460" y="2454275"/>
            <a:ext cx="1487805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2018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02635" y="2454275"/>
            <a:ext cx="3249295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要组建应急管理部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5382260" y="998220"/>
            <a:ext cx="3051175" cy="14560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应急管理走进新时代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673735" y="3262630"/>
            <a:ext cx="2197100" cy="1604010"/>
            <a:chOff x="2238375" y="2705099"/>
            <a:chExt cx="2495550" cy="2162177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2238375" y="4343400"/>
              <a:ext cx="2495550" cy="523875"/>
            </a:xfrm>
            <a:prstGeom prst="rect">
              <a:avLst/>
            </a:prstGeom>
            <a:solidFill>
              <a:srgbClr val="DEAB81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3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A</a:t>
              </a:r>
              <a:endParaRPr lang="en-US" altLang="zh-CN" sz="23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2238375" y="2705099"/>
              <a:ext cx="2495550" cy="1638301"/>
            </a:xfrm>
            <a:prstGeom prst="rect">
              <a:avLst/>
            </a:prstGeom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农业社会</a:t>
              </a:r>
              <a:endPara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4"/>
              </p:custDataLst>
            </p:nvPr>
          </p:nvCxnSpPr>
          <p:spPr>
            <a:xfrm>
              <a:off x="2400300" y="4343399"/>
              <a:ext cx="314325" cy="314325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>
              <a:off x="2738436" y="4343399"/>
              <a:ext cx="523876" cy="523876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3201579" y="4493417"/>
              <a:ext cx="111920" cy="111920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3912390" y="4610100"/>
              <a:ext cx="257175" cy="257175"/>
            </a:xfrm>
            <a:prstGeom prst="line">
              <a:avLst/>
            </a:prstGeom>
            <a:ln>
              <a:solidFill>
                <a:srgbClr val="DEAB81">
                  <a:lumMod val="75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>
              <a:off x="4345775" y="4343399"/>
              <a:ext cx="383377" cy="383377"/>
            </a:xfrm>
            <a:prstGeom prst="line">
              <a:avLst/>
            </a:prstGeom>
            <a:ln>
              <a:solidFill>
                <a:srgbClr val="DEAB81"/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3733794" y="4343399"/>
              <a:ext cx="523876" cy="523876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>
              <a:off x="2376486" y="4675583"/>
              <a:ext cx="111920" cy="111920"/>
            </a:xfrm>
            <a:prstGeom prst="line">
              <a:avLst/>
            </a:prstGeom>
            <a:ln>
              <a:solidFill>
                <a:srgbClr val="DEAB81">
                  <a:lumMod val="5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sp>
          <p:nvSpPr>
            <p:cNvPr id="19" name="平行四边形 18"/>
            <p:cNvSpPr/>
            <p:nvPr>
              <p:custDataLst>
                <p:tags r:id="rId11"/>
              </p:custDataLst>
            </p:nvPr>
          </p:nvSpPr>
          <p:spPr>
            <a:xfrm flipH="1">
              <a:off x="3550439" y="4343400"/>
              <a:ext cx="1028700" cy="523876"/>
            </a:xfrm>
            <a:prstGeom prst="parallelogram">
              <a:avLst>
                <a:gd name="adj" fmla="val 95454"/>
              </a:avLst>
            </a:pr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7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20" name="平行四边形 19"/>
            <p:cNvSpPr/>
            <p:nvPr>
              <p:custDataLst>
                <p:tags r:id="rId12"/>
              </p:custDataLst>
            </p:nvPr>
          </p:nvSpPr>
          <p:spPr>
            <a:xfrm flipH="1">
              <a:off x="224551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42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21" name="平行四边形 20"/>
            <p:cNvSpPr/>
            <p:nvPr>
              <p:custDataLst>
                <p:tags r:id="rId13"/>
              </p:custDataLst>
            </p:nvPr>
          </p:nvSpPr>
          <p:spPr>
            <a:xfrm flipH="1">
              <a:off x="332898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13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4"/>
            </p:custDataLst>
          </p:nvPr>
        </p:nvGrpSpPr>
        <p:grpSpPr>
          <a:xfrm>
            <a:off x="3188970" y="3262630"/>
            <a:ext cx="2197100" cy="1604010"/>
            <a:chOff x="2238375" y="2705099"/>
            <a:chExt cx="2495550" cy="2162177"/>
          </a:xfrm>
        </p:grpSpPr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>
              <a:off x="2238375" y="4343400"/>
              <a:ext cx="2495550" cy="523875"/>
            </a:xfrm>
            <a:prstGeom prst="rect">
              <a:avLst/>
            </a:prstGeom>
            <a:solidFill>
              <a:srgbClr val="DEAB81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3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B</a:t>
              </a:r>
              <a:endParaRPr lang="en-US" altLang="zh-CN" sz="23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6"/>
              </p:custDataLst>
            </p:nvPr>
          </p:nvSpPr>
          <p:spPr>
            <a:xfrm>
              <a:off x="2238375" y="2705099"/>
              <a:ext cx="2495550" cy="1638301"/>
            </a:xfrm>
            <a:prstGeom prst="rect">
              <a:avLst/>
            </a:prstGeom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工业社会</a:t>
              </a:r>
              <a:endPara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17"/>
              </p:custDataLst>
            </p:nvPr>
          </p:nvCxnSpPr>
          <p:spPr>
            <a:xfrm>
              <a:off x="2400300" y="4343399"/>
              <a:ext cx="314325" cy="314325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>
              <a:off x="2738436" y="4343399"/>
              <a:ext cx="523876" cy="523876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9"/>
              </p:custDataLst>
            </p:nvPr>
          </p:nvCxnSpPr>
          <p:spPr>
            <a:xfrm>
              <a:off x="3201579" y="4493417"/>
              <a:ext cx="111920" cy="111920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0"/>
              </p:custDataLst>
            </p:nvPr>
          </p:nvCxnSpPr>
          <p:spPr>
            <a:xfrm>
              <a:off x="3912390" y="4610100"/>
              <a:ext cx="257175" cy="257175"/>
            </a:xfrm>
            <a:prstGeom prst="line">
              <a:avLst/>
            </a:prstGeom>
            <a:ln>
              <a:solidFill>
                <a:srgbClr val="DEAB81">
                  <a:lumMod val="75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1"/>
              </p:custDataLst>
            </p:nvPr>
          </p:nvCxnSpPr>
          <p:spPr>
            <a:xfrm>
              <a:off x="4345775" y="4343399"/>
              <a:ext cx="383377" cy="383377"/>
            </a:xfrm>
            <a:prstGeom prst="line">
              <a:avLst/>
            </a:prstGeom>
            <a:ln>
              <a:solidFill>
                <a:srgbClr val="DEAB81"/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2"/>
              </p:custDataLst>
            </p:nvPr>
          </p:nvCxnSpPr>
          <p:spPr>
            <a:xfrm>
              <a:off x="3733794" y="4343399"/>
              <a:ext cx="523876" cy="523876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3"/>
              </p:custDataLst>
            </p:nvPr>
          </p:nvCxnSpPr>
          <p:spPr>
            <a:xfrm>
              <a:off x="2376486" y="4675583"/>
              <a:ext cx="111920" cy="111920"/>
            </a:xfrm>
            <a:prstGeom prst="line">
              <a:avLst/>
            </a:prstGeom>
            <a:ln>
              <a:solidFill>
                <a:srgbClr val="DEAB81">
                  <a:lumMod val="5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sp>
          <p:nvSpPr>
            <p:cNvPr id="34" name="平行四边形 33"/>
            <p:cNvSpPr/>
            <p:nvPr>
              <p:custDataLst>
                <p:tags r:id="rId24"/>
              </p:custDataLst>
            </p:nvPr>
          </p:nvSpPr>
          <p:spPr>
            <a:xfrm flipH="1">
              <a:off x="3550439" y="4343400"/>
              <a:ext cx="1028700" cy="523876"/>
            </a:xfrm>
            <a:prstGeom prst="parallelogram">
              <a:avLst>
                <a:gd name="adj" fmla="val 95454"/>
              </a:avLst>
            </a:pr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7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35" name="平行四边形 34"/>
            <p:cNvSpPr/>
            <p:nvPr>
              <p:custDataLst>
                <p:tags r:id="rId25"/>
              </p:custDataLst>
            </p:nvPr>
          </p:nvSpPr>
          <p:spPr>
            <a:xfrm flipH="1">
              <a:off x="224551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42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36" name="平行四边形 35"/>
            <p:cNvSpPr/>
            <p:nvPr>
              <p:custDataLst>
                <p:tags r:id="rId26"/>
              </p:custDataLst>
            </p:nvPr>
          </p:nvSpPr>
          <p:spPr>
            <a:xfrm flipH="1">
              <a:off x="332898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13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27"/>
            </p:custDataLst>
          </p:nvPr>
        </p:nvGrpSpPr>
        <p:grpSpPr>
          <a:xfrm>
            <a:off x="5704205" y="3262630"/>
            <a:ext cx="2197100" cy="1604010"/>
            <a:chOff x="2238375" y="2705099"/>
            <a:chExt cx="2495550" cy="2162177"/>
          </a:xfrm>
        </p:grpSpPr>
        <p:sp>
          <p:nvSpPr>
            <p:cNvPr id="38" name="矩形 37"/>
            <p:cNvSpPr/>
            <p:nvPr>
              <p:custDataLst>
                <p:tags r:id="rId28"/>
              </p:custDataLst>
            </p:nvPr>
          </p:nvSpPr>
          <p:spPr>
            <a:xfrm>
              <a:off x="2238375" y="4343400"/>
              <a:ext cx="2495550" cy="523875"/>
            </a:xfrm>
            <a:prstGeom prst="rect">
              <a:avLst/>
            </a:prstGeom>
            <a:solidFill>
              <a:srgbClr val="DEAB81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3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C</a:t>
              </a:r>
              <a:endParaRPr lang="en-US" altLang="zh-CN" sz="23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29"/>
              </p:custDataLst>
            </p:nvPr>
          </p:nvSpPr>
          <p:spPr>
            <a:xfrm>
              <a:off x="2238375" y="2705099"/>
              <a:ext cx="2495550" cy="1638301"/>
            </a:xfrm>
            <a:prstGeom prst="rect">
              <a:avLst/>
            </a:prstGeom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信息社会   后</a:t>
              </a:r>
              <a:r>
                <a:rPr lang="zh-CN" altLang="en-US" sz="2800" dirty="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</a:rPr>
                <a:t>工业社会</a:t>
              </a:r>
              <a:endPara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30"/>
              </p:custDataLst>
            </p:nvPr>
          </p:nvCxnSpPr>
          <p:spPr>
            <a:xfrm>
              <a:off x="2400300" y="4343399"/>
              <a:ext cx="314325" cy="314325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31"/>
              </p:custDataLst>
            </p:nvPr>
          </p:nvCxnSpPr>
          <p:spPr>
            <a:xfrm>
              <a:off x="2738436" y="4343399"/>
              <a:ext cx="523876" cy="523876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32"/>
              </p:custDataLst>
            </p:nvPr>
          </p:nvCxnSpPr>
          <p:spPr>
            <a:xfrm>
              <a:off x="3201579" y="4493417"/>
              <a:ext cx="111920" cy="111920"/>
            </a:xfrm>
            <a:prstGeom prst="line">
              <a:avLst/>
            </a:prstGeom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33"/>
              </p:custDataLst>
            </p:nvPr>
          </p:nvCxnSpPr>
          <p:spPr>
            <a:xfrm>
              <a:off x="3912390" y="4610100"/>
              <a:ext cx="257175" cy="257175"/>
            </a:xfrm>
            <a:prstGeom prst="line">
              <a:avLst/>
            </a:prstGeom>
            <a:ln>
              <a:solidFill>
                <a:srgbClr val="DEAB81">
                  <a:lumMod val="75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34"/>
              </p:custDataLst>
            </p:nvPr>
          </p:nvCxnSpPr>
          <p:spPr>
            <a:xfrm>
              <a:off x="4345775" y="4343399"/>
              <a:ext cx="383377" cy="383377"/>
            </a:xfrm>
            <a:prstGeom prst="line">
              <a:avLst/>
            </a:prstGeom>
            <a:ln>
              <a:solidFill>
                <a:srgbClr val="DEAB81"/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35"/>
              </p:custDataLst>
            </p:nvPr>
          </p:nvCxnSpPr>
          <p:spPr>
            <a:xfrm>
              <a:off x="3733794" y="4343399"/>
              <a:ext cx="523876" cy="523876"/>
            </a:xfrm>
            <a:prstGeom prst="line">
              <a:avLst/>
            </a:prstGeom>
            <a:ln>
              <a:solidFill>
                <a:srgbClr val="DEAB81">
                  <a:lumMod val="40000"/>
                  <a:lumOff val="6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36"/>
              </p:custDataLst>
            </p:nvPr>
          </p:nvCxnSpPr>
          <p:spPr>
            <a:xfrm>
              <a:off x="2376486" y="4675583"/>
              <a:ext cx="111920" cy="111920"/>
            </a:xfrm>
            <a:prstGeom prst="line">
              <a:avLst/>
            </a:prstGeom>
            <a:ln>
              <a:solidFill>
                <a:srgbClr val="DEAB81">
                  <a:lumMod val="50000"/>
                </a:srgbClr>
              </a:solidFill>
            </a:ln>
          </p:spPr>
          <p:style>
            <a:lnRef idx="1">
              <a:srgbClr val="DEAB81"/>
            </a:lnRef>
            <a:fillRef idx="0">
              <a:srgbClr val="DEAB81"/>
            </a:fillRef>
            <a:effectRef idx="0">
              <a:srgbClr val="DEAB81"/>
            </a:effectRef>
            <a:fontRef idx="minor">
              <a:srgbClr val="5F5F5F"/>
            </a:fontRef>
          </p:style>
        </p:cxnSp>
        <p:sp>
          <p:nvSpPr>
            <p:cNvPr id="47" name="平行四边形 46"/>
            <p:cNvSpPr/>
            <p:nvPr>
              <p:custDataLst>
                <p:tags r:id="rId37"/>
              </p:custDataLst>
            </p:nvPr>
          </p:nvSpPr>
          <p:spPr>
            <a:xfrm flipH="1">
              <a:off x="3550439" y="4343400"/>
              <a:ext cx="1028700" cy="523876"/>
            </a:xfrm>
            <a:prstGeom prst="parallelogram">
              <a:avLst>
                <a:gd name="adj" fmla="val 95454"/>
              </a:avLst>
            </a:pr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7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48" name="平行四边形 47"/>
            <p:cNvSpPr/>
            <p:nvPr>
              <p:custDataLst>
                <p:tags r:id="rId38"/>
              </p:custDataLst>
            </p:nvPr>
          </p:nvSpPr>
          <p:spPr>
            <a:xfrm flipH="1">
              <a:off x="224551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42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49" name="平行四边形 48"/>
            <p:cNvSpPr/>
            <p:nvPr>
              <p:custDataLst>
                <p:tags r:id="rId39"/>
              </p:custDataLst>
            </p:nvPr>
          </p:nvSpPr>
          <p:spPr>
            <a:xfrm flipH="1">
              <a:off x="3328985" y="4343400"/>
              <a:ext cx="812005" cy="523876"/>
            </a:xfrm>
            <a:prstGeom prst="parallelogram">
              <a:avLst>
                <a:gd name="adj" fmla="val 100908"/>
              </a:avLst>
            </a:prstGeom>
            <a:solidFill>
              <a:srgbClr val="DEAB81">
                <a:lumMod val="60000"/>
                <a:lumOff val="40000"/>
                <a:alpha val="13000"/>
              </a:srgbClr>
            </a:solidFill>
            <a:ln>
              <a:noFill/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38960" y="5416550"/>
            <a:ext cx="4897120" cy="521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人类发展历史的三种社会形态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4705" y="1909445"/>
            <a:ext cx="1662430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社会形态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705" y="2668270"/>
            <a:ext cx="166243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农业社会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4705" y="4538345"/>
            <a:ext cx="166243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信息社会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4705" y="3605530"/>
            <a:ext cx="166243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工业社会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50355" y="1909445"/>
            <a:ext cx="198755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时期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0325" y="1909445"/>
            <a:ext cx="381000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风险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9690" y="2668270"/>
            <a:ext cx="3810635" cy="5219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简单而确定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9055" y="4538345"/>
            <a:ext cx="381063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高度复杂、高度不确定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9055" y="3605530"/>
            <a:ext cx="381063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低度复杂、低度不确定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50355" y="2668270"/>
            <a:ext cx="1987550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改革开放前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0355" y="4538345"/>
            <a:ext cx="1987550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楷体_GB2312" panose="02010609030101010101" charset="-122"/>
                <a:ea typeface="楷体_GB2312" panose="02010609030101010101" charset="-122"/>
              </a:rPr>
              <a:t>21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世纪后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50355" y="3605530"/>
            <a:ext cx="1987550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改革开放后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040" y="4051300"/>
            <a:ext cx="5525770" cy="1126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21世纪之后，面对的</a:t>
            </a:r>
            <a:r>
              <a:rPr lang="zh-CN" altLang="en-US" sz="28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危机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多为系统性危机。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线形标注 1(带强调线) 2"/>
          <p:cNvSpPr/>
          <p:nvPr/>
        </p:nvSpPr>
        <p:spPr>
          <a:xfrm>
            <a:off x="3077845" y="767080"/>
            <a:ext cx="5678170" cy="2529205"/>
          </a:xfrm>
          <a:prstGeom prst="accentCallout1">
            <a:avLst>
              <a:gd name="adj1" fmla="val 18750"/>
              <a:gd name="adj2" fmla="val -8333"/>
              <a:gd name="adj3" fmla="val 127416"/>
              <a:gd name="adj4" fmla="val -18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2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不再是一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种线性演进的过程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，而具有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很强的复杂性、复合性、耦合性，甚至是高度的叠加性，且不可预测、不可预盼、不可预知。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 descr="3476627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5365" y="209486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5435" y="3075940"/>
            <a:ext cx="620714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二、综合性应急管理为何停滞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（一）综合性应急管理停滞的原因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9975" y="1638300"/>
            <a:ext cx="22018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1、应急预案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975" y="2404745"/>
            <a:ext cx="7202170" cy="26752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以“一案三制”为核心构建的综合性应急管理体制，基本上是以工业社会的低度复杂性、低度不确定性风险为假设背景的。它瞄准和锁定的并不是后工业社会中具有高度复杂性、高度不确定性的风险。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24865" y="2893060"/>
            <a:ext cx="583184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2012年北京发生了“7·21”暴雨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" name="线形标注 2(无边框) 1"/>
          <p:cNvSpPr/>
          <p:nvPr/>
        </p:nvSpPr>
        <p:spPr>
          <a:xfrm>
            <a:off x="3777615" y="477078"/>
            <a:ext cx="4545330" cy="2173357"/>
          </a:xfrm>
          <a:prstGeom prst="callout2">
            <a:avLst>
              <a:gd name="adj1" fmla="val 18750"/>
              <a:gd name="adj2" fmla="val -461"/>
              <a:gd name="adj3" fmla="val 18750"/>
              <a:gd name="adj4" fmla="val -16667"/>
              <a:gd name="adj5" fmla="val 109451"/>
              <a:gd name="adj6" fmla="val -45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体现人类进入21世纪，即后工业社会之后，所面对的具有高度复杂性、高度不确定性的风险。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3470" y="3630930"/>
            <a:ext cx="5959475" cy="1124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应急预案做得不详细、不系统、不扎实、不细致？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3470" y="4859020"/>
            <a:ext cx="5959475" cy="1641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应急体系应对高度复杂、高度不确定性风险时，缺少灵活性、适应性和响应性？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5140" t="1419" r="10900" b="-1419"/>
          <a:stretch>
            <a:fillRect/>
          </a:stretch>
        </p:blipFill>
        <p:spPr>
          <a:xfrm>
            <a:off x="271780" y="3974465"/>
            <a:ext cx="1688465" cy="1814195"/>
          </a:xfrm>
          <a:prstGeom prst="rect">
            <a:avLst/>
          </a:prstGeom>
        </p:spPr>
      </p:pic>
      <p:sp>
        <p:nvSpPr>
          <p:cNvPr id="6" name="乘号 5"/>
          <p:cNvSpPr/>
          <p:nvPr/>
        </p:nvSpPr>
        <p:spPr>
          <a:xfrm>
            <a:off x="5958840" y="4254500"/>
            <a:ext cx="641985" cy="4991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 l="51080" t="5130" r="2160" b="49361"/>
          <a:stretch>
            <a:fillRect/>
          </a:stretch>
        </p:blipFill>
        <p:spPr>
          <a:xfrm>
            <a:off x="6369685" y="5855335"/>
            <a:ext cx="598170" cy="583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93140" y="1664970"/>
            <a:ext cx="7159625" cy="690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一、我国应急管理发展历程回顾</a:t>
            </a:r>
            <a:endParaRPr lang="zh-CN" altLang="en-US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195" name="标题 52"/>
          <p:cNvSpPr>
            <a:spLocks noGrp="1" noChangeArrowheads="1"/>
          </p:cNvSpPr>
          <p:nvPr/>
        </p:nvSpPr>
        <p:spPr bwMode="auto">
          <a:xfrm>
            <a:off x="457200" y="54610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目  录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992505" y="2625725"/>
            <a:ext cx="7158990" cy="7150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二、综合性应急管理为何停滞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993775" y="3620770"/>
            <a:ext cx="7158990" cy="6845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三、组建应急管理部的“9+4”模式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992505" y="4546600"/>
            <a:ext cx="7158990" cy="695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四、应急管理部的挑战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993775" y="5453380"/>
            <a:ext cx="7158990" cy="695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五、应急管理部的风险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9975" y="1638300"/>
            <a:ext cx="227871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2、体制方面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9975" y="2663825"/>
            <a:ext cx="89916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体制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9135" y="3185795"/>
            <a:ext cx="6097905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指应急管理的组织方式。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975" y="3963035"/>
            <a:ext cx="89916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机制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9135" y="4485005"/>
            <a:ext cx="6097905" cy="1124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指应急管理中，所采取的一些具体的方法。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4627880" y="1553210"/>
            <a:ext cx="2598420" cy="13354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更高层面</a:t>
            </a:r>
            <a:endParaRPr lang="zh-CN" altLang="en-US" sz="28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>
            <a:off x="1501775" y="1890395"/>
            <a:ext cx="6412230" cy="158877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体制决定机制。体制有刚性，机制有柔性。机制一定要在体制的框架下，才能发挥作用。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1775" y="4023995"/>
            <a:ext cx="6411595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体制为机制创新预留的空间总是有限的。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3655" y="1316355"/>
            <a:ext cx="6393815" cy="1124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应急办的三个职能中，应急值守和信息汇总是从属性职能，它从属于综合协调。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3655" y="4787900"/>
            <a:ext cx="6393815" cy="607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为什么说综合协调是最为关键的呢？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1979720" y="2658745"/>
            <a:ext cx="6153995" cy="185039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现在面对的风险，具有很强的联动性和耦合性。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63850" y="5783580"/>
            <a:ext cx="341566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案例：山东新汶煤矿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48120" y="1416685"/>
            <a:ext cx="169418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三种设想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68" name="组合 67"/>
          <p:cNvGrpSpPr/>
          <p:nvPr>
            <p:custDataLst>
              <p:tags r:id="rId1"/>
            </p:custDataLst>
          </p:nvPr>
        </p:nvGrpSpPr>
        <p:grpSpPr>
          <a:xfrm>
            <a:off x="1245870" y="1403985"/>
            <a:ext cx="6670675" cy="1261745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4AB5F5">
                  <a:lumMod val="60000"/>
                  <a:lumOff val="40000"/>
                </a:srgbClr>
              </a:solidFill>
            </a:ln>
          </p:spPr>
          <p:style>
            <a:lnRef idx="1">
              <a:srgbClr val="4AB5F5"/>
            </a:lnRef>
            <a:fillRef idx="0">
              <a:srgbClr val="4AB5F5"/>
            </a:fillRef>
            <a:effectRef idx="0">
              <a:srgbClr val="4AB5F5"/>
            </a:effectRef>
            <a:fontRef idx="minor">
              <a:sysClr val="windowText" lastClr="000000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rtlCol="0" anchor="ctr">
              <a:normAutofit lnSpcReduction="10000"/>
            </a:bodyPr>
            <a:lstStyle/>
            <a:p>
              <a:pPr algn="ctr"/>
              <a:endParaRPr lang="zh-CN" altLang="en-US" sz="1400">
                <a:solidFill>
                  <a:srgbClr val="4AB5F5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把应急</a:t>
              </a:r>
              <a:r>
                <a:rPr lang="zh-CN" altLang="en-US" sz="2800" dirty="0" smtClean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办设在</a:t>
              </a:r>
              <a:r>
                <a:rPr lang="zh-CN" altLang="en-US" sz="2800" dirty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党委</a:t>
              </a:r>
              <a:endParaRPr lang="zh-CN" altLang="en-US" sz="2800" dirty="0">
                <a:solidFill>
                  <a:srgbClr val="4AB5F5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da-DK" altLang="zh-CN">
                  <a:solidFill>
                    <a:srgbClr val="4AB5F5">
                      <a:lumMod val="50000"/>
                    </a:srgbClr>
                  </a:solidFill>
                  <a:sym typeface="Arial" panose="020B0604020202020204" pitchFamily="34" charset="0"/>
                </a:rPr>
                <a:t>A</a:t>
              </a:r>
              <a:endParaRPr lang="zh-CN" altLang="en-US">
                <a:solidFill>
                  <a:srgbClr val="4AB5F5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6"/>
            </p:custDataLst>
          </p:nvPr>
        </p:nvGrpSpPr>
        <p:grpSpPr>
          <a:xfrm>
            <a:off x="1245870" y="2911475"/>
            <a:ext cx="6670675" cy="1143635"/>
            <a:chOff x="3508748" y="1649828"/>
            <a:chExt cx="4387021" cy="1019333"/>
          </a:xfrm>
        </p:grpSpPr>
        <p:cxnSp>
          <p:nvCxnSpPr>
            <p:cNvPr id="44" name="直接连接符 43"/>
            <p:cNvCxnSpPr/>
            <p:nvPr>
              <p:custDataLst>
                <p:tags r:id="rId7"/>
              </p:custDataLst>
            </p:nvPr>
          </p:nvCxnSpPr>
          <p:spPr>
            <a:xfrm flipH="1">
              <a:off x="3885645" y="1790730"/>
              <a:ext cx="693178" cy="650445"/>
            </a:xfrm>
            <a:prstGeom prst="line">
              <a:avLst/>
            </a:prstGeom>
            <a:ln w="12700">
              <a:solidFill>
                <a:srgbClr val="8BC53F">
                  <a:lumMod val="60000"/>
                  <a:lumOff val="40000"/>
                </a:srgbClr>
              </a:solidFill>
            </a:ln>
          </p:spPr>
          <p:style>
            <a:lnRef idx="1">
              <a:srgbClr val="4AB5F5"/>
            </a:lnRef>
            <a:fillRef idx="0">
              <a:srgbClr val="4AB5F5"/>
            </a:fillRef>
            <a:effectRef idx="0">
              <a:srgbClr val="4AB5F5"/>
            </a:effectRef>
            <a:fontRef idx="minor">
              <a:sysClr val="windowText" lastClr="000000"/>
            </a:fontRef>
          </p:style>
        </p:cxnSp>
        <p:sp>
          <p:nvSpPr>
            <p:cNvPr id="45" name="任意多边形 44"/>
            <p:cNvSpPr/>
            <p:nvPr>
              <p:custDataLst>
                <p:tags r:id="rId8"/>
              </p:custDataLst>
            </p:nvPr>
          </p:nvSpPr>
          <p:spPr>
            <a:xfrm>
              <a:off x="3525847" y="2171842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rtlCol="0" anchor="ctr">
              <a:normAutofit fontScale="90000" lnSpcReduction="10000"/>
            </a:bodyPr>
            <a:lstStyle/>
            <a:p>
              <a:pPr algn="ctr"/>
              <a:endParaRPr lang="zh-CN" altLang="en-US" sz="1400">
                <a:solidFill>
                  <a:srgbClr val="4AB5F5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9"/>
              </p:custDataLst>
            </p:nvPr>
          </p:nvSpPr>
          <p:spPr>
            <a:xfrm>
              <a:off x="4249914" y="2082030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rgbClr val="8BC53F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把应急</a:t>
              </a:r>
              <a:r>
                <a:rPr lang="zh-CN" altLang="en-US" sz="2800" dirty="0" smtClean="0">
                  <a:solidFill>
                    <a:srgbClr val="8BC53F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办设在</a:t>
              </a:r>
              <a:r>
                <a:rPr lang="zh-CN" altLang="en-US" sz="2800" dirty="0">
                  <a:solidFill>
                    <a:srgbClr val="8BC53F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公安局</a:t>
              </a:r>
              <a:endParaRPr lang="zh-CN" altLang="en-US" sz="2800" dirty="0">
                <a:solidFill>
                  <a:srgbClr val="8BC53F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0"/>
              </p:custDataLst>
            </p:nvPr>
          </p:nvSpPr>
          <p:spPr>
            <a:xfrm>
              <a:off x="3508748" y="1649828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>
                  <a:solidFill>
                    <a:srgbClr val="8BC53F">
                      <a:lumMod val="50000"/>
                    </a:srgbClr>
                  </a:solidFill>
                  <a:sym typeface="Arial" panose="020B0604020202020204" pitchFamily="34" charset="0"/>
                </a:rPr>
                <a:t>B</a:t>
              </a:r>
              <a:endParaRPr lang="zh-CN" altLang="en-US">
                <a:solidFill>
                  <a:srgbClr val="8BC53F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>
            <p:custDataLst>
              <p:tags r:id="rId11"/>
            </p:custDataLst>
          </p:nvPr>
        </p:nvGrpSpPr>
        <p:grpSpPr>
          <a:xfrm>
            <a:off x="1245870" y="4418330"/>
            <a:ext cx="6670675" cy="1355089"/>
            <a:chOff x="3508748" y="2504707"/>
            <a:chExt cx="4387021" cy="1277308"/>
          </a:xfrm>
        </p:grpSpPr>
        <p:cxnSp>
          <p:nvCxnSpPr>
            <p:cNvPr id="49" name="直接连接符 48"/>
            <p:cNvCxnSpPr/>
            <p:nvPr>
              <p:custDataLst>
                <p:tags r:id="rId12"/>
              </p:custDataLst>
            </p:nvPr>
          </p:nvCxnSpPr>
          <p:spPr>
            <a:xfrm flipH="1">
              <a:off x="3885645" y="2645609"/>
              <a:ext cx="693178" cy="650445"/>
            </a:xfrm>
            <a:prstGeom prst="line">
              <a:avLst/>
            </a:prstGeom>
            <a:ln w="12700">
              <a:solidFill>
                <a:srgbClr val="4AB5F5">
                  <a:lumMod val="60000"/>
                  <a:lumOff val="40000"/>
                </a:srgbClr>
              </a:solidFill>
            </a:ln>
          </p:spPr>
          <p:style>
            <a:lnRef idx="1">
              <a:srgbClr val="4AB5F5"/>
            </a:lnRef>
            <a:fillRef idx="0">
              <a:srgbClr val="4AB5F5"/>
            </a:fillRef>
            <a:effectRef idx="0">
              <a:srgbClr val="4AB5F5"/>
            </a:effectRef>
            <a:fontRef idx="minor">
              <a:sysClr val="windowText" lastClr="000000"/>
            </a:fontRef>
          </p:style>
        </p:cxnSp>
        <p:sp>
          <p:nvSpPr>
            <p:cNvPr id="50" name="任意多边形 49"/>
            <p:cNvSpPr/>
            <p:nvPr>
              <p:custDataLst>
                <p:tags r:id="rId13"/>
              </p:custDataLst>
            </p:nvPr>
          </p:nvSpPr>
          <p:spPr>
            <a:xfrm>
              <a:off x="3525847" y="3026721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rtlCol="0" anchor="ctr">
              <a:normAutofit fontScale="87500" lnSpcReduction="10000"/>
            </a:bodyPr>
            <a:lstStyle/>
            <a:p>
              <a:pPr algn="ctr"/>
              <a:endParaRPr lang="zh-CN" altLang="en-US" sz="1400">
                <a:solidFill>
                  <a:srgbClr val="4AB5F5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14"/>
              </p:custDataLst>
            </p:nvPr>
          </p:nvSpPr>
          <p:spPr>
            <a:xfrm>
              <a:off x="4250010" y="2850071"/>
              <a:ext cx="3645759" cy="93194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把应急</a:t>
              </a:r>
              <a:r>
                <a:rPr lang="zh-CN" altLang="en-US" sz="2800" dirty="0" smtClean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办设</a:t>
              </a:r>
              <a:r>
                <a:rPr lang="zh-CN" altLang="en-US" sz="2800" dirty="0">
                  <a:solidFill>
                    <a:srgbClr val="4AB5F5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在政府的办公厅或办公室</a:t>
              </a:r>
              <a:endParaRPr lang="zh-CN" altLang="en-US" sz="2800" dirty="0">
                <a:solidFill>
                  <a:srgbClr val="4AB5F5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5"/>
              </p:custDataLst>
            </p:nvPr>
          </p:nvSpPr>
          <p:spPr>
            <a:xfrm>
              <a:off x="3508748" y="2504707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>
                  <a:solidFill>
                    <a:srgbClr val="4AB5F5">
                      <a:lumMod val="50000"/>
                    </a:srgbClr>
                  </a:solidFill>
                  <a:sym typeface="Arial" panose="020B0604020202020204" pitchFamily="34" charset="0"/>
                </a:rPr>
                <a:t>C</a:t>
              </a:r>
              <a:endParaRPr lang="zh-CN" altLang="en-US">
                <a:solidFill>
                  <a:srgbClr val="4AB5F5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6" cstate="print"/>
          <a:srcRect l="51080" t="5130" r="2160" b="49361"/>
          <a:stretch>
            <a:fillRect/>
          </a:stretch>
        </p:blipFill>
        <p:spPr>
          <a:xfrm>
            <a:off x="7827645" y="4885055"/>
            <a:ext cx="598170" cy="583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8610" y="1902460"/>
            <a:ext cx="6250305" cy="16435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应急办作为政府的办公厅或办公室的内设机构，相对于它要协调的部门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，职级过低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0440" y="5212683"/>
            <a:ext cx="2580640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国务院应急办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1533" y="4086248"/>
            <a:ext cx="2244725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卫生部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7507" y="4080837"/>
            <a:ext cx="2540000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铁道部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12646" y="4080837"/>
            <a:ext cx="2244725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国家发改委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2115" y="2249805"/>
            <a:ext cx="5779135" cy="15748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2008年年初，发生南方雪灾后，国务院在煤电油运和抢险抗灾应急指挥中心设立相关指挥部。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2115" y="4208780"/>
            <a:ext cx="5778500" cy="11245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应急管理的体制不顺，给机制的创新也带来了巨大的阻碍。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9975" y="1943100"/>
            <a:ext cx="22025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3、法制方面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9975" y="3168015"/>
            <a:ext cx="7138035" cy="10577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2007年我国颁布《中华人民共和国突发事件应对法》。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0" y="1477849"/>
            <a:ext cx="4029075" cy="1126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中国应急管理的体制建设已经进入了瓶颈期。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左弧形箭头 3"/>
          <p:cNvSpPr/>
          <p:nvPr/>
        </p:nvSpPr>
        <p:spPr>
          <a:xfrm rot="11280000">
            <a:off x="7944485" y="2613660"/>
            <a:ext cx="336550" cy="805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75" y="4385999"/>
            <a:ext cx="7138670" cy="1126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《中华人民共和国突发事件应对法》是应对突发事件的母法或根本大法。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1340485" y="1644650"/>
            <a:ext cx="6565265" cy="18764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折角形 2"/>
          <p:cNvSpPr/>
          <p:nvPr/>
        </p:nvSpPr>
        <p:spPr>
          <a:xfrm>
            <a:off x="1467485" y="1771650"/>
            <a:ext cx="6616065" cy="19900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折角形 3"/>
          <p:cNvSpPr/>
          <p:nvPr/>
        </p:nvSpPr>
        <p:spPr>
          <a:xfrm>
            <a:off x="1625600" y="1899285"/>
            <a:ext cx="6784340" cy="224864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党的十八大之后，中国的安全体制也发生了很大的变化。中央层面成立了中央国家安全委员会。中国应对巨灾的模式也在悄然地发生变化。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6980" y="4589780"/>
            <a:ext cx="294513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dk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云南的鲁甸地震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38605" y="4589780"/>
            <a:ext cx="294513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dk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雅安的芦山地震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4170" y="1734820"/>
            <a:ext cx="4965700" cy="1124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党的十八大之后，中国巨灾应对模式发生了怎样的变化？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0020" y="1605915"/>
            <a:ext cx="1176655" cy="15220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0680" y="3585210"/>
            <a:ext cx="6311900" cy="1124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巨灾应对模式变成以地方应对为主，中央提供支持。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（二）我国应急管理体制存在的问题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平行四边形 4"/>
          <p:cNvSpPr/>
          <p:nvPr>
            <p:custDataLst>
              <p:tags r:id="rId1"/>
            </p:custDataLst>
          </p:nvPr>
        </p:nvSpPr>
        <p:spPr>
          <a:xfrm flipH="1">
            <a:off x="6750411" y="2239959"/>
            <a:ext cx="993236" cy="475248"/>
          </a:xfrm>
          <a:prstGeom prst="parallelogram">
            <a:avLst>
              <a:gd name="adj" fmla="val 59740"/>
            </a:avLst>
          </a:prstGeom>
          <a:solidFill>
            <a:srgbClr val="72C5E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FFFF"/>
                </a:solidFill>
                <a:sym typeface="Arial" panose="020B0604020202020204" pitchFamily="34" charset="0"/>
              </a:rPr>
              <a:t>01</a:t>
            </a:r>
            <a:endParaRPr lang="zh-CN" altLang="en-US" sz="24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flipH="1">
            <a:off x="1346835" y="1957070"/>
            <a:ext cx="5181600" cy="112646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常规突发事件及非常规突发事件应对能力不对称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3"/>
            </p:custDataLst>
          </p:nvPr>
        </p:nvCxnSpPr>
        <p:spPr>
          <a:xfrm flipH="1">
            <a:off x="6627170" y="1886652"/>
            <a:ext cx="0" cy="1181862"/>
          </a:xfrm>
          <a:prstGeom prst="line">
            <a:avLst/>
          </a:prstGeom>
          <a:ln w="25400">
            <a:solidFill>
              <a:srgbClr val="72C5EA">
                <a:lumMod val="7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10" name="文本框 9"/>
          <p:cNvSpPr txBox="1"/>
          <p:nvPr/>
        </p:nvSpPr>
        <p:spPr>
          <a:xfrm>
            <a:off x="1436370" y="3585845"/>
            <a:ext cx="6413500" cy="607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应对常规突发事件的能力越来越强；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6370" y="4487545"/>
            <a:ext cx="6413500" cy="1126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应对非常规突发事件的能力依旧薄弱，甚至出现了极强和极弱的高度不对称。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5435" y="3075940"/>
            <a:ext cx="667041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一、我国应急管理发展历程回顾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>
            <p:custDataLst>
              <p:tags r:id="rId1"/>
            </p:custDataLst>
          </p:nvPr>
        </p:nvSpPr>
        <p:spPr>
          <a:xfrm flipH="1">
            <a:off x="6878986" y="2045510"/>
            <a:ext cx="993236" cy="475248"/>
          </a:xfrm>
          <a:prstGeom prst="parallelogram">
            <a:avLst>
              <a:gd name="adj" fmla="val 59740"/>
            </a:avLst>
          </a:prstGeom>
          <a:solidFill>
            <a:srgbClr val="879AED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FFFF"/>
                </a:solidFill>
                <a:sym typeface="Arial" panose="020B0604020202020204" pitchFamily="34" charset="0"/>
              </a:rPr>
              <a:t>02</a:t>
            </a:r>
            <a:endParaRPr lang="zh-CN" altLang="en-US" sz="24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 flipH="1">
            <a:off x="882015" y="1374775"/>
            <a:ext cx="5804535" cy="105779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当前应急制度设计不适应突发事件的跨界性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3"/>
            </p:custDataLst>
          </p:nvPr>
        </p:nvCxnSpPr>
        <p:spPr>
          <a:xfrm flipH="1">
            <a:off x="6765150" y="1692203"/>
            <a:ext cx="0" cy="1181862"/>
          </a:xfrm>
          <a:prstGeom prst="line">
            <a:avLst/>
          </a:prstGeom>
          <a:ln w="25400">
            <a:solidFill>
              <a:srgbClr val="879AED">
                <a:lumMod val="7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4" name="文本框 3"/>
          <p:cNvSpPr txBox="1"/>
          <p:nvPr/>
        </p:nvSpPr>
        <p:spPr>
          <a:xfrm>
            <a:off x="881380" y="3448050"/>
            <a:ext cx="6990080" cy="2160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当前我国应急制度设计以行政区域为基础、以致灾因子为导向，强调分类管理、分级负责。现实中，复杂性巨灾会突破既有的分级、分类的制度设计。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>
            <p:custDataLst>
              <p:tags r:id="rId1"/>
            </p:custDataLst>
          </p:nvPr>
        </p:nvSpPr>
        <p:spPr>
          <a:xfrm flipH="1">
            <a:off x="6682562" y="2216822"/>
            <a:ext cx="993236" cy="475248"/>
          </a:xfrm>
          <a:prstGeom prst="parallelogram">
            <a:avLst>
              <a:gd name="adj" fmla="val 59740"/>
            </a:avLst>
          </a:prstGeom>
          <a:solidFill>
            <a:srgbClr val="EABC8E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FFFF"/>
                </a:solidFill>
                <a:sym typeface="Arial" panose="020B0604020202020204" pitchFamily="34" charset="0"/>
              </a:rPr>
              <a:t>03</a:t>
            </a:r>
            <a:endParaRPr lang="zh-CN" altLang="en-US" sz="24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 flipH="1">
            <a:off x="1500505" y="1892300"/>
            <a:ext cx="4999355" cy="105779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当前应急制度设计与突发事件的蝴蝶效应存在逻辑冲突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3"/>
            </p:custDataLst>
          </p:nvPr>
        </p:nvCxnSpPr>
        <p:spPr>
          <a:xfrm flipH="1">
            <a:off x="6578130" y="1863515"/>
            <a:ext cx="0" cy="1181862"/>
          </a:xfrm>
          <a:prstGeom prst="line">
            <a:avLst/>
          </a:prstGeom>
          <a:ln w="25400">
            <a:solidFill>
              <a:srgbClr val="EABC8E">
                <a:lumMod val="7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4" name="文本框 3"/>
          <p:cNvSpPr txBox="1"/>
          <p:nvPr/>
        </p:nvSpPr>
        <p:spPr>
          <a:xfrm>
            <a:off x="1651635" y="3436620"/>
            <a:ext cx="6024245" cy="1124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在后工业社会，突发事件越来越具有蝴蝶效应。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>
            <p:custDataLst>
              <p:tags r:id="rId1"/>
            </p:custDataLst>
          </p:nvPr>
        </p:nvSpPr>
        <p:spPr>
          <a:xfrm flipH="1">
            <a:off x="6770731" y="1842449"/>
            <a:ext cx="993236" cy="475248"/>
          </a:xfrm>
          <a:prstGeom prst="parallelogram">
            <a:avLst>
              <a:gd name="adj" fmla="val 59740"/>
            </a:avLst>
          </a:prstGeom>
          <a:solidFill>
            <a:srgbClr val="72C5E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FFFF"/>
                </a:solidFill>
                <a:sym typeface="Arial" panose="020B0604020202020204" pitchFamily="34" charset="0"/>
              </a:rPr>
              <a:t>04</a:t>
            </a:r>
            <a:endParaRPr lang="zh-CN" altLang="en-US" sz="24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flipH="1">
            <a:off x="1367155" y="1559560"/>
            <a:ext cx="5181600" cy="105779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常规突发事件处理方式无法用于非常规突发事件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3"/>
            </p:custDataLst>
          </p:nvPr>
        </p:nvCxnSpPr>
        <p:spPr>
          <a:xfrm flipH="1">
            <a:off x="6647490" y="1489142"/>
            <a:ext cx="0" cy="1181862"/>
          </a:xfrm>
          <a:prstGeom prst="line">
            <a:avLst/>
          </a:prstGeom>
          <a:ln w="25400">
            <a:solidFill>
              <a:srgbClr val="72C5EA">
                <a:lumMod val="7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10" name="文本框 9"/>
          <p:cNvSpPr txBox="1"/>
          <p:nvPr/>
        </p:nvSpPr>
        <p:spPr>
          <a:xfrm>
            <a:off x="1436370" y="2964180"/>
            <a:ext cx="2335530" cy="607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常规突发事件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6370" y="3804285"/>
            <a:ext cx="64135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由于常规突发事件是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周期性发生且有规律可循的，相关部门可以按照其既有的职责设定来调动本土化的资源进行应对，且某个专业部门的职责设定契合程度比较高。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466850" y="1884045"/>
            <a:ext cx="3017520" cy="607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非常规突发事件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6850" y="2724150"/>
            <a:ext cx="6413500" cy="2158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非常规突发事件使得既有的职责、职能设定被完全打乱，危机现场的情境是高度动荡和复杂的。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在这种情况下，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只能领导靠前指挥。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>
            <p:custDataLst>
              <p:tags r:id="rId1"/>
            </p:custDataLst>
          </p:nvPr>
        </p:nvSpPr>
        <p:spPr>
          <a:xfrm flipH="1">
            <a:off x="6733362" y="1798357"/>
            <a:ext cx="993236" cy="475248"/>
          </a:xfrm>
          <a:prstGeom prst="parallelogram">
            <a:avLst>
              <a:gd name="adj" fmla="val 59740"/>
            </a:avLst>
          </a:prstGeom>
          <a:solidFill>
            <a:srgbClr val="EABC8E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FFFF"/>
                </a:solidFill>
                <a:sym typeface="Arial" panose="020B0604020202020204" pitchFamily="34" charset="0"/>
              </a:rPr>
              <a:t>05</a:t>
            </a:r>
            <a:endParaRPr lang="zh-CN" altLang="en-US" sz="24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 flipH="1">
            <a:off x="1551305" y="1665605"/>
            <a:ext cx="4999355" cy="60769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r"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应急办或成“僵尸部门”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3"/>
            </p:custDataLst>
          </p:nvPr>
        </p:nvCxnSpPr>
        <p:spPr>
          <a:xfrm flipH="1">
            <a:off x="6628930" y="1445050"/>
            <a:ext cx="0" cy="1181862"/>
          </a:xfrm>
          <a:prstGeom prst="line">
            <a:avLst/>
          </a:prstGeom>
          <a:ln w="25400">
            <a:solidFill>
              <a:srgbClr val="EABC8E">
                <a:lumMod val="7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4" name="文本框 3"/>
          <p:cNvSpPr txBox="1"/>
          <p:nvPr/>
        </p:nvSpPr>
        <p:spPr>
          <a:xfrm>
            <a:off x="1702435" y="3018155"/>
            <a:ext cx="6280785" cy="1124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应急管理的首要职责：防范化解重大安全风险。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2435" y="4399280"/>
            <a:ext cx="6280785" cy="1057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应急管理的主要任务：高效应对非常规突发事件。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5678" y="3036183"/>
            <a:ext cx="82952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三、组建应急管理部的“9+4”模式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（一）“9+4”模式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3" name="组合 252"/>
          <p:cNvGrpSpPr/>
          <p:nvPr>
            <p:custDataLst>
              <p:tags r:id="rId1"/>
            </p:custDataLst>
          </p:nvPr>
        </p:nvGrpSpPr>
        <p:grpSpPr>
          <a:xfrm>
            <a:off x="1524000" y="1955265"/>
            <a:ext cx="7620000" cy="740410"/>
            <a:chOff x="1663313" y="2080360"/>
            <a:chExt cx="6713220" cy="740410"/>
          </a:xfrm>
        </p:grpSpPr>
        <p:sp>
          <p:nvSpPr>
            <p:cNvPr id="71" name="饼形 247"/>
            <p:cNvSpPr/>
            <p:nvPr>
              <p:custDataLst>
                <p:tags r:id="rId2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3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1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4"/>
              </p:custDataLst>
            </p:nvPr>
          </p:nvSpPr>
          <p:spPr>
            <a:xfrm>
              <a:off x="2440553" y="2080360"/>
              <a:ext cx="5935980" cy="740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国家安全生产监督管理局的安全生产职能</a:t>
              </a:r>
              <a:endParaRPr lang="da-DK" altLang="zh-CN" sz="2800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04" name="组合 103"/>
          <p:cNvGrpSpPr/>
          <p:nvPr>
            <p:custDataLst>
              <p:tags r:id="rId5"/>
            </p:custDataLst>
          </p:nvPr>
        </p:nvGrpSpPr>
        <p:grpSpPr>
          <a:xfrm>
            <a:off x="2679945" y="2785640"/>
            <a:ext cx="5552440" cy="740410"/>
            <a:chOff x="1663313" y="2080360"/>
            <a:chExt cx="5552440" cy="740410"/>
          </a:xfrm>
        </p:grpSpPr>
        <p:sp>
          <p:nvSpPr>
            <p:cNvPr id="105" name="饼形 247"/>
            <p:cNvSpPr/>
            <p:nvPr>
              <p:custDataLst>
                <p:tags r:id="rId6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06" name="矩形 105"/>
            <p:cNvSpPr/>
            <p:nvPr>
              <p:custDataLst>
                <p:tags r:id="rId7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2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107" name="矩形 106"/>
            <p:cNvSpPr/>
            <p:nvPr>
              <p:custDataLst>
                <p:tags r:id="rId8"/>
              </p:custDataLst>
            </p:nvPr>
          </p:nvSpPr>
          <p:spPr>
            <a:xfrm>
              <a:off x="2440553" y="2080360"/>
              <a:ext cx="4775200" cy="740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农业部的草原火灾防范职能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08" name="组合 107"/>
          <p:cNvGrpSpPr/>
          <p:nvPr>
            <p:custDataLst>
              <p:tags r:id="rId9"/>
            </p:custDataLst>
          </p:nvPr>
        </p:nvGrpSpPr>
        <p:grpSpPr>
          <a:xfrm>
            <a:off x="2086223" y="3616015"/>
            <a:ext cx="6874510" cy="740410"/>
            <a:chOff x="1663313" y="2080360"/>
            <a:chExt cx="6874510" cy="740410"/>
          </a:xfrm>
        </p:grpSpPr>
        <p:sp>
          <p:nvSpPr>
            <p:cNvPr id="109" name="饼形 247"/>
            <p:cNvSpPr/>
            <p:nvPr>
              <p:custDataLst>
                <p:tags r:id="rId10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11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3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12"/>
              </p:custDataLst>
            </p:nvPr>
          </p:nvSpPr>
          <p:spPr>
            <a:xfrm>
              <a:off x="2440553" y="2080360"/>
              <a:ext cx="6097270" cy="740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国家林业局的森林火灾防范职能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12" name="组合 111"/>
          <p:cNvGrpSpPr/>
          <p:nvPr>
            <p:custDataLst>
              <p:tags r:id="rId13"/>
            </p:custDataLst>
          </p:nvPr>
        </p:nvGrpSpPr>
        <p:grpSpPr>
          <a:xfrm>
            <a:off x="2679945" y="4446390"/>
            <a:ext cx="4559687" cy="740229"/>
            <a:chOff x="1663313" y="2080360"/>
            <a:chExt cx="4559687" cy="740229"/>
          </a:xfrm>
        </p:grpSpPr>
        <p:sp>
          <p:nvSpPr>
            <p:cNvPr id="113" name="饼形 247"/>
            <p:cNvSpPr/>
            <p:nvPr>
              <p:custDataLst>
                <p:tags r:id="rId14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14" name="矩形 113"/>
            <p:cNvSpPr/>
            <p:nvPr>
              <p:custDataLst>
                <p:tags r:id="rId15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4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115" name="矩形 114"/>
            <p:cNvSpPr/>
            <p:nvPr>
              <p:custDataLst>
                <p:tags r:id="rId16"/>
              </p:custDataLst>
            </p:nvPr>
          </p:nvSpPr>
          <p:spPr>
            <a:xfrm>
              <a:off x="2440628" y="2080360"/>
              <a:ext cx="3782372" cy="740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公安部的消防职能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7"/>
            </p:custDataLst>
          </p:nvPr>
        </p:nvGrpSpPr>
        <p:grpSpPr>
          <a:xfrm>
            <a:off x="2086223" y="5276764"/>
            <a:ext cx="5410200" cy="740410"/>
            <a:chOff x="1663313" y="2080360"/>
            <a:chExt cx="5410200" cy="740410"/>
          </a:xfrm>
        </p:grpSpPr>
        <p:sp>
          <p:nvSpPr>
            <p:cNvPr id="20" name="饼形 247"/>
            <p:cNvSpPr/>
            <p:nvPr>
              <p:custDataLst>
                <p:tags r:id="rId18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9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5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0"/>
              </p:custDataLst>
            </p:nvPr>
          </p:nvSpPr>
          <p:spPr>
            <a:xfrm>
              <a:off x="2440553" y="2080360"/>
              <a:ext cx="4632960" cy="740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水利部的防汛抗旱职能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5005" y="2622550"/>
            <a:ext cx="680085" cy="21583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九个部门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5659" y="136226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国务院机构改革前部门职责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组合 252"/>
          <p:cNvGrpSpPr/>
          <p:nvPr>
            <p:custDataLst>
              <p:tags r:id="rId1"/>
            </p:custDataLst>
          </p:nvPr>
        </p:nvGrpSpPr>
        <p:grpSpPr>
          <a:xfrm>
            <a:off x="2673536" y="1725395"/>
            <a:ext cx="6086151" cy="740410"/>
            <a:chOff x="1663313" y="2080360"/>
            <a:chExt cx="6086151" cy="740410"/>
          </a:xfrm>
        </p:grpSpPr>
        <p:sp>
          <p:nvSpPr>
            <p:cNvPr id="71" name="饼形 247"/>
            <p:cNvSpPr/>
            <p:nvPr>
              <p:custDataLst>
                <p:tags r:id="rId2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3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6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4"/>
              </p:custDataLst>
            </p:nvPr>
          </p:nvSpPr>
          <p:spPr>
            <a:xfrm>
              <a:off x="2440553" y="2080360"/>
              <a:ext cx="5308911" cy="740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国土资源部的地质灾害防范职能</a:t>
              </a:r>
              <a:endParaRPr lang="da-DK" altLang="zh-CN" sz="2800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04" name="组合 103"/>
          <p:cNvGrpSpPr/>
          <p:nvPr>
            <p:custDataLst>
              <p:tags r:id="rId5"/>
            </p:custDataLst>
          </p:nvPr>
        </p:nvGrpSpPr>
        <p:grpSpPr>
          <a:xfrm>
            <a:off x="3267893" y="2658390"/>
            <a:ext cx="4559687" cy="740229"/>
            <a:chOff x="1663313" y="2080360"/>
            <a:chExt cx="4559687" cy="740229"/>
          </a:xfrm>
        </p:grpSpPr>
        <p:sp>
          <p:nvSpPr>
            <p:cNvPr id="105" name="饼形 247"/>
            <p:cNvSpPr/>
            <p:nvPr>
              <p:custDataLst>
                <p:tags r:id="rId6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06" name="矩形 105"/>
            <p:cNvSpPr/>
            <p:nvPr>
              <p:custDataLst>
                <p:tags r:id="rId7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rgbClr val="FAA5C1"/>
                  </a:solidFill>
                </a:rPr>
                <a:t>7</a:t>
              </a:r>
              <a:endParaRPr lang="en-US">
                <a:solidFill>
                  <a:srgbClr val="FAA5C1"/>
                </a:solidFill>
              </a:endParaRPr>
            </a:p>
          </p:txBody>
        </p:sp>
        <p:sp>
          <p:nvSpPr>
            <p:cNvPr id="107" name="矩形 106"/>
            <p:cNvSpPr/>
            <p:nvPr>
              <p:custDataLst>
                <p:tags r:id="rId8"/>
              </p:custDataLst>
            </p:nvPr>
          </p:nvSpPr>
          <p:spPr>
            <a:xfrm>
              <a:off x="2440628" y="2080360"/>
              <a:ext cx="3782372" cy="740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国家地震局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08" name="组合 107"/>
          <p:cNvGrpSpPr/>
          <p:nvPr>
            <p:custDataLst>
              <p:tags r:id="rId9"/>
            </p:custDataLst>
          </p:nvPr>
        </p:nvGrpSpPr>
        <p:grpSpPr>
          <a:xfrm>
            <a:off x="2674171" y="3642185"/>
            <a:ext cx="4559687" cy="740229"/>
            <a:chOff x="1663313" y="2080360"/>
            <a:chExt cx="4559687" cy="740229"/>
          </a:xfrm>
        </p:grpSpPr>
        <p:sp>
          <p:nvSpPr>
            <p:cNvPr id="109" name="饼形 247"/>
            <p:cNvSpPr/>
            <p:nvPr>
              <p:custDataLst>
                <p:tags r:id="rId10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11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AA5C1"/>
                  </a:solidFill>
                </a:rPr>
                <a:t>8</a:t>
              </a:r>
              <a:endParaRPr lang="en-US" dirty="0">
                <a:solidFill>
                  <a:srgbClr val="FAA5C1"/>
                </a:solidFill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12"/>
              </p:custDataLst>
            </p:nvPr>
          </p:nvSpPr>
          <p:spPr>
            <a:xfrm>
              <a:off x="2440628" y="2080360"/>
              <a:ext cx="3782372" cy="740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国务院应急管理办公室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grpSp>
        <p:nvGrpSpPr>
          <p:cNvPr id="112" name="组合 111"/>
          <p:cNvGrpSpPr/>
          <p:nvPr>
            <p:custDataLst>
              <p:tags r:id="rId13"/>
            </p:custDataLst>
          </p:nvPr>
        </p:nvGrpSpPr>
        <p:grpSpPr>
          <a:xfrm>
            <a:off x="3267893" y="4514221"/>
            <a:ext cx="5758180" cy="945676"/>
            <a:chOff x="1663313" y="1968601"/>
            <a:chExt cx="5758180" cy="945676"/>
          </a:xfrm>
        </p:grpSpPr>
        <p:sp>
          <p:nvSpPr>
            <p:cNvPr id="113" name="饼形 247"/>
            <p:cNvSpPr/>
            <p:nvPr>
              <p:custDataLst>
                <p:tags r:id="rId14"/>
              </p:custDataLst>
            </p:nvPr>
          </p:nvSpPr>
          <p:spPr>
            <a:xfrm>
              <a:off x="1663313" y="2153614"/>
              <a:ext cx="593722" cy="593722"/>
            </a:xfrm>
            <a:custGeom>
              <a:avLst/>
              <a:gdLst>
                <a:gd name="connsiteX0" fmla="*/ 1571625 w 1571625"/>
                <a:gd name="connsiteY0" fmla="*/ 785813 h 1571625"/>
                <a:gd name="connsiteX1" fmla="*/ 785812 w 1571625"/>
                <a:gd name="connsiteY1" fmla="*/ 1571626 h 1571625"/>
                <a:gd name="connsiteX2" fmla="*/ -1 w 1571625"/>
                <a:gd name="connsiteY2" fmla="*/ 785813 h 1571625"/>
                <a:gd name="connsiteX3" fmla="*/ 785812 w 1571625"/>
                <a:gd name="connsiteY3" fmla="*/ 0 h 1571625"/>
                <a:gd name="connsiteX4" fmla="*/ 785813 w 1571625"/>
                <a:gd name="connsiteY4" fmla="*/ 785813 h 1571625"/>
                <a:gd name="connsiteX5" fmla="*/ 1571625 w 1571625"/>
                <a:gd name="connsiteY5" fmla="*/ 785813 h 1571625"/>
                <a:gd name="connsiteX0-1" fmla="*/ 785814 w 1571626"/>
                <a:gd name="connsiteY0-2" fmla="*/ 785813 h 1571626"/>
                <a:gd name="connsiteX1-3" fmla="*/ 1571626 w 1571626"/>
                <a:gd name="connsiteY1-4" fmla="*/ 785813 h 1571626"/>
                <a:gd name="connsiteX2-5" fmla="*/ 785813 w 1571626"/>
                <a:gd name="connsiteY2-6" fmla="*/ 1571626 h 1571626"/>
                <a:gd name="connsiteX3-7" fmla="*/ 0 w 1571626"/>
                <a:gd name="connsiteY3-8" fmla="*/ 785813 h 1571626"/>
                <a:gd name="connsiteX4-9" fmla="*/ 785813 w 1571626"/>
                <a:gd name="connsiteY4-10" fmla="*/ 0 h 1571626"/>
                <a:gd name="connsiteX5-11" fmla="*/ 877254 w 1571626"/>
                <a:gd name="connsiteY5-12" fmla="*/ 877253 h 1571626"/>
                <a:gd name="connsiteX0-13" fmla="*/ 785814 w 1571626"/>
                <a:gd name="connsiteY0-14" fmla="*/ 785813 h 1571626"/>
                <a:gd name="connsiteX1-15" fmla="*/ 1571626 w 1571626"/>
                <a:gd name="connsiteY1-16" fmla="*/ 785813 h 1571626"/>
                <a:gd name="connsiteX2-17" fmla="*/ 785813 w 1571626"/>
                <a:gd name="connsiteY2-18" fmla="*/ 1571626 h 1571626"/>
                <a:gd name="connsiteX3-19" fmla="*/ 0 w 1571626"/>
                <a:gd name="connsiteY3-20" fmla="*/ 785813 h 1571626"/>
                <a:gd name="connsiteX4-21" fmla="*/ 785813 w 1571626"/>
                <a:gd name="connsiteY4-22" fmla="*/ 0 h 1571626"/>
                <a:gd name="connsiteX0-23" fmla="*/ 785813 w 1571626"/>
                <a:gd name="connsiteY0-24" fmla="*/ 943396 h 1571626"/>
                <a:gd name="connsiteX1-25" fmla="*/ 1571626 w 1571626"/>
                <a:gd name="connsiteY1-26" fmla="*/ 785813 h 1571626"/>
                <a:gd name="connsiteX2-27" fmla="*/ 785813 w 1571626"/>
                <a:gd name="connsiteY2-28" fmla="*/ 1571626 h 1571626"/>
                <a:gd name="connsiteX3-29" fmla="*/ 0 w 1571626"/>
                <a:gd name="connsiteY3-30" fmla="*/ 785813 h 1571626"/>
                <a:gd name="connsiteX4-31" fmla="*/ 785813 w 1571626"/>
                <a:gd name="connsiteY4-32" fmla="*/ 0 h 1571626"/>
              </a:gdLst>
              <a:ahLst/>
              <a:cxnLst>
                <a:cxn ang="0">
                  <a:pos x="connsiteX0-23" y="connsiteY0-24"/>
                </a:cxn>
                <a:cxn ang="0">
                  <a:pos x="connsiteX1-25" y="connsiteY1-26"/>
                </a:cxn>
                <a:cxn ang="0">
                  <a:pos x="connsiteX2-27" y="connsiteY2-28"/>
                </a:cxn>
                <a:cxn ang="0">
                  <a:pos x="connsiteX3-29" y="connsiteY3-30"/>
                </a:cxn>
                <a:cxn ang="0">
                  <a:pos x="connsiteX4-31" y="connsiteY4-32"/>
                </a:cxn>
              </a:cxnLst>
              <a:rect l="l" t="t" r="r" b="b"/>
              <a:pathLst>
                <a:path w="1571626" h="1571626">
                  <a:moveTo>
                    <a:pt x="785813" y="943396"/>
                  </a:moveTo>
                  <a:lnTo>
                    <a:pt x="1571626" y="785813"/>
                  </a:lnTo>
                  <a:cubicBezTo>
                    <a:pt x="1571626" y="1219806"/>
                    <a:pt x="1219806" y="1571626"/>
                    <a:pt x="785813" y="1571626"/>
                  </a:cubicBezTo>
                  <a:cubicBezTo>
                    <a:pt x="351820" y="1571626"/>
                    <a:pt x="0" y="1219806"/>
                    <a:pt x="0" y="785813"/>
                  </a:cubicBezTo>
                  <a:cubicBezTo>
                    <a:pt x="0" y="351820"/>
                    <a:pt x="351820" y="0"/>
                    <a:pt x="785813" y="0"/>
                  </a:cubicBezTo>
                </a:path>
              </a:pathLst>
            </a:custGeom>
            <a:noFill/>
            <a:ln w="19050">
              <a:solidFill>
                <a:srgbClr val="D06666"/>
              </a:solidFill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</a:endParaRPr>
            </a:p>
          </p:txBody>
        </p:sp>
        <p:sp>
          <p:nvSpPr>
            <p:cNvPr id="114" name="矩形 113"/>
            <p:cNvSpPr/>
            <p:nvPr>
              <p:custDataLst>
                <p:tags r:id="rId15"/>
              </p:custDataLst>
            </p:nvPr>
          </p:nvSpPr>
          <p:spPr>
            <a:xfrm rot="20940960">
              <a:off x="1945191" y="2245516"/>
              <a:ext cx="292503" cy="231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en-US" altLang="da-DK" sz="2000">
                  <a:solidFill>
                    <a:srgbClr val="FAA5C1"/>
                  </a:solidFill>
                </a:rPr>
                <a:t>9</a:t>
              </a:r>
              <a:endParaRPr lang="en-US" altLang="da-DK" sz="2000">
                <a:solidFill>
                  <a:srgbClr val="FAA5C1"/>
                </a:solidFill>
              </a:endParaRPr>
            </a:p>
          </p:txBody>
        </p:sp>
        <p:sp>
          <p:nvSpPr>
            <p:cNvPr id="115" name="矩形 114"/>
            <p:cNvSpPr/>
            <p:nvPr>
              <p:custDataLst>
                <p:tags r:id="rId16"/>
              </p:custDataLst>
            </p:nvPr>
          </p:nvSpPr>
          <p:spPr>
            <a:xfrm>
              <a:off x="2440553" y="1968601"/>
              <a:ext cx="4980940" cy="945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FAA5C1">
                <a:shade val="50000"/>
              </a:srgbClr>
            </a:lnRef>
            <a:fillRef idx="1">
              <a:srgbClr val="FAA5C1"/>
            </a:fillRef>
            <a:effectRef idx="0">
              <a:srgbClr val="FAA5C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dk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民政部</a:t>
              </a:r>
              <a:endParaRPr lang="da-DK" altLang="zh-CN" dirty="0">
                <a:solidFill>
                  <a:srgbClr val="FAA5C1"/>
                </a:solidFill>
              </a:endParaRPr>
            </a:p>
          </p:txBody>
        </p:sp>
      </p:grpSp>
      <p:sp>
        <p:nvSpPr>
          <p:cNvPr id="19" name="左大括号 18"/>
          <p:cNvSpPr/>
          <p:nvPr/>
        </p:nvSpPr>
        <p:spPr>
          <a:xfrm>
            <a:off x="2133601" y="2663687"/>
            <a:ext cx="443284" cy="2796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58652" y="2703444"/>
            <a:ext cx="701731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dk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自然灾害救助职能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98793" y="1261643"/>
            <a:ext cx="4737735" cy="899067"/>
            <a:chOff x="1143715" y="2795117"/>
            <a:chExt cx="4132865" cy="784282"/>
          </a:xfrm>
        </p:grpSpPr>
        <p:sp>
          <p:nvSpPr>
            <p:cNvPr id="12" name="矩形 11"/>
            <p:cNvSpPr/>
            <p:nvPr/>
          </p:nvSpPr>
          <p:spPr>
            <a:xfrm>
              <a:off x="1248490" y="2903536"/>
              <a:ext cx="547687" cy="566738"/>
            </a:xfrm>
            <a:prstGeom prst="rect">
              <a:avLst/>
            </a:prstGeom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143715" y="27951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27BDBA">
                <a:alpha val="71000"/>
              </a:srgbClr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044404" y="2954617"/>
              <a:ext cx="3232176" cy="6247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800" dirty="0">
                  <a:solidFill>
                    <a:sysClr val="windowText" lastClr="000000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国家防汛抗旱总指挥部</a:t>
              </a:r>
              <a:endParaRPr lang="zh-CN" altLang="en-US" sz="2800" dirty="0">
                <a:solidFill>
                  <a:sysClr val="windowText" lastClr="00000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41788" y="2377759"/>
            <a:ext cx="4665980" cy="898259"/>
            <a:chOff x="1143715" y="4484217"/>
            <a:chExt cx="4070270" cy="783577"/>
          </a:xfrm>
        </p:grpSpPr>
        <p:sp>
          <p:nvSpPr>
            <p:cNvPr id="22" name="矩形 21"/>
            <p:cNvSpPr/>
            <p:nvPr/>
          </p:nvSpPr>
          <p:spPr>
            <a:xfrm>
              <a:off x="1248490" y="4592636"/>
              <a:ext cx="547687" cy="566738"/>
            </a:xfrm>
            <a:prstGeom prst="rect">
              <a:avLst/>
            </a:prstGeom>
            <a:solidFill>
              <a:srgbClr val="66D9AB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1143715" y="44842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66D9AB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043850" y="4629598"/>
              <a:ext cx="3170135" cy="47169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fontAlgn="auto">
                <a:lnSpc>
                  <a:spcPct val="120000"/>
                </a:lnSpc>
              </a:pPr>
              <a:r>
                <a:rPr lang="zh-CN" altLang="en-US" sz="2800" dirty="0"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国务院抗震救灾指挥部</a:t>
              </a:r>
              <a:endParaRPr lang="zh-CN" altLang="en-US" sz="2800" dirty="0"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27264" y="3582824"/>
            <a:ext cx="3645888" cy="898259"/>
            <a:chOff x="1143715" y="2795117"/>
            <a:chExt cx="3007011" cy="783577"/>
          </a:xfrm>
        </p:grpSpPr>
        <p:sp>
          <p:nvSpPr>
            <p:cNvPr id="4" name="矩形 3"/>
            <p:cNvSpPr/>
            <p:nvPr/>
          </p:nvSpPr>
          <p:spPr>
            <a:xfrm>
              <a:off x="1248490" y="2903536"/>
              <a:ext cx="547687" cy="566738"/>
            </a:xfrm>
            <a:prstGeom prst="rect">
              <a:avLst/>
            </a:prstGeom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143715" y="27951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27BDBA">
                <a:alpha val="71000"/>
              </a:srgbClr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44404" y="2906588"/>
              <a:ext cx="2106322" cy="5886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800" dirty="0">
                  <a:solidFill>
                    <a:sysClr val="windowText" lastClr="000000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国家减灾委员会</a:t>
              </a:r>
              <a:endParaRPr lang="zh-CN" altLang="en-US" sz="2800" dirty="0">
                <a:solidFill>
                  <a:sysClr val="windowText" lastClr="00000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41788" y="4912935"/>
            <a:ext cx="4329431" cy="898259"/>
            <a:chOff x="1143715" y="4484217"/>
            <a:chExt cx="3995157" cy="783577"/>
          </a:xfrm>
        </p:grpSpPr>
        <p:sp>
          <p:nvSpPr>
            <p:cNvPr id="9" name="矩形 8"/>
            <p:cNvSpPr/>
            <p:nvPr/>
          </p:nvSpPr>
          <p:spPr>
            <a:xfrm>
              <a:off x="1248490" y="4592636"/>
              <a:ext cx="547687" cy="566738"/>
            </a:xfrm>
            <a:prstGeom prst="rect">
              <a:avLst/>
            </a:prstGeom>
            <a:solidFill>
              <a:srgbClr val="66D9AB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zh-CN" altLang="en-US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43715" y="44842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66D9AB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3768" y="4695461"/>
              <a:ext cx="3095104" cy="3964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fontAlgn="auto">
                <a:lnSpc>
                  <a:spcPct val="120000"/>
                </a:lnSpc>
              </a:pPr>
              <a:r>
                <a:rPr lang="zh-CN" altLang="en-US" sz="2800" dirty="0"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国家森林防火指挥部</a:t>
              </a:r>
              <a:endParaRPr lang="zh-CN" altLang="en-US" sz="2800" dirty="0"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左弧形箭头 13"/>
          <p:cNvSpPr/>
          <p:nvPr/>
        </p:nvSpPr>
        <p:spPr>
          <a:xfrm rot="14040000">
            <a:off x="6889115" y="4956810"/>
            <a:ext cx="407035" cy="584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9275" y="3743325"/>
            <a:ext cx="3332480" cy="1124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国家森林草原防灭火指挥部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041" y="1386205"/>
            <a:ext cx="497176" cy="47428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高层次议事协调机构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7915" y="447867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国务院机构改革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前协调机构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3537" y="1749986"/>
            <a:ext cx="8336927" cy="1643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大部制改革，不应漫无边界。应急管理部对应的是绝大部分的自然灾害和主要事故的应对职责。不为整合而整合，增加协调成本。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6857" y="497150"/>
            <a:ext cx="315157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应整合，尽整合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44715" y="3366116"/>
            <a:ext cx="5283760" cy="3071428"/>
            <a:chOff x="870012" y="2948865"/>
            <a:chExt cx="5283760" cy="3071428"/>
          </a:xfrm>
        </p:grpSpPr>
        <p:graphicFrame>
          <p:nvGraphicFramePr>
            <p:cNvPr id="15" name="图示 14"/>
            <p:cNvGraphicFramePr/>
            <p:nvPr/>
          </p:nvGraphicFramePr>
          <p:xfrm>
            <a:off x="1509203" y="3666477"/>
            <a:ext cx="4086687" cy="23538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16" name="椭圆 15"/>
            <p:cNvSpPr/>
            <p:nvPr/>
          </p:nvSpPr>
          <p:spPr>
            <a:xfrm>
              <a:off x="870012" y="2948865"/>
              <a:ext cx="1109708" cy="9942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latin typeface="楷体_GB2312" panose="02010609030101010101" charset="-122"/>
                  <a:ea typeface="楷体_GB2312" panose="02010609030101010101" charset="-122"/>
                </a:rPr>
                <a:t>海洋灾害</a:t>
              </a:r>
              <a:endParaRPr lang="zh-CN" altLang="en-US" sz="2000" b="1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44064" y="2948865"/>
              <a:ext cx="1109708" cy="9942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latin typeface="楷体_GB2312" panose="02010609030101010101" charset="-122"/>
                  <a:ea typeface="楷体_GB2312" panose="02010609030101010101" charset="-122"/>
                </a:rPr>
                <a:t>核   事故</a:t>
              </a:r>
              <a:endParaRPr lang="zh-CN" altLang="en-US" sz="2000" b="1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（一）单灾种应对适应时期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2670" y="3146425"/>
            <a:ext cx="2914015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1949年</a:t>
            </a: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1978年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2500" y="3146425"/>
            <a:ext cx="274701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单灾种应对时期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34665" y="4017010"/>
            <a:ext cx="4474845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国家成立了防汛抗旱指挥部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2670" y="4017010"/>
            <a:ext cx="127762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1950年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5678170" y="1045845"/>
            <a:ext cx="2694305" cy="19240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面对的风险较为简单且确定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7295" y="953135"/>
            <a:ext cx="6709410" cy="540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应急管理部被称为改革关注热点的原因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65860" y="2187575"/>
            <a:ext cx="4612640" cy="1007110"/>
            <a:chOff x="508189" y="2211152"/>
            <a:chExt cx="3442109" cy="1007098"/>
          </a:xfrm>
        </p:grpSpPr>
        <p:sp>
          <p:nvSpPr>
            <p:cNvPr id="8" name="任意多边形 7"/>
            <p:cNvSpPr/>
            <p:nvPr/>
          </p:nvSpPr>
          <p:spPr>
            <a:xfrm>
              <a:off x="610908" y="2367802"/>
              <a:ext cx="3155203" cy="850448"/>
            </a:xfrm>
            <a:custGeom>
              <a:avLst/>
              <a:gdLst>
                <a:gd name="connsiteX0" fmla="*/ 3155203 w 3155203"/>
                <a:gd name="connsiteY0" fmla="*/ 0 h 850448"/>
                <a:gd name="connsiteX1" fmla="*/ 2997498 w 3155203"/>
                <a:gd name="connsiteY1" fmla="*/ 578071 h 850448"/>
                <a:gd name="connsiteX2" fmla="*/ 406001 w 3155203"/>
                <a:gd name="connsiteY2" fmla="*/ 850448 h 850448"/>
                <a:gd name="connsiteX3" fmla="*/ 0 w 3155203"/>
                <a:gd name="connsiteY3" fmla="*/ 110182 h 85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203" h="850448">
                  <a:moveTo>
                    <a:pt x="3155203" y="0"/>
                  </a:moveTo>
                  <a:lnTo>
                    <a:pt x="2997498" y="578071"/>
                  </a:lnTo>
                  <a:lnTo>
                    <a:pt x="406001" y="850448"/>
                  </a:lnTo>
                  <a:lnTo>
                    <a:pt x="0" y="110182"/>
                  </a:lnTo>
                  <a:close/>
                </a:path>
              </a:pathLst>
            </a:custGeom>
            <a:solidFill>
              <a:srgbClr val="628EE3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216000" tIns="108000" rIns="10800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da-DK" altLang="zh-CN" sz="2800" dirty="0">
                  <a:solidFill>
                    <a:sysClr val="windowText" lastClr="000000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涉及的部门非常多</a:t>
              </a:r>
              <a:endParaRPr lang="da-DK" altLang="zh-CN" sz="2800" dirty="0">
                <a:solidFill>
                  <a:sysClr val="windowText" lastClr="00000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7703762">
              <a:off x="3769492" y="2883324"/>
              <a:ext cx="104775" cy="256837"/>
            </a:xfrm>
            <a:prstGeom prst="triangle">
              <a:avLst/>
            </a:prstGeom>
            <a:solidFill>
              <a:srgbClr val="628EE3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4680307">
              <a:off x="3731121" y="2804324"/>
              <a:ext cx="104775" cy="140428"/>
            </a:xfrm>
            <a:prstGeom prst="triangle">
              <a:avLst/>
            </a:prstGeom>
            <a:solidFill>
              <a:srgbClr val="628EE3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08189" y="2211152"/>
              <a:ext cx="775646" cy="426586"/>
            </a:xfrm>
            <a:custGeom>
              <a:avLst/>
              <a:gdLst>
                <a:gd name="connsiteX0" fmla="*/ 775646 w 775646"/>
                <a:gd name="connsiteY0" fmla="*/ 0 h 426586"/>
                <a:gd name="connsiteX1" fmla="*/ 666454 w 775646"/>
                <a:gd name="connsiteY1" fmla="*/ 355733 h 426586"/>
                <a:gd name="connsiteX2" fmla="*/ 219107 w 775646"/>
                <a:gd name="connsiteY2" fmla="*/ 426586 h 426586"/>
                <a:gd name="connsiteX3" fmla="*/ 0 w 775646"/>
                <a:gd name="connsiteY3" fmla="*/ 27086 h 4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646" h="426586">
                  <a:moveTo>
                    <a:pt x="775646" y="0"/>
                  </a:moveTo>
                  <a:lnTo>
                    <a:pt x="666454" y="355733"/>
                  </a:lnTo>
                  <a:lnTo>
                    <a:pt x="219107" y="426586"/>
                  </a:lnTo>
                  <a:lnTo>
                    <a:pt x="0" y="27086"/>
                  </a:lnTo>
                  <a:close/>
                </a:path>
              </a:pathLst>
            </a:custGeom>
            <a:solidFill>
              <a:srgbClr val="628EE3"/>
            </a:solidFill>
          </p:spPr>
          <p:txBody>
  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01</a:t>
              </a:r>
              <a:endParaRPr lang="zh-CN" altLang="en-US" sz="2000" b="1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44040" y="3646805"/>
            <a:ext cx="5136515" cy="904875"/>
            <a:chOff x="3999903" y="1549501"/>
            <a:chExt cx="3339390" cy="904864"/>
          </a:xfrm>
        </p:grpSpPr>
        <p:sp>
          <p:nvSpPr>
            <p:cNvPr id="28" name="任意多边形 27"/>
            <p:cNvSpPr/>
            <p:nvPr/>
          </p:nvSpPr>
          <p:spPr>
            <a:xfrm>
              <a:off x="3999903" y="1603917"/>
              <a:ext cx="3155203" cy="850448"/>
            </a:xfrm>
            <a:custGeom>
              <a:avLst/>
              <a:gdLst>
                <a:gd name="connsiteX0" fmla="*/ 3155203 w 3155203"/>
                <a:gd name="connsiteY0" fmla="*/ 0 h 850448"/>
                <a:gd name="connsiteX1" fmla="*/ 2997498 w 3155203"/>
                <a:gd name="connsiteY1" fmla="*/ 578071 h 850448"/>
                <a:gd name="connsiteX2" fmla="*/ 406001 w 3155203"/>
                <a:gd name="connsiteY2" fmla="*/ 850448 h 850448"/>
                <a:gd name="connsiteX3" fmla="*/ 0 w 3155203"/>
                <a:gd name="connsiteY3" fmla="*/ 110182 h 85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203" h="850448">
                  <a:moveTo>
                    <a:pt x="3155203" y="0"/>
                  </a:moveTo>
                  <a:lnTo>
                    <a:pt x="2997498" y="578071"/>
                  </a:lnTo>
                  <a:lnTo>
                    <a:pt x="406001" y="850448"/>
                  </a:lnTo>
                  <a:lnTo>
                    <a:pt x="0" y="110182"/>
                  </a:lnTo>
                  <a:close/>
                </a:path>
              </a:pathLst>
            </a:custGeom>
            <a:solidFill>
              <a:srgbClr val="37AFE5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216000" tIns="108000" rIns="10800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da-DK" altLang="zh-CN" sz="2800" dirty="0">
                  <a:solidFill>
                    <a:sysClr val="windowText" lastClr="000000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跨军地</a:t>
              </a:r>
              <a:endParaRPr lang="da-DK" altLang="zh-CN" sz="2800" dirty="0">
                <a:solidFill>
                  <a:sysClr val="windowText" lastClr="00000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7703762">
              <a:off x="7158487" y="2119439"/>
              <a:ext cx="104775" cy="256837"/>
            </a:xfrm>
            <a:prstGeom prst="triangle">
              <a:avLst/>
            </a:prstGeom>
            <a:solidFill>
              <a:srgbClr val="37AFE5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4680307">
              <a:off x="7120116" y="2040439"/>
              <a:ext cx="104775" cy="140428"/>
            </a:xfrm>
            <a:prstGeom prst="triangle">
              <a:avLst/>
            </a:prstGeom>
            <a:solidFill>
              <a:srgbClr val="37AFE5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021228" y="1549501"/>
              <a:ext cx="620455" cy="426715"/>
            </a:xfrm>
            <a:custGeom>
              <a:avLst/>
              <a:gdLst>
                <a:gd name="connsiteX0" fmla="*/ 775646 w 775646"/>
                <a:gd name="connsiteY0" fmla="*/ 0 h 426586"/>
                <a:gd name="connsiteX1" fmla="*/ 666454 w 775646"/>
                <a:gd name="connsiteY1" fmla="*/ 355733 h 426586"/>
                <a:gd name="connsiteX2" fmla="*/ 219107 w 775646"/>
                <a:gd name="connsiteY2" fmla="*/ 426586 h 426586"/>
                <a:gd name="connsiteX3" fmla="*/ 0 w 775646"/>
                <a:gd name="connsiteY3" fmla="*/ 27086 h 4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646" h="426586">
                  <a:moveTo>
                    <a:pt x="775646" y="0"/>
                  </a:moveTo>
                  <a:lnTo>
                    <a:pt x="666454" y="355733"/>
                  </a:lnTo>
                  <a:lnTo>
                    <a:pt x="219107" y="426586"/>
                  </a:lnTo>
                  <a:lnTo>
                    <a:pt x="0" y="27086"/>
                  </a:lnTo>
                  <a:close/>
                </a:path>
              </a:pathLst>
            </a:custGeom>
            <a:solidFill>
              <a:srgbClr val="37AFE5"/>
            </a:solidFill>
          </p:spPr>
          <p:txBody>
  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02</a:t>
              </a:r>
              <a:endParaRPr lang="zh-CN" altLang="en-US" sz="2000" b="1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421255" y="5048250"/>
            <a:ext cx="5478780" cy="976630"/>
            <a:chOff x="4596803" y="3005517"/>
            <a:chExt cx="3339390" cy="976618"/>
          </a:xfrm>
        </p:grpSpPr>
        <p:sp>
          <p:nvSpPr>
            <p:cNvPr id="33" name="任意多边形 32"/>
            <p:cNvSpPr/>
            <p:nvPr/>
          </p:nvSpPr>
          <p:spPr>
            <a:xfrm>
              <a:off x="4596803" y="3131687"/>
              <a:ext cx="3155203" cy="850448"/>
            </a:xfrm>
            <a:custGeom>
              <a:avLst/>
              <a:gdLst>
                <a:gd name="connsiteX0" fmla="*/ 3155203 w 3155203"/>
                <a:gd name="connsiteY0" fmla="*/ 0 h 850448"/>
                <a:gd name="connsiteX1" fmla="*/ 2997498 w 3155203"/>
                <a:gd name="connsiteY1" fmla="*/ 578071 h 850448"/>
                <a:gd name="connsiteX2" fmla="*/ 406001 w 3155203"/>
                <a:gd name="connsiteY2" fmla="*/ 850448 h 850448"/>
                <a:gd name="connsiteX3" fmla="*/ 0 w 3155203"/>
                <a:gd name="connsiteY3" fmla="*/ 110182 h 85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203" h="850448">
                  <a:moveTo>
                    <a:pt x="3155203" y="0"/>
                  </a:moveTo>
                  <a:lnTo>
                    <a:pt x="2997498" y="578071"/>
                  </a:lnTo>
                  <a:lnTo>
                    <a:pt x="406001" y="850448"/>
                  </a:lnTo>
                  <a:lnTo>
                    <a:pt x="0" y="110182"/>
                  </a:lnTo>
                  <a:close/>
                </a:path>
              </a:pathLst>
            </a:custGeom>
            <a:solidFill>
              <a:srgbClr val="3F79B3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216000" tIns="108000" rIns="10800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da-DK" altLang="zh-CN" sz="2800" dirty="0">
                  <a:solidFill>
                    <a:sysClr val="windowText" lastClr="000000"/>
                  </a:solidFill>
                  <a:latin typeface="楷体_GB2312" panose="02010609030101010101" charset="-122"/>
                  <a:ea typeface="楷体_GB2312" panose="02010609030101010101" charset="-122"/>
                  <a:sym typeface="Arial" panose="020B0604020202020204" pitchFamily="34" charset="0"/>
                </a:rPr>
                <a:t>应急管理部的自我要求非常高</a:t>
              </a:r>
              <a:endParaRPr lang="da-DK" altLang="zh-CN" sz="2800" dirty="0">
                <a:solidFill>
                  <a:sysClr val="windowText" lastClr="00000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7703762">
              <a:off x="7755387" y="3647209"/>
              <a:ext cx="104775" cy="256837"/>
            </a:xfrm>
            <a:prstGeom prst="triangle">
              <a:avLst/>
            </a:prstGeom>
            <a:solidFill>
              <a:srgbClr val="3F79B3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4680307">
              <a:off x="7717016" y="3568209"/>
              <a:ext cx="104775" cy="140428"/>
            </a:xfrm>
            <a:prstGeom prst="triangle">
              <a:avLst/>
            </a:prstGeom>
            <a:solidFill>
              <a:srgbClr val="3F79B3">
                <a:alpha val="2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596938" y="3005517"/>
              <a:ext cx="561722" cy="426715"/>
            </a:xfrm>
            <a:custGeom>
              <a:avLst/>
              <a:gdLst>
                <a:gd name="connsiteX0" fmla="*/ 775646 w 775646"/>
                <a:gd name="connsiteY0" fmla="*/ 0 h 426586"/>
                <a:gd name="connsiteX1" fmla="*/ 666454 w 775646"/>
                <a:gd name="connsiteY1" fmla="*/ 355733 h 426586"/>
                <a:gd name="connsiteX2" fmla="*/ 219107 w 775646"/>
                <a:gd name="connsiteY2" fmla="*/ 426586 h 426586"/>
                <a:gd name="connsiteX3" fmla="*/ 0 w 775646"/>
                <a:gd name="connsiteY3" fmla="*/ 27086 h 4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646" h="426586">
                  <a:moveTo>
                    <a:pt x="775646" y="0"/>
                  </a:moveTo>
                  <a:lnTo>
                    <a:pt x="666454" y="355733"/>
                  </a:lnTo>
                  <a:lnTo>
                    <a:pt x="219107" y="426586"/>
                  </a:lnTo>
                  <a:lnTo>
                    <a:pt x="0" y="27086"/>
                  </a:lnTo>
                  <a:close/>
                </a:path>
              </a:pathLst>
            </a:custGeom>
            <a:solidFill>
              <a:srgbClr val="3F79B3"/>
            </a:solidFill>
          </p:spPr>
          <p:txBody>
  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03</a:t>
              </a:r>
              <a:endParaRPr lang="zh-CN" altLang="en-US" sz="2000" b="1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（二）单灾种应对不适应时期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1570" y="2160270"/>
            <a:ext cx="269621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1978年—2003年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8415" y="2160270"/>
            <a:ext cx="376999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单灾种应对不适应时期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2205" y="3030855"/>
            <a:ext cx="6466205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国家成立多个高层次的议事协调机构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1570" y="3787140"/>
            <a:ext cx="137414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1989年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1645" y="3787140"/>
            <a:ext cx="4596765" cy="1126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成立中国国际减灾委员会（现国家减灾委员会）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1570" y="4987643"/>
            <a:ext cx="137414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2000年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1010" y="4987643"/>
            <a:ext cx="459740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成立国务院抗震救灾指挥部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1570" y="5716623"/>
            <a:ext cx="137414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</a:t>
            </a: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1645" y="5716623"/>
            <a:ext cx="459676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成立国务院安全生产委员会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0780" y="1833245"/>
            <a:ext cx="6565265" cy="1126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20世纪80年代，中国开始出现应急管理的概念。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0780" y="3411216"/>
            <a:ext cx="6565265" cy="540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1979年，美国三里岛核电站核泄漏事故；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780" y="4417695"/>
            <a:ext cx="6565265" cy="10577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1986年，前苏联切尔诺贝利核电站泄漏事故。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4650" y="1793240"/>
            <a:ext cx="6091555" cy="1124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国际原子能机构要求各个有核国家加强核安全的监管工作。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0" y="4615815"/>
            <a:ext cx="6092190" cy="1124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我国成立了应急管理办公室，主要负责核应急工作。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3924300" y="3008243"/>
            <a:ext cx="4260850" cy="1510747"/>
          </a:xfrm>
          <a:prstGeom prst="borderCallout2">
            <a:avLst>
              <a:gd name="adj1" fmla="val 18750"/>
              <a:gd name="adj2" fmla="val -246"/>
              <a:gd name="adj3" fmla="val 18750"/>
              <a:gd name="adj4" fmla="val -16667"/>
              <a:gd name="adj5" fmla="val 105482"/>
              <a:gd name="adj6" fmla="val -43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由于冷战尚未结束，核应急涉及国家安全，故部门处于一种高度保密的状态。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419100" y="980440"/>
            <a:ext cx="8244061" cy="1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19100" y="138430"/>
            <a:ext cx="81711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（三）综合性应急管理发展时期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8580" y="4104640"/>
            <a:ext cx="6466205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2003年，中国发生严重的非典疫情。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38580" y="4844415"/>
            <a:ext cx="6466205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2001年美国发生“9·11事件”。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089025" y="4232275"/>
            <a:ext cx="99060" cy="917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1(带边框和强调线) 13"/>
          <p:cNvSpPr/>
          <p:nvPr/>
        </p:nvSpPr>
        <p:spPr>
          <a:xfrm>
            <a:off x="3913505" y="1842052"/>
            <a:ext cx="4952199" cy="1960328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人类进入21世纪后所面对的各种安全问题、风险和挑战具有高度的复杂性和不确定性。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5576" y="1221740"/>
            <a:ext cx="1997779" cy="1124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1949年到1978年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8345" y="1221740"/>
            <a:ext cx="5179695" cy="1126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单灾种应对能有效地适应各种风险和挑战。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617" y="5229250"/>
            <a:ext cx="1997103" cy="609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21世纪之后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68345" y="5030470"/>
            <a:ext cx="5179695" cy="11245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风险和挑战发生本质的改变，具有高度复杂性和不确定性。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5617" y="2700655"/>
            <a:ext cx="1997103" cy="1124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1978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年到200</a:t>
            </a: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68345" y="2642870"/>
            <a:ext cx="5180330" cy="1126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通过高层次议事协调机构来应对日趋复杂的风险和不确定性。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68345" y="4224020"/>
            <a:ext cx="5179060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国家成立森林防火指挥部。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6445" y="4224020"/>
            <a:ext cx="182752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2006年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7*i*3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8*i*3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0*i*3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213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213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TEMPLATE_THUMBS_INDEX" val="1、8"/>
  <p:tag name="KSO_WM_TEMPLATE_SUBCATEGORY" val="0"/>
  <p:tag name="KSO_WM_TAG_VERSION" val="1.0"/>
  <p:tag name="KSO_WM_BEAUTIFY_FLAG" val="#wm#"/>
  <p:tag name="KSO_WM_TEMPLATE_CATEGORY" val="custom"/>
  <p:tag name="KSO_WM_TEMPLATE_INDEX" val="20193213"/>
</p:tagLst>
</file>

<file path=ppt/tags/tag222.xml><?xml version="1.0" encoding="utf-8"?>
<p:tagLst xmlns:p="http://schemas.openxmlformats.org/presentationml/2006/main">
  <p:tag name="KSO_WM_SLIDE_ID" val="custom20193213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93213"/>
  <p:tag name="KSO_WM_SLIDE_LAYOUT" val="a_b_e"/>
  <p:tag name="KSO_WM_SLIDE_LAYOUT_CNT" val="1_1_1"/>
</p:tagLst>
</file>

<file path=ppt/tags/tag223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i*1_1"/>
  <p:tag name="KSO_WM_UNIT_LAYERLEVEL" val="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LINE_FORE_SCHEMECOLOR_INDEX" val="5"/>
  <p:tag name="KSO_WM_UNIT_LINE_FILL_TYPE" val="2"/>
</p:tagLst>
</file>

<file path=ppt/tags/tag224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3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25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f*1_3_1"/>
  <p:tag name="KSO_WM_UNIT_LAYERLEVEL" val="1_1_1"/>
  <p:tag name="KSO_WM_UNIT_HIGHLIGHT" val="0"/>
  <p:tag name="KSO_WM_UNIT_COMPATIBLE" val="0"/>
  <p:tag name="KSO_WM_BEAUTIFY_FLAG" val="#wm#"/>
  <p:tag name="KSO_WM_UNIT_DIAGRAM_ISNUMVISUAL" val="0"/>
  <p:tag name="KSO_WM_UNIT_DIAGRAM_ISREFERUNIT" val="0"/>
  <p:tag name="KSO_WM_UNIT_PRESET_TEXT" val="单击此处添加文本"/>
  <p:tag name="KSO_WM_UNIT_NOCLEAR" val="0"/>
  <p:tag name="KSO_WM_UNIT_VALUE" val="40"/>
  <p:tag name="KSO_WM_DIAGRAM_GROUP_CODE" val="l1-1"/>
  <p:tag name="KSO_WM_UNIT_TYPE" val="l_h_f"/>
  <p:tag name="KSO_WM_UNIT_INDEX" val="1_3_1"/>
  <p:tag name="KSO_WM_UNIT_FILL_FORE_SCHEMECOLOR_INDEX" val="7"/>
  <p:tag name="KSO_WM_UNIT_FILL_TYPE" val="1"/>
  <p:tag name="KSO_WM_UNIT_TEXT_FILL_FORE_SCHEMECOLOR_INDEX" val="7"/>
  <p:tag name="KSO_WM_UNIT_TEXT_FILL_TYPE" val="1"/>
</p:tagLst>
</file>

<file path=ppt/tags/tag226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3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3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2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29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f*1_2_1"/>
  <p:tag name="KSO_WM_UNIT_LAYERLEVEL" val="1_1_1"/>
  <p:tag name="KSO_WM_UNIT_HIGHLIGHT" val="0"/>
  <p:tag name="KSO_WM_UNIT_COMPATIBLE" val="0"/>
  <p:tag name="KSO_WM_BEAUTIFY_FLAG" val="#wm#"/>
  <p:tag name="KSO_WM_UNIT_DIAGRAM_ISNUMVISUAL" val="0"/>
  <p:tag name="KSO_WM_UNIT_DIAGRAM_ISREFERUNIT" val="0"/>
  <p:tag name="KSO_WM_UNIT_PRESET_TEXT" val="单击此处添加文本"/>
  <p:tag name="KSO_WM_UNIT_NOCLEAR" val="0"/>
  <p:tag name="KSO_WM_UNIT_VALUE" val="40"/>
  <p:tag name="KSO_WM_DIAGRAM_GROUP_CODE" val="l1-1"/>
  <p:tag name="KSO_WM_UNIT_TYPE" val="l_h_f"/>
  <p:tag name="KSO_WM_UNIT_INDEX" val="1_2_1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2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2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1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3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f*1_1_1"/>
  <p:tag name="KSO_WM_UNIT_LAYERLEVEL" val="1_1_1"/>
  <p:tag name="KSO_WM_UNIT_HIGHLIGHT" val="0"/>
  <p:tag name="KSO_WM_UNIT_COMPATIBLE" val="0"/>
  <p:tag name="KSO_WM_BEAUTIFY_FLAG" val="#wm#"/>
  <p:tag name="KSO_WM_UNIT_DIAGRAM_ISNUMVISUAL" val="0"/>
  <p:tag name="KSO_WM_UNIT_DIAGRAM_ISREFERUNIT" val="0"/>
  <p:tag name="KSO_WM_UNIT_PRESET_TEXT" val="单击此处添加文本"/>
  <p:tag name="KSO_WM_UNIT_NOCLEAR" val="0"/>
  <p:tag name="KSO_WM_UNIT_VALUE" val="40"/>
  <p:tag name="KSO_WM_DIAGRAM_GROUP_CODE" val="l1-1"/>
  <p:tag name="KSO_WM_UNIT_TYPE" val="l_h_f"/>
  <p:tag name="KSO_WM_UNIT_INDEX" val="1_1_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34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1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35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ID" val="diagram754_2*l_h_i*1_1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0_4*i*0"/>
  <p:tag name="KSO_WM_TEMPLATE_CATEGORY" val="diagram"/>
  <p:tag name="KSO_WM_TEMPLATE_INDEX" val="360"/>
  <p:tag name="KSO_WM_UNIT_INDEX" val="0"/>
</p:tagLst>
</file>

<file path=ppt/tags/tag237.xml><?xml version="1.0" encoding="utf-8"?>
<p:tagLst xmlns:p="http://schemas.openxmlformats.org/presentationml/2006/main">
  <p:tag name="KSO_WM_TEMPLATE_CATEGORY" val="diagram"/>
  <p:tag name="KSO_WM_TEMPLATE_INDEX" val="360"/>
  <p:tag name="KSO_WM_UNIT_TYPE" val="l_i"/>
  <p:tag name="KSO_WM_UNIT_INDEX" val="1_1"/>
  <p:tag name="KSO_WM_UNIT_ID" val="diagram360_4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TEXT_FORE_SCHEMECOLOR_INDEX" val="6"/>
  <p:tag name="KSO_WM_UNIT_TEXT_LINE_FILL_TYPE" val="2"/>
</p:tagLst>
</file>

<file path=ppt/tags/tag238.xml><?xml version="1.0" encoding="utf-8"?>
<p:tagLst xmlns:p="http://schemas.openxmlformats.org/presentationml/2006/main">
  <p:tag name="KSO_WM_TEMPLATE_CATEGORY" val="diagram"/>
  <p:tag name="KSO_WM_TEMPLATE_INDEX" val="360"/>
  <p:tag name="KSO_WM_UNIT_TYPE" val="l_h_f"/>
  <p:tag name="KSO_WM_UNIT_INDEX" val="1_1_1"/>
  <p:tag name="KSO_WM_UNIT_ID" val="diagram360_4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0_4*i*5"/>
  <p:tag name="KSO_WM_TEMPLATE_CATEGORY" val="diagram"/>
  <p:tag name="KSO_WM_TEMPLATE_INDEX" val="360"/>
  <p:tag name="KSO_WM_UNIT_INDEX" val="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TEMPLATE_CATEGORY" val="diagram"/>
  <p:tag name="KSO_WM_TEMPLATE_INDEX" val="360"/>
  <p:tag name="KSO_WM_UNIT_TYPE" val="l_i"/>
  <p:tag name="KSO_WM_UNIT_INDEX" val="1_2"/>
  <p:tag name="KSO_WM_UNIT_ID" val="diagram360_4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TEXT_FORE_SCHEMECOLOR_INDEX" val="6"/>
  <p:tag name="KSO_WM_UNIT_TEXT_LINE_FILL_TYPE" val="2"/>
</p:tagLst>
</file>

<file path=ppt/tags/tag241.xml><?xml version="1.0" encoding="utf-8"?>
<p:tagLst xmlns:p="http://schemas.openxmlformats.org/presentationml/2006/main">
  <p:tag name="KSO_WM_TEMPLATE_CATEGORY" val="diagram"/>
  <p:tag name="KSO_WM_TEMPLATE_INDEX" val="360"/>
  <p:tag name="KSO_WM_UNIT_TYPE" val="l_h_f"/>
  <p:tag name="KSO_WM_UNIT_INDEX" val="1_2_1"/>
  <p:tag name="KSO_WM_UNIT_ID" val="diagram360_4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0_4*i*10"/>
  <p:tag name="KSO_WM_TEMPLATE_CATEGORY" val="diagram"/>
  <p:tag name="KSO_WM_TEMPLATE_INDEX" val="360"/>
  <p:tag name="KSO_WM_UNIT_INDEX" val="10"/>
</p:tagLst>
</file>

<file path=ppt/tags/tag243.xml><?xml version="1.0" encoding="utf-8"?>
<p:tagLst xmlns:p="http://schemas.openxmlformats.org/presentationml/2006/main">
  <p:tag name="KSO_WM_TEMPLATE_CATEGORY" val="diagram"/>
  <p:tag name="KSO_WM_TEMPLATE_INDEX" val="360"/>
  <p:tag name="KSO_WM_UNIT_TYPE" val="l_i"/>
  <p:tag name="KSO_WM_UNIT_INDEX" val="1_3"/>
  <p:tag name="KSO_WM_UNIT_ID" val="diagram360_4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TEXT_FORE_SCHEMECOLOR_INDEX" val="6"/>
  <p:tag name="KSO_WM_UNIT_TEXT_LINE_FILL_TYPE" val="2"/>
</p:tagLst>
</file>

<file path=ppt/tags/tag244.xml><?xml version="1.0" encoding="utf-8"?>
<p:tagLst xmlns:p="http://schemas.openxmlformats.org/presentationml/2006/main">
  <p:tag name="KSO_WM_TEMPLATE_CATEGORY" val="diagram"/>
  <p:tag name="KSO_WM_TEMPLATE_INDEX" val="360"/>
  <p:tag name="KSO_WM_UNIT_TYPE" val="l_h_f"/>
  <p:tag name="KSO_WM_UNIT_INDEX" val="1_3_1"/>
  <p:tag name="KSO_WM_UNIT_ID" val="diagram360_4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0_4*i*15"/>
  <p:tag name="KSO_WM_TEMPLATE_CATEGORY" val="diagram"/>
  <p:tag name="KSO_WM_TEMPLATE_INDEX" val="360"/>
  <p:tag name="KSO_WM_UNIT_INDEX" val="15"/>
</p:tagLst>
</file>

<file path=ppt/tags/tag246.xml><?xml version="1.0" encoding="utf-8"?>
<p:tagLst xmlns:p="http://schemas.openxmlformats.org/presentationml/2006/main">
  <p:tag name="KSO_WM_TEMPLATE_CATEGORY" val="diagram"/>
  <p:tag name="KSO_WM_TEMPLATE_INDEX" val="360"/>
  <p:tag name="KSO_WM_UNIT_TYPE" val="l_i"/>
  <p:tag name="KSO_WM_UNIT_INDEX" val="1_4"/>
  <p:tag name="KSO_WM_UNIT_ID" val="diagram360_4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TEXT_FORE_SCHEMECOLOR_INDEX" val="6"/>
  <p:tag name="KSO_WM_UNIT_TEXT_LINE_FILL_TYPE" val="2"/>
</p:tagLst>
</file>

<file path=ppt/tags/tag247.xml><?xml version="1.0" encoding="utf-8"?>
<p:tagLst xmlns:p="http://schemas.openxmlformats.org/presentationml/2006/main">
  <p:tag name="KSO_WM_TEMPLATE_CATEGORY" val="diagram"/>
  <p:tag name="KSO_WM_TEMPLATE_INDEX" val="360"/>
  <p:tag name="KSO_WM_UNIT_TYPE" val="l_h_f"/>
  <p:tag name="KSO_WM_UNIT_INDEX" val="1_4_1"/>
  <p:tag name="KSO_WM_UNIT_ID" val="diagram360_4*l_h_f*1_4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49_3*i*0"/>
  <p:tag name="KSO_WM_TEMPLATE_CATEGORY" val="diagram"/>
  <p:tag name="KSO_WM_TEMPLATE_INDEX" val="749"/>
  <p:tag name="KSO_WM_UNIT_INDEX" val="0"/>
</p:tagLst>
</file>

<file path=ppt/tags/tag249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51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2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3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4"/>
  <p:tag name="KSO_WM_UNIT_ID" val="258*l_i*1_4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4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5"/>
  <p:tag name="KSO_WM_UNIT_ID" val="258*l_i*1_5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5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6"/>
  <p:tag name="KSO_WM_UNIT_ID" val="258*l_i*1_6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6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7"/>
  <p:tag name="KSO_WM_UNIT_ID" val="258*l_i*1_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7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8"/>
  <p:tag name="KSO_WM_UNIT_ID" val="258*l_i*1_8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58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9"/>
  <p:tag name="KSO_WM_UNIT_ID" val="258*l_i*1_9"/>
  <p:tag name="KSO_WM_UNIT_CLEAR" val="1"/>
  <p:tag name="KSO_WM_UNIT_LAYERLEVEL" val="1_1"/>
  <p:tag name="KSO_WM_BEAUTIFY_FLAG" val="#wm#"/>
  <p:tag name="KSO_WM_DIAGRAM_GROUP_CODE" val="l1-1"/>
  <p:tag name="KSO_WM_UNIT_TEXT_FILL_FORE_SCHEMECOLOR_INDEX" val="2"/>
  <p:tag name="KSO_WM_UNIT_TEXT_FILL_TYPE" val="1"/>
</p:tagLst>
</file>

<file path=ppt/tags/tag259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0"/>
  <p:tag name="KSO_WM_UNIT_ID" val="258*l_i*1_10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1"/>
  <p:tag name="KSO_WM_UNIT_ID" val="258*l_i*1_1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49_3*i*25"/>
  <p:tag name="KSO_WM_TEMPLATE_CATEGORY" val="diagram"/>
  <p:tag name="KSO_WM_TEMPLATE_INDEX" val="749"/>
  <p:tag name="KSO_WM_UNIT_INDEX" val="25"/>
</p:tagLst>
</file>

<file path=ppt/tags/tag262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2"/>
  <p:tag name="KSO_WM_UNIT_ID" val="258*l_i*1_1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63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4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3"/>
  <p:tag name="KSO_WM_UNIT_ID" val="258*l_i*1_13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65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4"/>
  <p:tag name="KSO_WM_UNIT_ID" val="258*l_i*1_14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66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5"/>
  <p:tag name="KSO_WM_UNIT_ID" val="258*l_i*1_15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67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6"/>
  <p:tag name="KSO_WM_UNIT_ID" val="258*l_i*1_16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68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7"/>
  <p:tag name="KSO_WM_UNIT_ID" val="258*l_i*1_1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69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8"/>
  <p:tag name="KSO_WM_UNIT_ID" val="258*l_i*1_18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19"/>
  <p:tag name="KSO_WM_UNIT_ID" val="258*l_i*1_19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71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0"/>
  <p:tag name="KSO_WM_UNIT_ID" val="258*l_i*1_20"/>
  <p:tag name="KSO_WM_UNIT_CLEAR" val="1"/>
  <p:tag name="KSO_WM_UNIT_LAYERLEVEL" val="1_1"/>
  <p:tag name="KSO_WM_BEAUTIFY_FLAG" val="#wm#"/>
  <p:tag name="KSO_WM_DIAGRAM_GROUP_CODE" val="l1-1"/>
  <p:tag name="KSO_WM_UNIT_TEXT_FILL_FORE_SCHEMECOLOR_INDEX" val="2"/>
  <p:tag name="KSO_WM_UNIT_TEXT_FILL_TYPE" val="1"/>
</p:tagLst>
</file>

<file path=ppt/tags/tag272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1"/>
  <p:tag name="KSO_WM_UNIT_ID" val="258*l_i*1_2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2"/>
  <p:tag name="KSO_WM_UNIT_ID" val="258*l_i*1_2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49_3*i*50"/>
  <p:tag name="KSO_WM_TEMPLATE_CATEGORY" val="diagram"/>
  <p:tag name="KSO_WM_TEMPLATE_INDEX" val="749"/>
  <p:tag name="KSO_WM_UNIT_INDEX" val="50"/>
</p:tagLst>
</file>

<file path=ppt/tags/tag275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3"/>
  <p:tag name="KSO_WM_UNIT_ID" val="258*l_i*1_2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76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77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4"/>
  <p:tag name="KSO_WM_UNIT_ID" val="258*l_i*1_24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78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5"/>
  <p:tag name="KSO_WM_UNIT_ID" val="258*l_i*1_25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79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6"/>
  <p:tag name="KSO_WM_UNIT_ID" val="258*l_i*1_26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7"/>
  <p:tag name="KSO_WM_UNIT_ID" val="258*l_i*1_2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81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8"/>
  <p:tag name="KSO_WM_UNIT_ID" val="258*l_i*1_28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82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29"/>
  <p:tag name="KSO_WM_UNIT_ID" val="258*l_i*1_29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83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30"/>
  <p:tag name="KSO_WM_UNIT_ID" val="258*l_i*1_30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84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31"/>
  <p:tag name="KSO_WM_UNIT_ID" val="258*l_i*1_31"/>
  <p:tag name="KSO_WM_UNIT_CLEAR" val="1"/>
  <p:tag name="KSO_WM_UNIT_LAYERLEVEL" val="1_1"/>
  <p:tag name="KSO_WM_BEAUTIFY_FLAG" val="#wm#"/>
  <p:tag name="KSO_WM_DIAGRAM_GROUP_CODE" val="l1-1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32"/>
  <p:tag name="KSO_WM_UNIT_ID" val="258*l_i*1_3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TAG_VERSION" val="1.0"/>
  <p:tag name="KSO_WM_TEMPLATE_CATEGORY" val="diagram"/>
  <p:tag name="KSO_WM_TEMPLATE_INDEX" val="749"/>
  <p:tag name="KSO_WM_UNIT_TYPE" val="l_i"/>
  <p:tag name="KSO_WM_UNIT_INDEX" val="1_33"/>
  <p:tag name="KSO_WM_UNIT_ID" val="258*l_i*1_3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87.xml><?xml version="1.0" encoding="utf-8"?>
<p:tagLst xmlns:p="http://schemas.openxmlformats.org/presentationml/2006/main">
  <p:tag name="KSO_WM_SLIDE_ID" val="custom20193213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93213"/>
  <p:tag name="KSO_WM_SLIDE_LAYOUT" val="a_b_e"/>
  <p:tag name="KSO_WM_SLIDE_LAYOUT_CNT" val="1_1_1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27_3*i*1"/>
  <p:tag name="KSO_WM_TEMPLATE_CATEGORY" val="diagram"/>
  <p:tag name="KSO_WM_TEMPLATE_INDEX" val="327"/>
  <p:tag name="KSO_WM_UNIT_INDEX" val="1"/>
</p:tagLst>
</file>

<file path=ppt/tags/tag28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3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3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9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3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29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3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27_3*i*10"/>
  <p:tag name="KSO_WM_TEMPLATE_CATEGORY" val="diagram"/>
  <p:tag name="KSO_WM_TEMPLATE_INDEX" val="327"/>
  <p:tag name="KSO_WM_UNIT_INDEX" val="10"/>
</p:tagLst>
</file>

<file path=ppt/tags/tag29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4"/>
  <p:tag name="KSO_WM_UNIT_ID" val="diagram327_3*l_i*1_4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</p:tagLst>
</file>

<file path=ppt/tags/tag29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5"/>
  <p:tag name="KSO_WM_UNIT_ID" val="diagram327_3*l_i*1_5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29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2_1"/>
  <p:tag name="KSO_WM_UNIT_ID" val="diagram327_3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6"/>
  <p:tag name="KSO_WM_UNIT_TEXT_FILL_TYPE" val="1"/>
</p:tagLst>
</file>

<file path=ppt/tags/tag29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6"/>
  <p:tag name="KSO_WM_UNIT_ID" val="diagram327_3*l_i*1_6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27_3*i*19"/>
  <p:tag name="KSO_WM_TEMPLATE_CATEGORY" val="diagram"/>
  <p:tag name="KSO_WM_TEMPLATE_INDEX" val="327"/>
  <p:tag name="KSO_WM_UNIT_INDEX" val="19"/>
</p:tagLst>
</file>

<file path=ppt/tags/tag29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7"/>
  <p:tag name="KSO_WM_UNIT_ID" val="diagram327_3*l_i*1_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8"/>
  <p:tag name="KSO_WM_UNIT_ID" val="diagram327_3*l_i*1_8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0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3_1"/>
  <p:tag name="KSO_WM_UNIT_ID" val="diagram327_3*l_h_f*1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0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9"/>
  <p:tag name="KSO_WM_UNIT_ID" val="diagram327_3*l_i*1_9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03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4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306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07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</p:tagLst>
</file>

<file path=ppt/tags/tag309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DIAGRAM_GROUP_CODE" val="l1-1"/>
  <p:tag name="KSO_WM_UNIT_LINE_FORE_SCHEMECOLOR_INDEX" val="7"/>
  <p:tag name="KSO_WM_UNIT_LINE_FILL_TYPE" val="2"/>
</p:tagLst>
</file>

<file path=ppt/tags/tag312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13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315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16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TAG_VERSION" val="1.0"/>
  <p:tag name="KSO_WM_TEMPLATE_CATEGORY" val="diagram"/>
  <p:tag name="KSO_WM_TEMPLATE_INDEX" val="298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DIAGRAM_GROUP_CODE" val="l1-1"/>
  <p:tag name="KSO_WM_UNIT_LINE_FORE_SCHEMECOLOR_INDEX" val="7"/>
  <p:tag name="KSO_WM_UNIT_LINE_FILL_TYPE" val="2"/>
</p:tagLst>
</file>

<file path=ppt/tags/tag318.xml><?xml version="1.0" encoding="utf-8"?>
<p:tagLst xmlns:p="http://schemas.openxmlformats.org/presentationml/2006/main">
  <p:tag name="KSO_WM_SLIDE_ID" val="custom20193213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93213"/>
  <p:tag name="KSO_WM_SLIDE_LAYOUT" val="a_b_e"/>
  <p:tag name="KSO_WM_SLIDE_LAYOUT_CNT" val="1_1_1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5*i*0"/>
  <p:tag name="KSO_WM_TEMPLATE_CATEGORY" val="diagram"/>
  <p:tag name="KSO_WM_TEMPLATE_INDEX" val="256"/>
  <p:tag name="KSO_WM_UNIT_INDEX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1"/>
  <p:tag name="KSO_WM_UNIT_ID" val="263*l_i*1_1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2"/>
  <p:tag name="KSO_WM_UNIT_ID" val="263*l_i*1_2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22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1_1"/>
  <p:tag name="KSO_WM_UNIT_ID" val="263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5*i*7"/>
  <p:tag name="KSO_WM_TEMPLATE_CATEGORY" val="diagram"/>
  <p:tag name="KSO_WM_TEMPLATE_INDEX" val="256"/>
  <p:tag name="KSO_WM_UNIT_INDEX" val="7"/>
</p:tagLst>
</file>

<file path=ppt/tags/tag324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3"/>
  <p:tag name="KSO_WM_UNIT_ID" val="263*l_i*1_3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4"/>
  <p:tag name="KSO_WM_UNIT_ID" val="263*l_i*1_4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26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2_1"/>
  <p:tag name="KSO_WM_UNIT_ID" val="263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5*i*14"/>
  <p:tag name="KSO_WM_TEMPLATE_CATEGORY" val="diagram"/>
  <p:tag name="KSO_WM_TEMPLATE_INDEX" val="256"/>
  <p:tag name="KSO_WM_UNIT_INDEX" val="14"/>
</p:tagLst>
</file>

<file path=ppt/tags/tag328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5"/>
  <p:tag name="KSO_WM_UNIT_ID" val="263*l_i*1_5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6"/>
  <p:tag name="KSO_WM_UNIT_ID" val="263*l_i*1_6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3_1"/>
  <p:tag name="KSO_WM_UNIT_ID" val="263*l_h_f*1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5*i*21"/>
  <p:tag name="KSO_WM_TEMPLATE_CATEGORY" val="diagram"/>
  <p:tag name="KSO_WM_TEMPLATE_INDEX" val="256"/>
  <p:tag name="KSO_WM_UNIT_INDEX" val="21"/>
</p:tagLst>
</file>

<file path=ppt/tags/tag332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7"/>
  <p:tag name="KSO_WM_UNIT_ID" val="263*l_i*1_7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8"/>
  <p:tag name="KSO_WM_UNIT_ID" val="263*l_i*1_8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34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4_1"/>
  <p:tag name="KSO_WM_UNIT_ID" val="263*l_h_f*1_4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5*i*28"/>
  <p:tag name="KSO_WM_TEMPLATE_CATEGORY" val="diagram"/>
  <p:tag name="KSO_WM_TEMPLATE_INDEX" val="256"/>
  <p:tag name="KSO_WM_UNIT_INDEX" val="28"/>
</p:tagLst>
</file>

<file path=ppt/tags/tag336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9"/>
  <p:tag name="KSO_WM_UNIT_ID" val="263*l_i*1_9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10"/>
  <p:tag name="KSO_WM_UNIT_ID" val="263*l_i*1_10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38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5_1"/>
  <p:tag name="KSO_WM_UNIT_ID" val="263*l_h_f*1_5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4*i*0"/>
  <p:tag name="KSO_WM_TEMPLATE_CATEGORY" val="diagram"/>
  <p:tag name="KSO_WM_TEMPLATE_INDEX" val="256"/>
  <p:tag name="KSO_WM_UNIT_INDEX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1"/>
  <p:tag name="KSO_WM_UNIT_ID" val="264*l_i*1_1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2"/>
  <p:tag name="KSO_WM_UNIT_ID" val="264*l_i*1_2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42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1_1"/>
  <p:tag name="KSO_WM_UNIT_ID" val="26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4*i*7"/>
  <p:tag name="KSO_WM_TEMPLATE_CATEGORY" val="diagram"/>
  <p:tag name="KSO_WM_TEMPLATE_INDEX" val="256"/>
  <p:tag name="KSO_WM_UNIT_INDEX" val="7"/>
</p:tagLst>
</file>

<file path=ppt/tags/tag344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3"/>
  <p:tag name="KSO_WM_UNIT_ID" val="264*l_i*1_3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4"/>
  <p:tag name="KSO_WM_UNIT_ID" val="264*l_i*1_4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46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2_1"/>
  <p:tag name="KSO_WM_UNIT_ID" val="264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4*i*14"/>
  <p:tag name="KSO_WM_TEMPLATE_CATEGORY" val="diagram"/>
  <p:tag name="KSO_WM_TEMPLATE_INDEX" val="256"/>
  <p:tag name="KSO_WM_UNIT_INDEX" val="14"/>
</p:tagLst>
</file>

<file path=ppt/tags/tag348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5"/>
  <p:tag name="KSO_WM_UNIT_ID" val="264*l_i*1_5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6"/>
  <p:tag name="KSO_WM_UNIT_ID" val="264*l_i*1_6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3_1"/>
  <p:tag name="KSO_WM_UNIT_ID" val="264*l_h_f*1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56_4*i*21"/>
  <p:tag name="KSO_WM_TEMPLATE_CATEGORY" val="diagram"/>
  <p:tag name="KSO_WM_TEMPLATE_INDEX" val="256"/>
  <p:tag name="KSO_WM_UNIT_INDEX" val="21"/>
</p:tagLst>
</file>

<file path=ppt/tags/tag352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7"/>
  <p:tag name="KSO_WM_UNIT_ID" val="264*l_i*1_7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i"/>
  <p:tag name="KSO_WM_UNIT_INDEX" val="1_8"/>
  <p:tag name="KSO_WM_UNIT_ID" val="264*l_i*1_8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354.xml><?xml version="1.0" encoding="utf-8"?>
<p:tagLst xmlns:p="http://schemas.openxmlformats.org/presentationml/2006/main">
  <p:tag name="KSO_WM_TAG_VERSION" val="1.0"/>
  <p:tag name="KSO_WM_TEMPLATE_CATEGORY" val="diagram"/>
  <p:tag name="KSO_WM_TEMPLATE_INDEX" val="256"/>
  <p:tag name="KSO_WM_UNIT_TYPE" val="l_h_f"/>
  <p:tag name="KSO_WM_UNIT_INDEX" val="1_4_1"/>
  <p:tag name="KSO_WM_UNIT_ID" val="264*l_h_f*1_4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.1.1.1.1.1.20193213">
      <a:dk1>
        <a:srgbClr val="000000"/>
      </a:dk1>
      <a:lt1>
        <a:sysClr val="window" lastClr="FFFFFF"/>
      </a:lt1>
      <a:dk2>
        <a:srgbClr val="E6EFE9"/>
      </a:dk2>
      <a:lt2>
        <a:srgbClr val="FFFFFF"/>
      </a:lt2>
      <a:accent1>
        <a:srgbClr val="3EA592"/>
      </a:accent1>
      <a:accent2>
        <a:srgbClr val="14879E"/>
      </a:accent2>
      <a:accent3>
        <a:srgbClr val="CED788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14879E"/>
    </a:dk2>
    <a:lt2>
      <a:srgbClr val="3EA592"/>
    </a:lt2>
    <a:accent1>
      <a:srgbClr val="3EA592"/>
    </a:accent1>
    <a:accent2>
      <a:srgbClr val="14879E"/>
    </a:accent2>
    <a:accent3>
      <a:srgbClr val="6FA1C2"/>
    </a:accent3>
    <a:accent4>
      <a:srgbClr val="1C5180"/>
    </a:accent4>
    <a:accent5>
      <a:srgbClr val="3EA592"/>
    </a:accent5>
    <a:accent6>
      <a:srgbClr val="14879E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14879E"/>
    </a:dk2>
    <a:lt2>
      <a:srgbClr val="3EA592"/>
    </a:lt2>
    <a:accent1>
      <a:srgbClr val="3EA592"/>
    </a:accent1>
    <a:accent2>
      <a:srgbClr val="14879E"/>
    </a:accent2>
    <a:accent3>
      <a:srgbClr val="6FA1C2"/>
    </a:accent3>
    <a:accent4>
      <a:srgbClr val="1C5180"/>
    </a:accent4>
    <a:accent5>
      <a:srgbClr val="3EA592"/>
    </a:accent5>
    <a:accent6>
      <a:srgbClr val="14879E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14879E"/>
    </a:dk2>
    <a:lt2>
      <a:srgbClr val="3EA592"/>
    </a:lt2>
    <a:accent1>
      <a:srgbClr val="3EA592"/>
    </a:accent1>
    <a:accent2>
      <a:srgbClr val="14879E"/>
    </a:accent2>
    <a:accent3>
      <a:srgbClr val="6FA1C2"/>
    </a:accent3>
    <a:accent4>
      <a:srgbClr val="1C5180"/>
    </a:accent4>
    <a:accent5>
      <a:srgbClr val="3EA592"/>
    </a:accent5>
    <a:accent6>
      <a:srgbClr val="14879E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5100</Words>
  <Application>WPS 演示</Application>
  <PresentationFormat>全屏显示(4:3)</PresentationFormat>
  <Paragraphs>731</Paragraphs>
  <Slides>80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80</vt:i4>
      </vt:variant>
    </vt:vector>
  </HeadingPairs>
  <TitlesOfParts>
    <vt:vector size="90" baseType="lpstr">
      <vt:lpstr>Arial</vt:lpstr>
      <vt:lpstr>宋体</vt:lpstr>
      <vt:lpstr>Wingdings</vt:lpstr>
      <vt:lpstr>微软雅黑</vt:lpstr>
      <vt:lpstr>汉仪旗黑-85S</vt:lpstr>
      <vt:lpstr>黑体</vt:lpstr>
      <vt:lpstr>楷体_GB2312</vt:lpstr>
      <vt:lpstr>Arial Unicode MS</vt:lpstr>
      <vt:lpstr>Office 主题​​</vt:lpstr>
      <vt:lpstr>1_Office 主题​​</vt:lpstr>
      <vt:lpstr>新时代国家应急管理体制的创新发展（上）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新时代国家应急管理体制的创新发展（下）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新时代国家应急管理体制的创新发展（上）</dc:title>
  <dc:creator/>
  <cp:lastModifiedBy>MC</cp:lastModifiedBy>
  <cp:revision>86</cp:revision>
  <dcterms:created xsi:type="dcterms:W3CDTF">2019-06-21T00:42:00Z</dcterms:created>
  <dcterms:modified xsi:type="dcterms:W3CDTF">2019-07-19T09:37:45Z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