
<file path=[Content_Types].xml><?xml version="1.0" encoding="utf-8"?>
<Types xmlns="http://schemas.openxmlformats.org/package/2006/content-types">
  <Default Extension="xml" ContentType="application/xml"/>
  <Default Extension="png" ContentType="image/png"/>
  <Default Extension="wdp" ContentType="image/vnd.ms-photo"/>
  <Default Extension="rels" ContentType="application/vnd.openxmlformats-package.relationships+xml"/>
  <Default Extension="jpeg" ContentType="image/jpeg"/>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04"/>
  </p:notesMasterIdLst>
  <p:sldIdLst>
    <p:sldId id="342" r:id="rId3"/>
    <p:sldId id="261" r:id="rId4"/>
    <p:sldId id="262" r:id="rId5"/>
    <p:sldId id="265" r:id="rId6"/>
    <p:sldId id="347" r:id="rId7"/>
    <p:sldId id="348" r:id="rId8"/>
    <p:sldId id="350" r:id="rId9"/>
    <p:sldId id="351" r:id="rId10"/>
    <p:sldId id="352" r:id="rId11"/>
    <p:sldId id="353" r:id="rId12"/>
    <p:sldId id="354" r:id="rId13"/>
    <p:sldId id="355" r:id="rId14"/>
    <p:sldId id="356" r:id="rId15"/>
    <p:sldId id="357" r:id="rId16"/>
    <p:sldId id="359" r:id="rId17"/>
    <p:sldId id="360" r:id="rId18"/>
    <p:sldId id="361" r:id="rId19"/>
    <p:sldId id="362" r:id="rId20"/>
    <p:sldId id="363" r:id="rId21"/>
    <p:sldId id="364" r:id="rId22"/>
    <p:sldId id="365" r:id="rId23"/>
    <p:sldId id="367" r:id="rId24"/>
    <p:sldId id="368" r:id="rId25"/>
    <p:sldId id="369" r:id="rId26"/>
    <p:sldId id="370" r:id="rId27"/>
    <p:sldId id="374" r:id="rId28"/>
    <p:sldId id="371" r:id="rId29"/>
    <p:sldId id="366" r:id="rId30"/>
    <p:sldId id="375" r:id="rId31"/>
    <p:sldId id="376" r:id="rId32"/>
    <p:sldId id="377" r:id="rId33"/>
  </p:sldIdLst>
  <p:sldSz cx="9144000" cy="6858000" type="screen4x3"/>
  <p:notesSz cx="6858000" cy="9144000"/>
  <p:defaultTextStyle>
    <a:defPPr>
      <a:defRPr lang="zh-CN"/>
    </a:defPPr>
    <a:lvl1pPr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1pPr>
    <a:lvl2pPr marL="4572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2pPr>
    <a:lvl3pPr marL="9144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3pPr>
    <a:lvl4pPr marL="13716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4pPr>
    <a:lvl5pPr marL="18288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5pPr>
    <a:lvl6pPr marL="22860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6pPr>
    <a:lvl7pPr marL="27432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7pPr>
    <a:lvl8pPr marL="32004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8pPr>
    <a:lvl9pPr marL="36576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9pPr>
  </p:defaultTextStyle>
  <p:extLst>
    <p:ext uri="{EFAFB233-063F-42B5-8137-9DF3F51BA10A}">
      <p15:sldGuideLst xmlns:p15="http://schemas.microsoft.com/office/powerpoint/2012/main">
        <p15:guide id="1" orient="horz" pos="2160">
          <p15:clr>
            <a:srgbClr val="A4A3A4"/>
          </p15:clr>
        </p15:guide>
        <p15:guide id="2" pos="28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87B"/>
    <a:srgbClr val="F0A941"/>
    <a:srgbClr val="336699"/>
    <a:srgbClr val="000000"/>
    <a:srgbClr val="F2BC4D"/>
    <a:srgbClr val="BE0000"/>
    <a:srgbClr val="CCFF99"/>
    <a:srgbClr val="CCFF66"/>
    <a:srgbClr val="0000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4" autoAdjust="0"/>
    <p:restoredTop sz="94660"/>
  </p:normalViewPr>
  <p:slideViewPr>
    <p:cSldViewPr>
      <p:cViewPr>
        <p:scale>
          <a:sx n="100" d="100"/>
          <a:sy n="100" d="100"/>
        </p:scale>
        <p:origin x="-462" y="-234"/>
      </p:cViewPr>
      <p:guideLst>
        <p:guide orient="horz" pos="2160"/>
        <p:guide pos="289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&#65279;<?xml version="1.0" encoding="utf-8"?><Relationships xmlns="http://schemas.openxmlformats.org/package/2006/relationships"><Relationship Type="http://schemas.openxmlformats.org/officeDocument/2006/relationships/slide" Target="slides/slide24.xml" Id="rId26"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slide" Target="slides/slide27.xml" Id="rId29" /><Relationship Type="http://schemas.openxmlformats.org/officeDocument/2006/relationships/theme" Target="theme/theme1.xml" Id="rId107"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xml" Id="rId5" /><Relationship Type="http://schemas.openxmlformats.org/officeDocument/2006/relationships/slide" Target="slides/slide17.xml" Id="rId1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presProps" Target="presProps.xml" Id="rId105" /><Relationship Type="http://schemas.openxmlformats.org/officeDocument/2006/relationships/slide" Target="slides/slide6.xml" Id="rId8"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tableStyles" Target="tableStyles.xml" Id="rId108" /><Relationship Type="http://schemas.openxmlformats.org/officeDocument/2006/relationships/slide" Target="slides/slide18.xml" Id="rId20"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viewProps" Target="viewProps.xml" Id="rId106" /><Relationship Type="http://schemas.openxmlformats.org/officeDocument/2006/relationships/slide" Target="slides/slide8.xml" Id="rId10" /><Relationship Type="http://schemas.openxmlformats.org/officeDocument/2006/relationships/slide" Target="slides/slide29.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notesMaster" Target="notesMasters/notesMaster1.xml" Id="rId10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defRPr sz="1200">
                <a:latin typeface="楷体_GB2312" panose="02010609030101010101" charset="-122"/>
                <a:ea typeface="楷体_GB2312" panose="02010609030101010101" charset="-122"/>
                <a:cs typeface="+mn-cs"/>
              </a:defRPr>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fld id="{6288D6EC-15D3-FD45-8053-EDEA3C3E5AE2}" type="datetimeFigureOut">
              <a:rPr lang="zh-CN" altLang="en-US"/>
              <a:pPr/>
              <a:t>2019/7/30</a:t>
            </a:fld>
            <a:endParaRPr lang="zh-CN" altLang="en-US"/>
          </a:p>
        </p:txBody>
      </p:sp>
      <p:sp>
        <p:nvSpPr>
          <p:cNvPr id="3379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ln>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defRPr sz="1200">
                <a:latin typeface="楷体_GB2312" panose="02010609030101010101" charset="-122"/>
                <a:ea typeface="楷体_GB2312" panose="02010609030101010101" charset="-122"/>
                <a:cs typeface="+mn-cs"/>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fld id="{CCC63986-61C2-CE4B-A79D-C988D6C3C2C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Calibri" panose="020F0502020204030204"/>
                <a:ea typeface="宋体" panose="02010600030101010101" pitchFamily="2" charset="-122"/>
              </a:defRPr>
            </a:lvl1pPr>
          </a:lstStyle>
          <a:p>
            <a:pPr>
              <a:defRPr/>
            </a:pPr>
            <a:fld id="{2F04C588-CF5E-4571-A5C7-A062B94635DB}"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latin typeface="Calibri" panose="020F0502020204030204" pitchFamily="34" charset="0"/>
                <a:ea typeface="宋体" panose="02010600030101010101" pitchFamily="2" charset="-122"/>
              </a:defRPr>
            </a:lvl1pPr>
          </a:lstStyle>
          <a:p>
            <a:pPr>
              <a:defRPr/>
            </a:pPr>
            <a:fld id="{5BD7C0AD-C066-48B5-ADEB-837B40C8A53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93B6DC85-5619-44F0-A307-03963BABBC1D}"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92616F17-2F97-4AD4-A503-1846F4560A8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8"/>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69" y="365138"/>
            <a:ext cx="5800725"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E29C2A4F-BBB6-406B-BF3C-FCF69F5EBFC2}"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7D7EFCED-89BD-4C5C-BA64-043B36C40CF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6718" name="Rectangle 27"/>
          <p:cNvSpPr>
            <a:spLocks noGrp="1" noChangeArrowheads="1"/>
          </p:cNvSpPr>
          <p:nvPr>
            <p:ph type="ctrTitle"/>
          </p:nvPr>
        </p:nvSpPr>
        <p:spPr>
          <a:xfrm>
            <a:off x="468313" y="4173538"/>
            <a:ext cx="5399087" cy="1079500"/>
          </a:xfrm>
        </p:spPr>
        <p:txBody>
          <a:bodyPr/>
          <a:lstStyle>
            <a:lvl1pPr>
              <a:defRPr sz="3200" smtClean="0">
                <a:solidFill>
                  <a:schemeClr val="tx1"/>
                </a:solidFill>
              </a:defRPr>
            </a:lvl1pPr>
          </a:lstStyle>
          <a:p>
            <a:pPr lvl="0"/>
            <a:r>
              <a:rPr lang="zh-CN" altLang="en-US" noProof="0"/>
              <a:t>单击此处编辑母版标题样式</a:t>
            </a:r>
          </a:p>
        </p:txBody>
      </p:sp>
      <p:sp>
        <p:nvSpPr>
          <p:cNvPr id="26719" name="Rectangle 31"/>
          <p:cNvSpPr>
            <a:spLocks noGrp="1" noChangeArrowheads="1"/>
          </p:cNvSpPr>
          <p:nvPr>
            <p:ph type="subTitle" idx="1" hasCustomPrompt="1"/>
          </p:nvPr>
        </p:nvSpPr>
        <p:spPr>
          <a:xfrm>
            <a:off x="468313" y="5253038"/>
            <a:ext cx="5400675" cy="600075"/>
          </a:xfrm>
        </p:spPr>
        <p:txBody>
          <a:bodyPr/>
          <a:lstStyle>
            <a:lvl1pPr marL="0" indent="0">
              <a:buFont typeface="Wingdings" panose="05000000000000000000" pitchFamily="2" charset="2"/>
              <a:buNone/>
              <a:defRPr sz="1800" smtClean="0"/>
            </a:lvl1pPr>
          </a:lstStyle>
          <a:p>
            <a:pPr lvl="0"/>
            <a:r>
              <a:rPr lang="zh-CN" altLang="en-US" noProof="0"/>
              <a:t>单击添加署名或公司信息</a:t>
            </a: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F4217F6A-4017-48B9-81BF-B852421D1993}"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7C5773A4-4CFF-462E-BDB4-3AEDB60BAC06}"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975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08B26C62-EB92-40A8-B0D3-F96B6D568D61}"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19797AB-1981-427F-A72F-064C9BC5211A}"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519B1060-B4EE-4219-9828-5C1ECD6565B2}"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696CA631-0859-4760-9382-DFC4AD20B2E5}"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871A9A7A-32E2-4B98-A112-6AEB0F39C07A}"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68313" y="260350"/>
            <a:ext cx="6019800" cy="58658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1D31E3E3-95B4-42DF-9AD7-BE58545EC467}"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2"/>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E5EC4821-38D1-4073-A88E-55CDD1354AFD}"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19EA936B-25FF-4E64-9E08-8BCD739C36B0}"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215900"/>
            <a:ext cx="5832475" cy="692150"/>
          </a:xfrm>
        </p:spPr>
        <p:txBody>
          <a:bodyPr/>
          <a:lstStyle/>
          <a:p>
            <a:r>
              <a:rPr lang="zh-CN" altLang="en-US"/>
              <a:t>单击此处编辑母版标题样式</a:t>
            </a:r>
          </a:p>
        </p:txBody>
      </p:sp>
      <p:sp>
        <p:nvSpPr>
          <p:cNvPr id="3" name="表格占位符 2"/>
          <p:cNvSpPr>
            <a:spLocks noGrp="1"/>
          </p:cNvSpPr>
          <p:nvPr>
            <p:ph type="tbl" idx="1"/>
          </p:nvPr>
        </p:nvSpPr>
        <p:spPr>
          <a:xfrm>
            <a:off x="468313" y="1484313"/>
            <a:ext cx="8207375" cy="4641850"/>
          </a:xfrm>
        </p:spPr>
        <p:txBody>
          <a:bodyPr/>
          <a:lstStyle/>
          <a:p>
            <a:pPr lvl="0"/>
            <a:endParaRPr lang="zh-CN" altLang="en-US" noProof="0"/>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18B2AD5-A29D-418F-89AC-56087CCCF980}"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215900"/>
            <a:ext cx="5832475" cy="692150"/>
          </a:xfrm>
        </p:spPr>
        <p:txBody>
          <a:bodyPr/>
          <a:lstStyle/>
          <a:p>
            <a:r>
              <a:rPr lang="zh-CN" altLang="en-US"/>
              <a:t>单击此处编辑母版标题样式</a:t>
            </a:r>
          </a:p>
        </p:txBody>
      </p:sp>
      <p:sp>
        <p:nvSpPr>
          <p:cNvPr id="3" name="图表占位符 2"/>
          <p:cNvSpPr>
            <a:spLocks noGrp="1"/>
          </p:cNvSpPr>
          <p:nvPr>
            <p:ph type="chart" idx="1"/>
          </p:nvPr>
        </p:nvSpPr>
        <p:spPr>
          <a:xfrm>
            <a:off x="468313" y="1484313"/>
            <a:ext cx="8207375" cy="4641850"/>
          </a:xfrm>
        </p:spPr>
        <p:txBody>
          <a:bodyPr/>
          <a:lstStyle/>
          <a:p>
            <a:pPr lvl="0"/>
            <a:endParaRPr lang="zh-CN" altLang="en-US" noProof="0"/>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69744AF-F84D-4A3D-A799-FA88A177001F}"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E8B3969F-7D4E-4CA8-BBDF-80ED583B9523}"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EEA4F915-5C46-441E-8EE6-57B276EA3B3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fld id="{ABC18524-8770-4C48-A52D-C273376000D8}" type="datetimeFigureOut">
              <a:rPr lang="zh-CN" altLang="en-US"/>
              <a:pPr>
                <a:defRPr/>
              </a:pPr>
              <a:t>2019/7/30</a:t>
            </a:fld>
            <a:endParaRPr lang="zh-CN" altLang="en-US"/>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smtClean="0">
                <a:solidFill>
                  <a:srgbClr val="898989"/>
                </a:solidFill>
              </a:defRPr>
            </a:lvl1pPr>
          </a:lstStyle>
          <a:p>
            <a:pPr>
              <a:defRPr/>
            </a:pPr>
            <a:fld id="{1A3C6068-6372-4BA6-A283-6677CCAD692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fld id="{373C0C39-7CD4-4915-8A55-034F654F5AA0}" type="datetimeFigureOut">
              <a:rPr lang="zh-CN" altLang="en-US"/>
              <a:pPr>
                <a:defRPr/>
              </a:pPr>
              <a:t>2019/7/30</a:t>
            </a:fld>
            <a:endParaRPr lang="zh-CN" altLang="en-US"/>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smtClean="0">
                <a:solidFill>
                  <a:srgbClr val="898989"/>
                </a:solidFill>
              </a:defRPr>
            </a:lvl1pPr>
          </a:lstStyle>
          <a:p>
            <a:pPr>
              <a:defRPr/>
            </a:pPr>
            <a:fld id="{5887DC33-73DF-4871-8F28-140209C6DE4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7893AFF8-C17E-4AB4-963B-C694FF0BC02A}" type="datetimeFigureOut">
              <a:rPr lang="zh-CN" altLang="en-US"/>
              <a:pPr>
                <a:defRPr/>
              </a:pPr>
              <a:t>2019/7/30</a:t>
            </a:fld>
            <a:endParaRPr lang="zh-CN" alt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smtClean="0">
                <a:solidFill>
                  <a:srgbClr val="898989"/>
                </a:solidFill>
              </a:defRPr>
            </a:lvl1pPr>
          </a:lstStyle>
          <a:p>
            <a:pPr>
              <a:defRPr/>
            </a:pPr>
            <a:fld id="{6E7136D3-0ACB-43A9-B304-6ABC17ED0A3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AEF14F80-0EFE-4FA6-BE2D-EA6CD3CCAAA8}"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F1EE0506-D683-4640-9B41-52A51107049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3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3654FEC0-2B14-4940-9D00-62F77490F231}"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222F4925-6289-47D7-A9BA-7946FDD059A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6191"/>
            <a:ext cx="7886700" cy="1325033"/>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2051" name="Text Placeholder 2"/>
          <p:cNvSpPr>
            <a:spLocks noGrp="1"/>
          </p:cNvSpPr>
          <p:nvPr>
            <p:ph type="body" idx="1"/>
          </p:nvPr>
        </p:nvSpPr>
        <p:spPr bwMode="auto">
          <a:xfrm>
            <a:off x="628650" y="1826684"/>
            <a:ext cx="7886700" cy="4349749"/>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6356363"/>
            <a:ext cx="2057400" cy="366183"/>
          </a:xfrm>
          <a:prstGeom prst="rect">
            <a:avLst/>
          </a:prstGeom>
        </p:spPr>
        <p:txBody>
          <a:bodyPr vert="horz" lIns="91440" tIns="45720" rIns="91440" bIns="45720" rtlCol="0" anchor="ctr"/>
          <a:lstStyle>
            <a:lvl1pPr algn="l" eaLnBrk="1" hangingPunct="1">
              <a:buFont typeface="Arial" panose="020B0604020202020204" pitchFamily="34" charset="0"/>
              <a:buNone/>
              <a:defRPr sz="900">
                <a:solidFill>
                  <a:schemeClr val="tx1">
                    <a:tint val="75000"/>
                  </a:schemeClr>
                </a:solidFill>
                <a:ea typeface="黑体" panose="02010609060101010101" pitchFamily="49" charset="-122"/>
                <a:cs typeface="Arial" panose="020B0604020202020204" pitchFamily="34" charset="0"/>
              </a:defRPr>
            </a:lvl1pPr>
          </a:lstStyle>
          <a:p>
            <a:pPr>
              <a:defRPr/>
            </a:pPr>
            <a:fld id="{C54E6E84-6AEF-4510-8A13-68E3B349AA93}" type="datetimeFigureOut">
              <a:rPr lang="en-US">
                <a:solidFill>
                  <a:srgbClr val="292929">
                    <a:tint val="75000"/>
                  </a:srgbClr>
                </a:solidFill>
                <a:latin typeface="Arial" panose="020B0604020202020204" pitchFamily="34" charset="0"/>
              </a:rPr>
              <a:pPr>
                <a:defRPr/>
              </a:pPr>
              <a:t>7/30/2019</a:t>
            </a:fld>
            <a:endParaRPr lang="en-US">
              <a:solidFill>
                <a:srgbClr val="292929">
                  <a:tint val="75000"/>
                </a:srgbClr>
              </a:solidFill>
              <a:latin typeface="Arial" panose="020B0604020202020204" pitchFamily="34" charset="0"/>
            </a:endParaRPr>
          </a:p>
        </p:txBody>
      </p:sp>
      <p:sp>
        <p:nvSpPr>
          <p:cNvPr id="5" name="Footer Placeholder 4"/>
          <p:cNvSpPr>
            <a:spLocks noGrp="1"/>
          </p:cNvSpPr>
          <p:nvPr>
            <p:ph type="ftr" sz="quarter" idx="3"/>
          </p:nvPr>
        </p:nvSpPr>
        <p:spPr>
          <a:xfrm>
            <a:off x="3028950" y="6356363"/>
            <a:ext cx="3086100" cy="366183"/>
          </a:xfrm>
          <a:prstGeom prst="rect">
            <a:avLst/>
          </a:prstGeom>
        </p:spPr>
        <p:txBody>
          <a:bodyPr vert="horz" lIns="91440" tIns="45720" rIns="91440" bIns="45720" rtlCol="0" anchor="ctr"/>
          <a:lstStyle>
            <a:lvl1pPr algn="ctr" eaLnBrk="1" hangingPunct="1">
              <a:buFont typeface="Arial" panose="020B0604020202020204" pitchFamily="34" charset="0"/>
              <a:buNone/>
              <a:defRPr sz="900">
                <a:solidFill>
                  <a:schemeClr val="tx1">
                    <a:tint val="75000"/>
                  </a:schemeClr>
                </a:solidFill>
                <a:ea typeface="黑体" panose="02010609060101010101" pitchFamily="49" charset="-122"/>
                <a:cs typeface="Arial" panose="020B0604020202020204" pitchFamily="34" charset="0"/>
              </a:defRPr>
            </a:lvl1pPr>
          </a:lstStyle>
          <a:p>
            <a:pPr>
              <a:defRPr/>
            </a:pPr>
            <a:endParaRPr lang="en-US">
              <a:solidFill>
                <a:srgbClr val="292929">
                  <a:tint val="75000"/>
                </a:srgb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63"/>
            <a:ext cx="2057400" cy="366183"/>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900" smtClean="0">
                <a:solidFill>
                  <a:srgbClr val="8D8D8D"/>
                </a:solidFill>
                <a:cs typeface="Arial" panose="020B0604020202020204" pitchFamily="34" charset="0"/>
              </a:defRPr>
            </a:lvl1pPr>
          </a:lstStyle>
          <a:p>
            <a:pPr>
              <a:defRPr/>
            </a:pPr>
            <a:fld id="{74F1DE95-36B5-4EFB-AC18-280A8E424DC3}" type="slidenum">
              <a:rPr lang="en-US" altLang="zh-CN">
                <a:latin typeface="Arial" panose="020B0604020202020204" pitchFamily="34" charset="0"/>
                <a:ea typeface="黑体" panose="02010609060101010101" pitchFamily="49" charset="-122"/>
              </a:rPr>
              <a:pPr>
                <a:defRPr/>
              </a:pPr>
              <a:t>‹#›</a:t>
            </a:fld>
            <a:endParaRPr lang="en-US" altLang="zh-CN">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4" descr="bg2"/>
          <p:cNvPicPr>
            <a:picLocks noChangeAspect="1" noChangeArrowheads="1"/>
          </p:cNvPicPr>
          <p:nvPr userDrawn="1"/>
        </p:nvPicPr>
        <p:blipFill>
          <a:blip r:embed="rId15" cstate="print"/>
          <a:srcRect/>
          <a:stretch>
            <a:fillRect/>
          </a:stretch>
        </p:blipFill>
        <p:spPr bwMode="auto">
          <a:xfrm>
            <a:off x="-36513" y="-26988"/>
            <a:ext cx="9180513" cy="6884988"/>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484313"/>
            <a:ext cx="8207375" cy="46418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27"/>
          <p:cNvSpPr>
            <a:spLocks noGrp="1" noChangeArrowheads="1"/>
          </p:cNvSpPr>
          <p:nvPr>
            <p:ph type="title"/>
          </p:nvPr>
        </p:nvSpPr>
        <p:spPr bwMode="auto">
          <a:xfrm>
            <a:off x="468313" y="215900"/>
            <a:ext cx="5832475" cy="6921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p:txStyles>
    <p:titleStyle>
      <a:lvl1pPr algn="l" rtl="0" eaLnBrk="0" fontAlgn="base" hangingPunct="0">
        <a:spcBef>
          <a:spcPct val="0"/>
        </a:spcBef>
        <a:spcAft>
          <a:spcPct val="0"/>
        </a:spcAft>
        <a:defRPr sz="3200" b="1">
          <a:solidFill>
            <a:schemeClr val="bg1"/>
          </a:solidFill>
          <a:latin typeface="+mj-ea"/>
          <a:ea typeface="+mj-ea"/>
          <a:cs typeface="+mj-cs"/>
        </a:defRPr>
      </a:lvl1pPr>
      <a:lvl2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2pPr>
      <a:lvl3pPr marL="1143000" indent="-228600" algn="l" rtl="0" eaLnBrk="0" fontAlgn="base" hangingPunct="0">
        <a:lnSpc>
          <a:spcPct val="120000"/>
        </a:lnSpc>
        <a:spcBef>
          <a:spcPct val="20000"/>
        </a:spcBef>
        <a:spcAft>
          <a:spcPct val="0"/>
        </a:spcAft>
        <a:buClr>
          <a:schemeClr val="accent2"/>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3pPr>
      <a:lvl4pPr marL="1600200" indent="-228600" algn="l" rtl="0" eaLnBrk="0" fontAlgn="base" hangingPunct="0">
        <a:lnSpc>
          <a:spcPct val="120000"/>
        </a:lnSpc>
        <a:spcBef>
          <a:spcPct val="20000"/>
        </a:spcBef>
        <a:spcAft>
          <a:spcPct val="0"/>
        </a:spcAft>
        <a:buClr>
          <a:schemeClr val="hlink"/>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4pPr>
      <a:lvl5pPr marL="2057400" indent="-228600" algn="l" rtl="0" eaLnBrk="0" fontAlgn="base" hangingPunct="0">
        <a:spcBef>
          <a:spcPct val="20000"/>
        </a:spcBef>
        <a:spcAft>
          <a:spcPct val="0"/>
        </a:spcAft>
        <a:buChar char="»"/>
        <a:defRPr>
          <a:solidFill>
            <a:schemeClr val="tx1"/>
          </a:solidFill>
          <a:latin typeface="+mn-lt"/>
          <a:ea typeface="华文细黑" panose="02010600040101010101"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p:cNvSpPr txBox="1"/>
          <p:nvPr/>
        </p:nvSpPr>
        <p:spPr>
          <a:xfrm>
            <a:off x="71406" y="1484784"/>
            <a:ext cx="8638680" cy="1863725"/>
          </a:xfrm>
          <a:prstGeom prst="rect">
            <a:avLst/>
          </a:prstGeom>
          <a:noFill/>
        </p:spPr>
        <p:txBody>
          <a:bodyPr wrap="square" rtlCol="0">
            <a:spAutoFit/>
          </a:bodyPr>
          <a:lstStyle/>
          <a:p>
            <a:pPr algn="ctr" eaLnBrk="1" latinLnBrk="0" hangingPunct="1">
              <a:lnSpc>
                <a:spcPct val="120000"/>
              </a:lnSpc>
            </a:pPr>
            <a:r>
              <a:rPr kumimoji="1" lang="zh-CN" altLang="en-US"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“互联网</a:t>
            </a:r>
            <a:r>
              <a:rPr kumimoji="1" lang="en-US" altLang="zh-CN"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时代如何保护版权（上）</a:t>
            </a: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28" y="4324454"/>
            <a:ext cx="3414573" cy="253354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8701" y="4253679"/>
            <a:ext cx="3120347" cy="2604321"/>
          </a:xfrm>
          <a:prstGeom prst="rect">
            <a:avLst/>
          </a:prstGeom>
        </p:spPr>
      </p:pic>
      <p:sp>
        <p:nvSpPr>
          <p:cNvPr id="4" name="直角三角形 3"/>
          <p:cNvSpPr/>
          <p:nvPr/>
        </p:nvSpPr>
        <p:spPr bwMode="auto">
          <a:xfrm rot="5400000">
            <a:off x="3410406" y="4133058"/>
            <a:ext cx="1080120" cy="112474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直角三角形 6"/>
          <p:cNvSpPr/>
          <p:nvPr/>
        </p:nvSpPr>
        <p:spPr bwMode="auto">
          <a:xfrm rot="10800000">
            <a:off x="2509461" y="4133058"/>
            <a:ext cx="1080120" cy="112474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39048" y="4214817"/>
            <a:ext cx="2604952" cy="2643183"/>
          </a:xfrm>
          <a:prstGeom prst="rect">
            <a:avLst/>
          </a:prstGeom>
        </p:spPr>
      </p:pic>
      <p:sp>
        <p:nvSpPr>
          <p:cNvPr id="10" name="直角三角形 9"/>
          <p:cNvSpPr/>
          <p:nvPr/>
        </p:nvSpPr>
        <p:spPr bwMode="auto">
          <a:xfrm rot="5400000">
            <a:off x="6657866" y="3722521"/>
            <a:ext cx="1503728" cy="174136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13"/>
          <p:cNvSpPr txBox="1"/>
          <p:nvPr/>
        </p:nvSpPr>
        <p:spPr>
          <a:xfrm>
            <a:off x="1079612" y="3429634"/>
            <a:ext cx="6984776" cy="523220"/>
          </a:xfrm>
          <a:prstGeom prst="rect">
            <a:avLst/>
          </a:prstGeom>
          <a:noFill/>
        </p:spPr>
        <p:txBody>
          <a:bodyPr wrap="square" rtlCol="0">
            <a:spAutoFit/>
          </a:bodyPr>
          <a:lstStyle/>
          <a:p>
            <a:r>
              <a:rPr kumimoji="1" lang="zh-CN" altLang="en-US" b="1" dirty="0">
                <a:solidFill>
                  <a:srgbClr val="000000"/>
                </a:solidFill>
              </a:rPr>
              <a:t>李顺德</a:t>
            </a:r>
            <a:r>
              <a:rPr kumimoji="1" lang="en-US" altLang="zh-CN" b="1" dirty="0">
                <a:solidFill>
                  <a:srgbClr val="000000"/>
                </a:solidFill>
              </a:rPr>
              <a:t>  </a:t>
            </a:r>
            <a:r>
              <a:rPr kumimoji="1" lang="zh-CN" altLang="en-US" b="1" dirty="0">
                <a:solidFill>
                  <a:srgbClr val="000000"/>
                </a:solidFill>
              </a:rPr>
              <a:t>中国社会科学院法学研究所研究员</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s://timgsa.baidu.com/timg?image&amp;quality=80&amp;size=b9999_10000&amp;sec=1564466088189&amp;di=13e3cf136b5356306b86927914f36b6c&amp;imgtype=0&amp;src=http%3A%2F%2Fwww.lmtw.com%2Fhome%2FUploadFiles_9450%2F201509%2F20150928131512297.jpg"/>
          <p:cNvPicPr>
            <a:picLocks noChangeAspect="1" noChangeArrowheads="1"/>
          </p:cNvPicPr>
          <p:nvPr/>
        </p:nvPicPr>
        <p:blipFill>
          <a:blip r:embed="rId2" cstate="print"/>
          <a:srcRect l="8022" b="2410"/>
          <a:stretch>
            <a:fillRect/>
          </a:stretch>
        </p:blipFill>
        <p:spPr bwMode="auto">
          <a:xfrm>
            <a:off x="0" y="0"/>
            <a:ext cx="9144000" cy="6858000"/>
          </a:xfrm>
          <a:prstGeom prst="rect">
            <a:avLst/>
          </a:prstGeom>
          <a:noFill/>
        </p:spPr>
      </p:pic>
      <p:sp>
        <p:nvSpPr>
          <p:cNvPr id="3" name="文本框 2"/>
          <p:cNvSpPr txBox="1"/>
          <p:nvPr/>
        </p:nvSpPr>
        <p:spPr>
          <a:xfrm>
            <a:off x="0" y="1700808"/>
            <a:ext cx="6336704" cy="3933384"/>
          </a:xfrm>
          <a:prstGeom prst="rect">
            <a:avLst/>
          </a:prstGeom>
          <a:solidFill>
            <a:schemeClr val="tx1">
              <a:lumMod val="90000"/>
              <a:lumOff val="10000"/>
              <a:alpha val="88000"/>
            </a:schemeClr>
          </a:solidFill>
        </p:spPr>
        <p:txBody>
          <a:bodyPr wrap="square" rtlCol="0">
            <a:spAutoFit/>
          </a:bodyPr>
          <a:lstStyle/>
          <a:p>
            <a:pPr>
              <a:lnSpc>
                <a:spcPct val="120000"/>
              </a:lnSpc>
            </a:pPr>
            <a:r>
              <a:rPr kumimoji="1" lang="zh-CN" altLang="en-US" sz="2600" dirty="0">
                <a:solidFill>
                  <a:schemeClr val="bg1"/>
                </a:solidFill>
              </a:rPr>
              <a:t>“互联网</a:t>
            </a:r>
            <a:r>
              <a:rPr kumimoji="1" lang="en-US" altLang="zh-CN" sz="2600" dirty="0">
                <a:solidFill>
                  <a:schemeClr val="bg1"/>
                </a:solidFill>
              </a:rPr>
              <a:t>+”</a:t>
            </a:r>
            <a:r>
              <a:rPr kumimoji="1" lang="zh-CN" altLang="en-US" sz="2600" dirty="0">
                <a:solidFill>
                  <a:schemeClr val="bg1"/>
                </a:solidFill>
              </a:rPr>
              <a:t>行动计划将重点促进以云计算、物联网、大数据为代表的新一代信息技术与现代制造业、生产性服务业等的融合创新，进一步发展壮大新兴业态并打造新的产业增长点，为大众创业、万众创新提供环境，为产业智能化提供支撑，增强新的经济发展动力，促进国民经济提质、增效、升级。</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imgsa.baidu.com/timg?image&amp;quality=80&amp;size=b9999_10000&amp;sec=1562945246452&amp;di=36284de409d86b78f150c98f467c7b93&amp;imgtype=0&amp;src=http%3A%2F%2Fwww.rcj99.com%2Fuploads%2Fallimg%2F181011%2F1-1Q0111404220-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3222917" cy="194223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timgsa.baidu.com/timg?image&amp;quality=80&amp;size=b9999_10000&amp;sec=1562945280611&amp;di=1027d05ce67fc425d2510dc6b4438862&amp;imgtype=0&amp;src=http%3A%2F%2Fimage109.360doc.com%2FDownloadImg%2F2018%2F05%2F2408%2F133851354_1_2018052408112128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692697"/>
            <a:ext cx="2910702" cy="194223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timgsa.baidu.com/timg?image&amp;quality=80&amp;size=b9999_10000&amp;sec=1562945407824&amp;di=68f56f30fb0351eee0c8950272cf0cf2&amp;imgtype=0&amp;src=http%3A%2F%2F5b0988e595225.cdn.sohucs.com%2Fimages%2F20171025%2Fa2508babb3834c3baa65da2169c79438.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4128" y="4581128"/>
            <a:ext cx="3207348"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s://timgsa.baidu.com/timg?image&amp;quality=80&amp;size=b9999_10000&amp;sec=1562945442859&amp;di=cb96a18fb07331d0dc3d4641754e4f90&amp;imgtype=0&amp;src=http%3A%2F%2Fupload.iheima.com%2F2016%2F0622%2F146657242762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71800" y="4581128"/>
            <a:ext cx="2808312" cy="187279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文本框 5"/>
          <p:cNvSpPr txBox="1"/>
          <p:nvPr/>
        </p:nvSpPr>
        <p:spPr>
          <a:xfrm>
            <a:off x="467544" y="2908660"/>
            <a:ext cx="8330380" cy="1643527"/>
          </a:xfrm>
          <a:prstGeom prst="rect">
            <a:avLst/>
          </a:prstGeom>
          <a:noFill/>
        </p:spPr>
        <p:txBody>
          <a:bodyPr wrap="square" rtlCol="0">
            <a:spAutoFit/>
          </a:bodyPr>
          <a:lstStyle/>
          <a:p>
            <a:pPr>
              <a:lnSpc>
                <a:spcPct val="120000"/>
              </a:lnSpc>
            </a:pPr>
            <a:r>
              <a:rPr kumimoji="1" lang="zh-CN" altLang="en-US" dirty="0"/>
              <a:t>“互联网</a:t>
            </a:r>
            <a:r>
              <a:rPr kumimoji="1" lang="en-US" altLang="zh-CN" dirty="0"/>
              <a:t>+”</a:t>
            </a:r>
            <a:r>
              <a:rPr kumimoji="1" lang="zh-CN" altLang="en-US" dirty="0"/>
              <a:t>已经全面应用到第三产业，形成了诸如互联网金融、互联网交通、互联网医疗、互联网教育等新业</a:t>
            </a:r>
            <a:r>
              <a:rPr kumimoji="1" lang="zh-CN" altLang="en-US" dirty="0" smtClean="0"/>
              <a:t>态。目前正在</a:t>
            </a:r>
            <a:r>
              <a:rPr kumimoji="1" lang="zh-CN" altLang="en-US" dirty="0"/>
              <a:t>向第一和第二产业渗透。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500034" y="188640"/>
            <a:ext cx="6912768" cy="584776"/>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（二）创新</a:t>
            </a:r>
            <a:r>
              <a:rPr kumimoji="1" lang="en-US" altLang="zh-CN"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2.0</a:t>
            </a:r>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的概念 </a:t>
            </a:r>
          </a:p>
        </p:txBody>
      </p:sp>
      <p:sp>
        <p:nvSpPr>
          <p:cNvPr id="4" name="剪去单角的矩形 3"/>
          <p:cNvSpPr/>
          <p:nvPr/>
        </p:nvSpPr>
        <p:spPr bwMode="auto">
          <a:xfrm>
            <a:off x="689159" y="2348795"/>
            <a:ext cx="2749500" cy="1287937"/>
          </a:xfrm>
          <a:prstGeom prst="snip1Rect">
            <a:avLst>
              <a:gd name="adj" fmla="val 50000"/>
            </a:avLst>
          </a:prstGeom>
          <a:ln w="76200">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86694" tIns="43347" rIns="86694" bIns="43347"/>
          <a:lstStyle/>
          <a:p>
            <a:pPr eaLnBrk="1" hangingPunct="1">
              <a:defRPr/>
            </a:pPr>
            <a:endParaRPr lang="zh-CN" altLang="en-US" sz="2800"/>
          </a:p>
        </p:txBody>
      </p:sp>
      <p:sp>
        <p:nvSpPr>
          <p:cNvPr id="6" name="직사각형 1"/>
          <p:cNvSpPr/>
          <p:nvPr/>
        </p:nvSpPr>
        <p:spPr bwMode="auto">
          <a:xfrm>
            <a:off x="689161" y="2992763"/>
            <a:ext cx="7771271" cy="2638537"/>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20000"/>
              </a:lnSpc>
              <a:defRPr/>
            </a:pPr>
            <a:endParaRPr kumimoji="0" lang="ko-KR" altLang="en-US" sz="2800" dirty="0">
              <a:solidFill>
                <a:schemeClr val="bg1"/>
              </a:solidFill>
              <a:latin typeface="黑体" panose="02010609060101010101" pitchFamily="49" charset="-122"/>
              <a:ea typeface="微软雅黑" panose="020B0503020204020204" charset="-122"/>
            </a:endParaRPr>
          </a:p>
        </p:txBody>
      </p:sp>
      <p:sp>
        <p:nvSpPr>
          <p:cNvPr id="7" name="矩形 5"/>
          <p:cNvSpPr>
            <a:spLocks noChangeArrowheads="1"/>
          </p:cNvSpPr>
          <p:nvPr/>
        </p:nvSpPr>
        <p:spPr bwMode="auto">
          <a:xfrm>
            <a:off x="774581" y="3279213"/>
            <a:ext cx="7594838" cy="2160591"/>
          </a:xfrm>
          <a:prstGeom prst="rect">
            <a:avLst/>
          </a:prstGeom>
          <a:noFill/>
          <a:ln>
            <a:noFill/>
          </a:ln>
        </p:spPr>
        <p:txBody>
          <a:bodyPr ancho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defRPr/>
            </a:pPr>
            <a:r>
              <a:rPr lang="zh-CN" altLang="en-US" sz="2800" dirty="0">
                <a:solidFill>
                  <a:schemeClr val="bg2">
                    <a:lumMod val="10000"/>
                  </a:schemeClr>
                </a:solidFill>
                <a:latin typeface="楷体_GB2312" panose="02010609030101010101" charset="-122"/>
                <a:ea typeface="楷体_GB2312" panose="02010609030101010101" charset="-122"/>
              </a:rPr>
              <a:t>创新</a:t>
            </a:r>
            <a:r>
              <a:rPr lang="en-US" altLang="zh-CN" sz="2800" dirty="0">
                <a:solidFill>
                  <a:schemeClr val="bg2">
                    <a:lumMod val="10000"/>
                  </a:schemeClr>
                </a:solidFill>
                <a:latin typeface="楷体_GB2312" panose="02010609030101010101" charset="-122"/>
                <a:ea typeface="楷体_GB2312" panose="02010609030101010101" charset="-122"/>
              </a:rPr>
              <a:t>1.0</a:t>
            </a:r>
            <a:r>
              <a:rPr lang="zh-CN" altLang="en-US" sz="2800" dirty="0">
                <a:solidFill>
                  <a:schemeClr val="bg2">
                    <a:lumMod val="10000"/>
                  </a:schemeClr>
                </a:solidFill>
                <a:latin typeface="楷体_GB2312" panose="02010609030101010101" charset="-122"/>
                <a:ea typeface="楷体_GB2312" panose="02010609030101010101" charset="-122"/>
              </a:rPr>
              <a:t>以</a:t>
            </a:r>
            <a:r>
              <a:rPr lang="zh-CN" altLang="en-US" sz="2800" b="1" dirty="0">
                <a:solidFill>
                  <a:schemeClr val="bg2">
                    <a:lumMod val="10000"/>
                  </a:schemeClr>
                </a:solidFill>
                <a:latin typeface="楷体_GB2312" panose="02010609030101010101" charset="-122"/>
                <a:ea typeface="楷体_GB2312" panose="02010609030101010101" charset="-122"/>
              </a:rPr>
              <a:t>技术</a:t>
            </a:r>
            <a:r>
              <a:rPr lang="zh-CN" altLang="en-US" sz="2800" dirty="0">
                <a:solidFill>
                  <a:schemeClr val="bg2">
                    <a:lumMod val="10000"/>
                  </a:schemeClr>
                </a:solidFill>
                <a:latin typeface="楷体_GB2312" panose="02010609030101010101" charset="-122"/>
                <a:ea typeface="楷体_GB2312" panose="02010609030101010101" charset="-122"/>
              </a:rPr>
              <a:t>为出发点，完全围绕技术进行创新。创新</a:t>
            </a:r>
            <a:r>
              <a:rPr lang="en-US" altLang="zh-CN" sz="2800" dirty="0">
                <a:solidFill>
                  <a:schemeClr val="bg2">
                    <a:lumMod val="10000"/>
                  </a:schemeClr>
                </a:solidFill>
                <a:latin typeface="楷体_GB2312" panose="02010609030101010101" charset="-122"/>
                <a:ea typeface="楷体_GB2312" panose="02010609030101010101" charset="-122"/>
              </a:rPr>
              <a:t>2.0</a:t>
            </a:r>
            <a:r>
              <a:rPr lang="zh-CN" altLang="en-US" sz="2800" dirty="0">
                <a:solidFill>
                  <a:schemeClr val="bg2">
                    <a:lumMod val="10000"/>
                  </a:schemeClr>
                </a:solidFill>
                <a:latin typeface="楷体_GB2312" panose="02010609030101010101" charset="-122"/>
                <a:ea typeface="楷体_GB2312" panose="02010609030101010101" charset="-122"/>
              </a:rPr>
              <a:t>是以</a:t>
            </a:r>
            <a:r>
              <a:rPr lang="zh-CN" altLang="en-US" sz="2800" b="1" dirty="0">
                <a:solidFill>
                  <a:schemeClr val="bg2">
                    <a:lumMod val="10000"/>
                  </a:schemeClr>
                </a:solidFill>
                <a:latin typeface="楷体_GB2312" panose="02010609030101010101" charset="-122"/>
                <a:ea typeface="楷体_GB2312" panose="02010609030101010101" charset="-122"/>
              </a:rPr>
              <a:t>用户</a:t>
            </a:r>
            <a:r>
              <a:rPr lang="zh-CN" altLang="en-US" sz="2800">
                <a:solidFill>
                  <a:schemeClr val="bg2">
                    <a:lumMod val="10000"/>
                  </a:schemeClr>
                </a:solidFill>
                <a:latin typeface="楷体_GB2312" panose="02010609030101010101" charset="-122"/>
                <a:ea typeface="楷体_GB2312" panose="02010609030101010101" charset="-122"/>
              </a:rPr>
              <a:t>为中心、以社会实践为舞台、以共同创新和开放创新为特点的用户参与的创新。 </a:t>
            </a:r>
            <a:endParaRPr lang="zh-CN" altLang="en-US" sz="2800" dirty="0">
              <a:solidFill>
                <a:schemeClr val="bg2">
                  <a:lumMod val="10000"/>
                </a:schemeClr>
              </a:solidFill>
              <a:latin typeface="楷体_GB2312" panose="02010609030101010101" charset="-122"/>
              <a:ea typeface="楷体_GB2312" panose="02010609030101010101" charset="-122"/>
            </a:endParaRPr>
          </a:p>
        </p:txBody>
      </p:sp>
      <p:sp>
        <p:nvSpPr>
          <p:cNvPr id="8" name="矩形 7"/>
          <p:cNvSpPr/>
          <p:nvPr/>
        </p:nvSpPr>
        <p:spPr>
          <a:xfrm>
            <a:off x="752375" y="2402152"/>
            <a:ext cx="4041239" cy="535933"/>
          </a:xfrm>
          <a:prstGeom prst="rect">
            <a:avLst/>
          </a:prstGeom>
        </p:spPr>
        <p:txBody>
          <a:bodyPr wrap="square" lIns="86694" tIns="43347" rIns="86694" bIns="43347">
            <a:spAutoFit/>
          </a:bodyPr>
          <a:lstStyle/>
          <a:p>
            <a:pPr algn="just">
              <a:lnSpc>
                <a:spcPct val="120000"/>
              </a:lnSpc>
            </a:pPr>
            <a:r>
              <a:rPr lang="zh-CN" altLang="en-US" sz="2800" b="1" dirty="0">
                <a:latin typeface="楷体_GB2312" panose="02010609030101010101" charset="-122"/>
                <a:ea typeface="楷体_GB2312" panose="02010609030101010101" charset="-122"/>
              </a:rPr>
              <a:t>创新</a:t>
            </a:r>
            <a:r>
              <a:rPr lang="en-US" altLang="zh-CN" sz="2800" b="1" dirty="0">
                <a:latin typeface="楷体_GB2312" panose="02010609030101010101" charset="-122"/>
                <a:ea typeface="楷体_GB2312" panose="02010609030101010101" charset="-122"/>
              </a:rPr>
              <a:t>2.0</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imgsa.baidu.com/timg?image&amp;quality=80&amp;size=b9999_10000&amp;sec=1562946184553&amp;di=3011d3b9713c1b9512a62b0936c128a3&amp;imgtype=0&amp;src=http%3A%2F%2Fwww.xxbsjx.cn%2Fupload%2FImage%2F201412%2FIMG_12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149080"/>
            <a:ext cx="2278144" cy="18786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右箭头 2"/>
          <p:cNvSpPr/>
          <p:nvPr/>
        </p:nvSpPr>
        <p:spPr>
          <a:xfrm rot="20295438">
            <a:off x="3984836" y="4832444"/>
            <a:ext cx="537369"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5124" name="Picture 4" descr="https://timgsa.baidu.com/timg?image&amp;quality=80&amp;size=b9999_10000&amp;sec=1562946233997&amp;di=8ed23ac4f4909385cc8f3302304709b7&amp;imgtype=0&amp;src=http%3A%2F%2Fc.hiphotos.baidu.com%2Fexp%2Fw%3D500%2Fsign%3D97f22ad89558d109c4e3a9b2e159ccd0%2Fc2cec3fdfc0392459c2ea8a98094a4c27c1e25f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3501008"/>
            <a:ext cx="3803417"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文本框 4"/>
          <p:cNvSpPr txBox="1"/>
          <p:nvPr/>
        </p:nvSpPr>
        <p:spPr>
          <a:xfrm>
            <a:off x="971600" y="620688"/>
            <a:ext cx="5760640" cy="2390442"/>
          </a:xfrm>
          <a:prstGeom prst="roundRect">
            <a:avLst/>
          </a:prstGeom>
          <a:solidFill>
            <a:schemeClr val="tx1">
              <a:lumMod val="10000"/>
              <a:lumOff val="90000"/>
            </a:schemeClr>
          </a:solidFill>
          <a:effectLst>
            <a:outerShdw blurRad="50800" dist="38100" dir="2700000" algn="tl" rotWithShape="0">
              <a:prstClr val="black">
                <a:alpha val="40000"/>
              </a:prstClr>
            </a:outerShdw>
          </a:effectLst>
        </p:spPr>
        <p:txBody>
          <a:bodyPr wrap="square" rtlCol="0">
            <a:spAutoFit/>
          </a:bodyPr>
          <a:lstStyle/>
          <a:p>
            <a:pPr>
              <a:lnSpc>
                <a:spcPct val="120000"/>
              </a:lnSpc>
            </a:pPr>
            <a:r>
              <a:rPr kumimoji="1" lang="zh-CN" altLang="en-US" dirty="0"/>
              <a:t>同过去</a:t>
            </a:r>
            <a:r>
              <a:rPr lang="zh-CN" altLang="zh-CN" dirty="0"/>
              <a:t>技术人员、科研院所</a:t>
            </a:r>
            <a:r>
              <a:rPr lang="zh-CN" altLang="en-US" dirty="0"/>
              <a:t>的技术创新不同，</a:t>
            </a:r>
            <a:r>
              <a:rPr kumimoji="1" lang="zh-CN" altLang="en-US" dirty="0"/>
              <a:t>创新</a:t>
            </a:r>
            <a:r>
              <a:rPr kumimoji="1" lang="en-US" altLang="zh-CN" dirty="0"/>
              <a:t>2.0</a:t>
            </a:r>
            <a:r>
              <a:rPr kumimoji="1" lang="zh-CN" altLang="en-US" dirty="0"/>
              <a:t>以用户为中心，即以技术创新成果的使用者为核心，进行产学研共同参与的创新活动。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57188" y="188913"/>
            <a:ext cx="8744848" cy="584775"/>
          </a:xfrm>
          <a:prstGeom prst="rect">
            <a:avLst/>
          </a:prstGeom>
          <a:noFill/>
        </p:spPr>
        <p:txBody>
          <a:bodyPr wrap="square" rtlCol="0" anchor="t">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（三）互联网</a:t>
            </a:r>
            <a:r>
              <a:rPr kumimoji="1" lang="en-US" altLang="zh-CN"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2.0和互联网3.0</a:t>
            </a:r>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的概念</a:t>
            </a:r>
            <a:r>
              <a:rPr kumimoji="1" lang="zh-CN" altLang="en-US" sz="3200" b="1">
                <a:solidFill>
                  <a:srgbClr val="FEFEFC"/>
                </a:solidFill>
                <a:latin typeface="黑体" panose="02010609060101010101" pitchFamily="49" charset="-122"/>
                <a:ea typeface="黑体" panose="02010609060101010101" pitchFamily="49" charset="-122"/>
                <a:cs typeface="黑体" panose="02010609060101010101" pitchFamily="49" charset="-122"/>
              </a:rPr>
              <a:t>及特征</a:t>
            </a:r>
          </a:p>
        </p:txBody>
      </p:sp>
      <p:sp>
        <p:nvSpPr>
          <p:cNvPr id="4" name="剪去单角的矩形 3"/>
          <p:cNvSpPr/>
          <p:nvPr/>
        </p:nvSpPr>
        <p:spPr bwMode="auto">
          <a:xfrm>
            <a:off x="689159" y="2348795"/>
            <a:ext cx="2749500" cy="1287937"/>
          </a:xfrm>
          <a:prstGeom prst="snip1Rect">
            <a:avLst>
              <a:gd name="adj" fmla="val 50000"/>
            </a:avLst>
          </a:prstGeom>
          <a:ln w="76200">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86694" tIns="43347" rIns="86694" bIns="43347"/>
          <a:lstStyle/>
          <a:p>
            <a:pPr eaLnBrk="1" hangingPunct="1">
              <a:defRPr/>
            </a:pPr>
            <a:endParaRPr lang="zh-CN" altLang="en-US" sz="2800"/>
          </a:p>
        </p:txBody>
      </p:sp>
      <p:sp>
        <p:nvSpPr>
          <p:cNvPr id="5" name="직사각형 1"/>
          <p:cNvSpPr/>
          <p:nvPr/>
        </p:nvSpPr>
        <p:spPr bwMode="auto">
          <a:xfrm>
            <a:off x="689161" y="2992764"/>
            <a:ext cx="7771271" cy="245246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20000"/>
              </a:lnSpc>
              <a:defRPr/>
            </a:pPr>
            <a:endParaRPr kumimoji="0" lang="ko-KR" altLang="en-US" sz="2800" dirty="0">
              <a:solidFill>
                <a:schemeClr val="bg1"/>
              </a:solidFill>
              <a:latin typeface="黑体" panose="02010609060101010101" pitchFamily="49" charset="-122"/>
              <a:ea typeface="微软雅黑" panose="020B0503020204020204" charset="-122"/>
            </a:endParaRPr>
          </a:p>
        </p:txBody>
      </p:sp>
      <p:sp>
        <p:nvSpPr>
          <p:cNvPr id="6" name="矩形 5"/>
          <p:cNvSpPr>
            <a:spLocks noChangeArrowheads="1"/>
          </p:cNvSpPr>
          <p:nvPr/>
        </p:nvSpPr>
        <p:spPr bwMode="auto">
          <a:xfrm>
            <a:off x="774581" y="3469887"/>
            <a:ext cx="7594838" cy="1574855"/>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defRPr/>
            </a:pPr>
            <a:r>
              <a:rPr lang="zh-CN" altLang="en-US" sz="2800" dirty="0">
                <a:solidFill>
                  <a:schemeClr val="bg2">
                    <a:lumMod val="10000"/>
                  </a:schemeClr>
                </a:solidFill>
                <a:latin typeface="楷体_GB2312" panose="02010609030101010101" charset="-122"/>
                <a:ea typeface="楷体_GB2312" panose="02010609030101010101" charset="-122"/>
              </a:rPr>
              <a:t>互联网</a:t>
            </a:r>
            <a:r>
              <a:rPr lang="en-US" altLang="zh-CN" sz="2800" dirty="0">
                <a:solidFill>
                  <a:schemeClr val="bg2">
                    <a:lumMod val="10000"/>
                  </a:schemeClr>
                </a:solidFill>
                <a:latin typeface="楷体_GB2312" panose="02010609030101010101" charset="-122"/>
                <a:ea typeface="楷体_GB2312" panose="02010609030101010101" charset="-122"/>
              </a:rPr>
              <a:t>1.0</a:t>
            </a:r>
            <a:r>
              <a:rPr lang="zh-CN" altLang="en-US" sz="2800" dirty="0">
                <a:solidFill>
                  <a:schemeClr val="bg2">
                    <a:lumMod val="10000"/>
                  </a:schemeClr>
                </a:solidFill>
                <a:latin typeface="楷体_GB2312" panose="02010609030101010101" charset="-122"/>
                <a:ea typeface="楷体_GB2312" panose="02010609030101010101" charset="-122"/>
              </a:rPr>
              <a:t>是以</a:t>
            </a:r>
            <a:r>
              <a:rPr lang="zh-CN" altLang="en-US" sz="2800" b="1" dirty="0">
                <a:solidFill>
                  <a:schemeClr val="bg2">
                    <a:lumMod val="10000"/>
                  </a:schemeClr>
                </a:solidFill>
                <a:latin typeface="楷体_GB2312" panose="02010609030101010101" charset="-122"/>
                <a:ea typeface="楷体_GB2312" panose="02010609030101010101" charset="-122"/>
              </a:rPr>
              <a:t>数据</a:t>
            </a:r>
            <a:r>
              <a:rPr lang="zh-CN" altLang="en-US" sz="2800" dirty="0">
                <a:solidFill>
                  <a:schemeClr val="bg2">
                    <a:lumMod val="10000"/>
                  </a:schemeClr>
                </a:solidFill>
                <a:latin typeface="楷体_GB2312" panose="02010609030101010101" charset="-122"/>
                <a:ea typeface="楷体_GB2312" panose="02010609030101010101" charset="-122"/>
              </a:rPr>
              <a:t>为核心的网络，围绕数据进行相关活动。互联网</a:t>
            </a:r>
            <a:r>
              <a:rPr lang="en-US" altLang="zh-CN" sz="2800" dirty="0">
                <a:solidFill>
                  <a:schemeClr val="bg2">
                    <a:lumMod val="10000"/>
                  </a:schemeClr>
                </a:solidFill>
                <a:latin typeface="楷体_GB2312" panose="02010609030101010101" charset="-122"/>
                <a:ea typeface="楷体_GB2312" panose="02010609030101010101" charset="-122"/>
              </a:rPr>
              <a:t>2.0</a:t>
            </a:r>
            <a:r>
              <a:rPr lang="zh-CN" altLang="en-US" sz="2800" dirty="0">
                <a:solidFill>
                  <a:schemeClr val="bg2">
                    <a:lumMod val="10000"/>
                  </a:schemeClr>
                </a:solidFill>
                <a:latin typeface="楷体_GB2312" panose="02010609030101010101" charset="-122"/>
                <a:ea typeface="楷体_GB2312" panose="02010609030101010101" charset="-122"/>
              </a:rPr>
              <a:t>以</a:t>
            </a:r>
            <a:r>
              <a:rPr lang="zh-CN" altLang="en-US" sz="2800" b="1" dirty="0">
                <a:solidFill>
                  <a:schemeClr val="bg2">
                    <a:lumMod val="10000"/>
                  </a:schemeClr>
                </a:solidFill>
                <a:latin typeface="楷体_GB2312" panose="02010609030101010101" charset="-122"/>
                <a:ea typeface="楷体_GB2312" panose="02010609030101010101" charset="-122"/>
              </a:rPr>
              <a:t>人</a:t>
            </a:r>
            <a:r>
              <a:rPr lang="zh-CN" altLang="en-US" sz="2800" dirty="0">
                <a:solidFill>
                  <a:schemeClr val="bg2">
                    <a:lumMod val="10000"/>
                  </a:schemeClr>
                </a:solidFill>
                <a:latin typeface="楷体_GB2312" panose="02010609030101010101" charset="-122"/>
                <a:ea typeface="楷体_GB2312" panose="02010609030101010101" charset="-122"/>
              </a:rPr>
              <a:t>为出发点，围绕着人而非单纯数据进行相关活动。</a:t>
            </a:r>
          </a:p>
        </p:txBody>
      </p:sp>
      <p:sp>
        <p:nvSpPr>
          <p:cNvPr id="7" name="矩形 6"/>
          <p:cNvSpPr/>
          <p:nvPr/>
        </p:nvSpPr>
        <p:spPr>
          <a:xfrm>
            <a:off x="752375" y="2402152"/>
            <a:ext cx="4041239" cy="535933"/>
          </a:xfrm>
          <a:prstGeom prst="rect">
            <a:avLst/>
          </a:prstGeom>
        </p:spPr>
        <p:txBody>
          <a:bodyPr wrap="square" lIns="86694" tIns="43347" rIns="86694" bIns="43347">
            <a:spAutoFit/>
          </a:bodyPr>
          <a:lstStyle/>
          <a:p>
            <a:pPr algn="just">
              <a:lnSpc>
                <a:spcPct val="120000"/>
              </a:lnSpc>
            </a:pPr>
            <a:r>
              <a:rPr lang="zh-CN" altLang="en-US" sz="2800" b="1" dirty="0">
                <a:latin typeface="楷体_GB2312" panose="02010609030101010101" charset="-122"/>
                <a:ea typeface="楷体_GB2312" panose="02010609030101010101" charset="-122"/>
              </a:rPr>
              <a:t>互联网</a:t>
            </a:r>
            <a:r>
              <a:rPr lang="en-US" altLang="zh-CN" sz="2800" b="1" dirty="0">
                <a:latin typeface="楷体_GB2312" panose="02010609030101010101" charset="-122"/>
                <a:ea typeface="楷体_GB2312" panose="02010609030101010101" charset="-122"/>
              </a:rPr>
              <a:t>2.0</a:t>
            </a:r>
            <a:endParaRPr lang="zh-CN" altLang="en-US" sz="2800" b="1" dirty="0">
              <a:latin typeface="楷体_GB2312" panose="02010609030101010101" charset="-122"/>
              <a:ea typeface="楷体_GB2312" panose="02010609030101010101" charset="-122"/>
            </a:endParaRPr>
          </a:p>
        </p:txBody>
      </p:sp>
      <p:sp>
        <p:nvSpPr>
          <p:cNvPr id="9" name="矩形 8"/>
          <p:cNvSpPr/>
          <p:nvPr/>
        </p:nvSpPr>
        <p:spPr>
          <a:xfrm>
            <a:off x="600075" y="1276350"/>
            <a:ext cx="8738503" cy="535933"/>
          </a:xfrm>
          <a:prstGeom prst="rect">
            <a:avLst/>
          </a:prstGeom>
        </p:spPr>
        <p:txBody>
          <a:bodyPr wrap="square" lIns="86694" tIns="43347" rIns="86694" bIns="43347" anchor="t">
            <a:spAutoFit/>
          </a:bodyPr>
          <a:lstStyle/>
          <a:p>
            <a:pPr marL="457200" indent="-457200" algn="just">
              <a:lnSpc>
                <a:spcPct val="120000"/>
              </a:lnSpc>
              <a:buFont typeface="Wingdings" panose="05000000000000000000" pitchFamily="2" charset="2"/>
              <a:buChar char="u"/>
            </a:pPr>
            <a:r>
              <a:rPr lang="zh-CN" altLang="en-US" b="1">
                <a:latin typeface="楷体_GB2312" panose="02010609030101010101" charset="-122"/>
                <a:ea typeface="楷体_GB2312" panose="02010609030101010101" charset="-122"/>
              </a:rPr>
              <a:t>互联网</a:t>
            </a:r>
            <a:r>
              <a:rPr lang="en-US" altLang="zh-CN" b="1" dirty="0">
                <a:latin typeface="楷体_GB2312" panose="02010609030101010101" charset="-122"/>
                <a:ea typeface="楷体_GB2312" panose="02010609030101010101" charset="-122"/>
              </a:rPr>
              <a:t>2.0</a:t>
            </a:r>
            <a:r>
              <a:rPr lang="zh-CN" altLang="en-US" b="1">
                <a:latin typeface="楷体_GB2312" panose="02010609030101010101" charset="-122"/>
                <a:ea typeface="楷体_GB2312" panose="02010609030101010101" charset="-122"/>
              </a:rPr>
              <a:t>的概念：</a:t>
            </a:r>
            <a:endParaRPr lang="zh-CN" altLang="en-US" sz="2800" b="1">
              <a:latin typeface="楷体_GB2312" panose="02010609030101010101" charset="-122"/>
              <a:ea typeface="楷体_GB2312" panose="0201060903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6.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988840"/>
            <a:ext cx="4158751" cy="2592288"/>
          </a:xfrm>
          <a:prstGeom prst="rect">
            <a:avLst/>
          </a:prstGeom>
        </p:spPr>
      </p:pic>
      <p:sp>
        <p:nvSpPr>
          <p:cNvPr id="4" name="文本框 3"/>
          <p:cNvSpPr txBox="1"/>
          <p:nvPr/>
        </p:nvSpPr>
        <p:spPr>
          <a:xfrm>
            <a:off x="5508104" y="2420888"/>
            <a:ext cx="3384376" cy="1574855"/>
          </a:xfrm>
          <a:prstGeom prst="rect">
            <a:avLst/>
          </a:prstGeom>
          <a:noFill/>
        </p:spPr>
        <p:txBody>
          <a:bodyPr wrap="square" rtlCol="0">
            <a:spAutoFit/>
          </a:bodyPr>
          <a:lstStyle/>
          <a:p>
            <a:pPr>
              <a:lnSpc>
                <a:spcPct val="120000"/>
              </a:lnSpc>
            </a:pPr>
            <a:r>
              <a:rPr kumimoji="1" lang="zh-CN" altLang="en-US" dirty="0"/>
              <a:t>互联网</a:t>
            </a:r>
            <a:r>
              <a:rPr kumimoji="1" lang="en-US" altLang="zh-CN" dirty="0"/>
              <a:t>1.0</a:t>
            </a:r>
            <a:r>
              <a:rPr kumimoji="1" lang="zh-CN" altLang="en-US" dirty="0"/>
              <a:t>是由</a:t>
            </a:r>
            <a:r>
              <a:rPr kumimoji="1" lang="zh-CN" altLang="en-US" b="1" dirty="0">
                <a:solidFill>
                  <a:schemeClr val="accent4">
                    <a:lumMod val="75000"/>
                  </a:schemeClr>
                </a:solidFill>
              </a:rPr>
              <a:t>网站雇员</a:t>
            </a:r>
            <a:r>
              <a:rPr kumimoji="1" lang="zh-CN" altLang="en-US" dirty="0"/>
              <a:t>主导生成内容的互联网。</a:t>
            </a:r>
          </a:p>
        </p:txBody>
      </p:sp>
      <p:sp>
        <p:nvSpPr>
          <p:cNvPr id="5" name="菱形 4"/>
          <p:cNvSpPr/>
          <p:nvPr/>
        </p:nvSpPr>
        <p:spPr>
          <a:xfrm>
            <a:off x="5076056" y="2636912"/>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683568" y="1700808"/>
            <a:ext cx="3733800" cy="1685925"/>
          </a:xfrm>
          <a:prstGeom prst="rect">
            <a:avLst/>
          </a:prstGeom>
        </p:spPr>
      </p:pic>
      <p:pic>
        <p:nvPicPr>
          <p:cNvPr id="6148" name="Picture 4" descr="https://timgsa.baidu.com/timg?image&amp;quality=80&amp;size=b9999_10000&amp;sec=1562946954107&amp;di=8054294a7c0c197344c29f8e9b4d26a0&amp;imgtype=0&amp;src=http%3A%2F%2Fimg.18183.com%2Fuploads%2Fallimg%2F190620%2F236-1Z62014350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717032"/>
            <a:ext cx="3733800" cy="16824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本框 4"/>
          <p:cNvSpPr txBox="1"/>
          <p:nvPr/>
        </p:nvSpPr>
        <p:spPr>
          <a:xfrm>
            <a:off x="5220072" y="3140968"/>
            <a:ext cx="3528392" cy="1643527"/>
          </a:xfrm>
          <a:prstGeom prst="rect">
            <a:avLst/>
          </a:prstGeom>
          <a:noFill/>
        </p:spPr>
        <p:txBody>
          <a:bodyPr wrap="square" rtlCol="0">
            <a:spAutoFit/>
          </a:bodyPr>
          <a:lstStyle/>
          <a:p>
            <a:pPr>
              <a:lnSpc>
                <a:spcPct val="120000"/>
              </a:lnSpc>
            </a:pPr>
            <a:r>
              <a:rPr kumimoji="1" lang="zh-CN" altLang="en-US" dirty="0"/>
              <a:t>互联网</a:t>
            </a:r>
            <a:r>
              <a:rPr kumimoji="1" lang="en-US" altLang="zh-CN" dirty="0"/>
              <a:t>2.0</a:t>
            </a:r>
            <a:r>
              <a:rPr kumimoji="1" lang="zh-CN" altLang="en-US" dirty="0"/>
              <a:t>是由</a:t>
            </a:r>
            <a:r>
              <a:rPr kumimoji="1" lang="zh-CN" altLang="en-US" b="1" dirty="0">
                <a:solidFill>
                  <a:schemeClr val="accent4">
                    <a:lumMod val="75000"/>
                  </a:schemeClr>
                </a:solidFill>
              </a:rPr>
              <a:t>用户</a:t>
            </a:r>
            <a:r>
              <a:rPr kumimoji="1" lang="zh-CN" altLang="en-US" dirty="0"/>
              <a:t>主导生成内容的互联网。</a:t>
            </a:r>
          </a:p>
        </p:txBody>
      </p:sp>
      <p:sp>
        <p:nvSpPr>
          <p:cNvPr id="6" name="菱形 5"/>
          <p:cNvSpPr/>
          <p:nvPr/>
        </p:nvSpPr>
        <p:spPr>
          <a:xfrm>
            <a:off x="4788024" y="3356992"/>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348880"/>
            <a:ext cx="7859728" cy="3257936"/>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911790" y="2078423"/>
            <a:ext cx="2198196"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930996" y="2348879"/>
            <a:ext cx="2097001" cy="1126462"/>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用户参与网站内容制造</a:t>
            </a:r>
          </a:p>
        </p:txBody>
      </p:sp>
      <p:sp>
        <p:nvSpPr>
          <p:cNvPr id="5" name="文本框 4"/>
          <p:cNvSpPr txBox="1"/>
          <p:nvPr/>
        </p:nvSpPr>
        <p:spPr>
          <a:xfrm>
            <a:off x="3513855" y="2909809"/>
            <a:ext cx="4704848" cy="2160591"/>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cs typeface="Heiti TC Light"/>
                <a:sym typeface="Wingdings" panose="05000000000000000000" pitchFamily="2" charset="2"/>
              </a:rPr>
              <a:t>互联网</a:t>
            </a:r>
            <a:r>
              <a:rPr lang="en-US" altLang="zh-CN" dirty="0">
                <a:latin typeface="楷体_GB2312" panose="02010609030101010101" charset="-122"/>
                <a:ea typeface="楷体_GB2312" panose="02010609030101010101" charset="-122"/>
                <a:cs typeface="Heiti TC Light"/>
                <a:sym typeface="Wingdings" panose="05000000000000000000" pitchFamily="2" charset="2"/>
              </a:rPr>
              <a:t>1.0</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网站</a:t>
            </a:r>
            <a:r>
              <a:rPr lang="zh-CN" altLang="en-US" b="1" dirty="0">
                <a:latin typeface="楷体_GB2312" panose="02010609030101010101" charset="-122"/>
                <a:ea typeface="楷体_GB2312" panose="02010609030101010101" charset="-122"/>
                <a:cs typeface="Heiti TC Light"/>
                <a:sym typeface="Wingdings" panose="05000000000000000000" pitchFamily="2" charset="2"/>
              </a:rPr>
              <a:t>单向</a:t>
            </a:r>
            <a:r>
              <a:rPr lang="zh-CN" altLang="en-US" dirty="0">
                <a:latin typeface="楷体_GB2312" panose="02010609030101010101" charset="-122"/>
                <a:ea typeface="楷体_GB2312" panose="02010609030101010101" charset="-122"/>
                <a:cs typeface="Heiti TC Light"/>
                <a:sym typeface="Wingdings" panose="05000000000000000000" pitchFamily="2" charset="2"/>
              </a:rPr>
              <a:t>发布信息，互联网</a:t>
            </a:r>
            <a:r>
              <a:rPr lang="en-US" altLang="zh-CN" dirty="0">
                <a:latin typeface="楷体_GB2312" panose="02010609030101010101" charset="-122"/>
                <a:ea typeface="楷体_GB2312" panose="02010609030101010101" charset="-122"/>
                <a:cs typeface="Heiti TC Light"/>
                <a:sym typeface="Wingdings" panose="05000000000000000000" pitchFamily="2" charset="2"/>
              </a:rPr>
              <a:t>2.0</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网站的内容通常是</a:t>
            </a:r>
            <a:r>
              <a:rPr lang="zh-CN" altLang="en-US" b="1" dirty="0">
                <a:latin typeface="楷体_GB2312" panose="02010609030101010101" charset="-122"/>
                <a:ea typeface="楷体_GB2312" panose="02010609030101010101" charset="-122"/>
                <a:cs typeface="Heiti TC Light"/>
                <a:sym typeface="Wingdings" panose="05000000000000000000" pitchFamily="2" charset="2"/>
              </a:rPr>
              <a:t>用户发布</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的，例如博客网站就是典型的用户创造内容。</a:t>
            </a:r>
          </a:p>
        </p:txBody>
      </p:sp>
      <p:sp>
        <p:nvSpPr>
          <p:cNvPr id="6" name="矩形 5"/>
          <p:cNvSpPr/>
          <p:nvPr/>
        </p:nvSpPr>
        <p:spPr>
          <a:xfrm>
            <a:off x="602559" y="996423"/>
            <a:ext cx="8738503" cy="604605"/>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互联网</a:t>
            </a:r>
            <a:r>
              <a:rPr lang="en-US" altLang="zh-CN" b="1" dirty="0">
                <a:latin typeface="楷体_GB2312" panose="02010609030101010101" charset="-122"/>
                <a:ea typeface="楷体_GB2312" panose="02010609030101010101" charset="-122"/>
              </a:rPr>
              <a:t>2.0</a:t>
            </a:r>
            <a:r>
              <a:rPr lang="zh-CN" altLang="en-US" b="1" dirty="0">
                <a:latin typeface="楷体_GB2312" panose="02010609030101010101" charset="-122"/>
                <a:ea typeface="楷体_GB2312" panose="02010609030101010101" charset="-122"/>
              </a:rPr>
              <a:t>的特征：</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348880"/>
            <a:ext cx="7859728" cy="3257936"/>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6228013" y="2078423"/>
            <a:ext cx="2198196" cy="1656184"/>
          </a:xfrm>
          <a:prstGeom prst="rect">
            <a:avLst/>
          </a:prstGeom>
          <a:solidFill>
            <a:srgbClr val="6BA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6278610" y="2405321"/>
            <a:ext cx="2097001" cy="1057790"/>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更加注重</a:t>
            </a:r>
            <a:endParaRPr kumimoji="1" lang="en-US" altLang="zh-CN" b="1" dirty="0">
              <a:solidFill>
                <a:schemeClr val="bg1"/>
              </a:solidFill>
              <a:latin typeface="楷体_GB2312" panose="02010609030101010101" charset="-122"/>
              <a:ea typeface="楷体_GB2312" panose="02010609030101010101" charset="-122"/>
            </a:endParaRPr>
          </a:p>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交互性</a:t>
            </a:r>
          </a:p>
        </p:txBody>
      </p:sp>
      <p:sp>
        <p:nvSpPr>
          <p:cNvPr id="5" name="文本框 4"/>
          <p:cNvSpPr txBox="1"/>
          <p:nvPr/>
        </p:nvSpPr>
        <p:spPr>
          <a:xfrm>
            <a:off x="1157797" y="2906515"/>
            <a:ext cx="4704848" cy="2160591"/>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cs typeface="Heiti TC Light"/>
                <a:sym typeface="Wingdings" panose="05000000000000000000" pitchFamily="2" charset="2"/>
              </a:rPr>
              <a:t>在发布内容过程中，用户不仅可以与网络服务器交互，也可以与不同用户及不同网站交互。</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348880"/>
            <a:ext cx="7859728" cy="3257936"/>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911790" y="2078423"/>
            <a:ext cx="2198196"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930996" y="2348879"/>
            <a:ext cx="2097001" cy="1057790"/>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用户分享</a:t>
            </a:r>
            <a:endParaRPr kumimoji="1" lang="en-US" altLang="zh-CN" b="1" dirty="0">
              <a:solidFill>
                <a:schemeClr val="bg1"/>
              </a:solidFill>
              <a:latin typeface="楷体_GB2312" panose="02010609030101010101" charset="-122"/>
              <a:ea typeface="楷体_GB2312" panose="02010609030101010101" charset="-122"/>
            </a:endParaRPr>
          </a:p>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信息方便</a:t>
            </a:r>
          </a:p>
        </p:txBody>
      </p:sp>
      <p:sp>
        <p:nvSpPr>
          <p:cNvPr id="5" name="文本框 4"/>
          <p:cNvSpPr txBox="1"/>
          <p:nvPr/>
        </p:nvSpPr>
        <p:spPr>
          <a:xfrm>
            <a:off x="3513854" y="2909809"/>
            <a:ext cx="4946577" cy="2677656"/>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cs typeface="Heiti TC Light"/>
                <a:sym typeface="Wingdings" panose="05000000000000000000" pitchFamily="2" charset="2"/>
              </a:rPr>
              <a:t>在互联网</a:t>
            </a:r>
            <a:r>
              <a:rPr lang="en-US" altLang="zh-CN" dirty="0">
                <a:latin typeface="楷体_GB2312" panose="02010609030101010101" charset="-122"/>
                <a:ea typeface="楷体_GB2312" panose="02010609030101010101" charset="-122"/>
                <a:cs typeface="Heiti TC Light"/>
                <a:sym typeface="Wingdings" panose="05000000000000000000" pitchFamily="2" charset="2"/>
              </a:rPr>
              <a:t>2.0</a:t>
            </a:r>
            <a:r>
              <a:rPr lang="zh-CN" altLang="en-US" dirty="0">
                <a:latin typeface="楷体_GB2312" panose="02010609030101010101" charset="-122"/>
                <a:ea typeface="楷体_GB2312" panose="02010609030101010101" charset="-122"/>
                <a:cs typeface="Heiti TC Light"/>
                <a:sym typeface="Wingdings" panose="05000000000000000000" pitchFamily="2" charset="2"/>
              </a:rPr>
              <a:t>模式下，用户可以不受时间和地域的限制分享各种信息。用户可以得到自己需要的信息也可以发布自己的观点。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4568056" y="5962650"/>
            <a:ext cx="2362200" cy="895350"/>
          </a:xfrm>
          <a:prstGeom prst="rect">
            <a:avLst/>
          </a:prstGeom>
          <a:solidFill>
            <a:srgbClr val="F0A9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Flowchart: Alternate Process 3"/>
          <p:cNvSpPr/>
          <p:nvPr/>
        </p:nvSpPr>
        <p:spPr>
          <a:xfrm>
            <a:off x="6930256" y="5962650"/>
            <a:ext cx="2209800" cy="895350"/>
          </a:xfrm>
          <a:prstGeom prst="rect">
            <a:avLst/>
          </a:prstGeom>
          <a:solidFill>
            <a:srgbClr val="E35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4" name="Flowchart: Alternate Process 3"/>
          <p:cNvSpPr/>
          <p:nvPr/>
        </p:nvSpPr>
        <p:spPr>
          <a:xfrm>
            <a:off x="-3944" y="5962650"/>
            <a:ext cx="2362200" cy="895350"/>
          </a:xfrm>
          <a:prstGeom prst="rect">
            <a:avLst/>
          </a:prstGeom>
          <a:solidFill>
            <a:srgbClr val="89C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5" name="Flowchart: Alternate Process 3"/>
          <p:cNvSpPr/>
          <p:nvPr/>
        </p:nvSpPr>
        <p:spPr>
          <a:xfrm>
            <a:off x="2358256" y="5962650"/>
            <a:ext cx="2209800" cy="895350"/>
          </a:xfrm>
          <a:prstGeom prst="rect">
            <a:avLst/>
          </a:prstGeom>
          <a:solidFill>
            <a:srgbClr val="03AD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grpSp>
        <p:nvGrpSpPr>
          <p:cNvPr id="20" name="组合 97"/>
          <p:cNvGrpSpPr/>
          <p:nvPr/>
        </p:nvGrpSpPr>
        <p:grpSpPr bwMode="auto">
          <a:xfrm>
            <a:off x="179512" y="330069"/>
            <a:ext cx="2694614" cy="936105"/>
            <a:chOff x="0" y="0"/>
            <a:chExt cx="2694696" cy="935337"/>
          </a:xfrm>
        </p:grpSpPr>
        <p:grpSp>
          <p:nvGrpSpPr>
            <p:cNvPr id="21" name="组合 98"/>
            <p:cNvGrpSpPr/>
            <p:nvPr/>
          </p:nvGrpSpPr>
          <p:grpSpPr bwMode="auto">
            <a:xfrm>
              <a:off x="0" y="0"/>
              <a:ext cx="2694696" cy="935337"/>
              <a:chOff x="0" y="0"/>
              <a:chExt cx="2694696" cy="935337"/>
            </a:xfrm>
          </p:grpSpPr>
          <p:sp>
            <p:nvSpPr>
              <p:cNvPr id="23" name="文本框 100"/>
              <p:cNvSpPr txBox="1">
                <a:spLocks noChangeArrowheads="1"/>
              </p:cNvSpPr>
              <p:nvPr/>
            </p:nvSpPr>
            <p:spPr bwMode="auto">
              <a:xfrm>
                <a:off x="0" y="0"/>
                <a:ext cx="1432560" cy="584296"/>
              </a:xfrm>
              <a:prstGeom prst="rect">
                <a:avLst/>
              </a:prstGeom>
              <a:noFill/>
              <a:ln>
                <a:noFill/>
              </a:ln>
            </p:spPr>
            <p:txBody>
              <a:bodyPr>
                <a:spAutoFit/>
              </a:bodyPr>
              <a:lstStyle>
                <a:lvl1pPr>
                  <a:defRPr sz="28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目</a:t>
                </a:r>
                <a:r>
                  <a:rPr lang="en-US" altLang="zh-CN"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录</a:t>
                </a:r>
              </a:p>
            </p:txBody>
          </p:sp>
          <p:cxnSp>
            <p:nvCxnSpPr>
              <p:cNvPr id="24" name="直接连接符 101"/>
              <p:cNvCxnSpPr>
                <a:cxnSpLocks noChangeShapeType="1"/>
              </p:cNvCxnSpPr>
              <p:nvPr/>
            </p:nvCxnSpPr>
            <p:spPr bwMode="auto">
              <a:xfrm>
                <a:off x="144020" y="935337"/>
                <a:ext cx="2550676" cy="0"/>
              </a:xfrm>
              <a:prstGeom prst="line">
                <a:avLst/>
              </a:prstGeom>
              <a:noFill/>
              <a:ln w="6350">
                <a:solidFill>
                  <a:srgbClr val="7F7F7F"/>
                </a:solidFill>
                <a:round/>
              </a:ln>
            </p:spPr>
          </p:cxnSp>
        </p:grpSp>
        <p:sp>
          <p:nvSpPr>
            <p:cNvPr id="22" name="文本框 99"/>
            <p:cNvSpPr txBox="1">
              <a:spLocks noChangeArrowheads="1"/>
            </p:cNvSpPr>
            <p:nvPr/>
          </p:nvSpPr>
          <p:spPr bwMode="auto">
            <a:xfrm>
              <a:off x="527947" y="499264"/>
              <a:ext cx="1920399" cy="399782"/>
            </a:xfrm>
            <a:prstGeom prst="rect">
              <a:avLst/>
            </a:prstGeom>
            <a:noFill/>
            <a:ln>
              <a:noFill/>
            </a:ln>
          </p:spPr>
          <p:txBody>
            <a:bodyPr wrap="square">
              <a:spAutoFit/>
            </a:bodyPr>
            <a:lstStyle>
              <a:lvl1pPr>
                <a:defRPr sz="28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dirty="0">
                  <a:solidFill>
                    <a:schemeClr val="accent4">
                      <a:lumMod val="75000"/>
                    </a:schemeClr>
                  </a:solidFill>
                  <a:latin typeface="Arial Black" panose="020B0A04020102020204"/>
                  <a:ea typeface="微软雅黑" panose="020B0503020204020204" charset="-122"/>
                  <a:cs typeface="Arial Black" panose="020B0A04020102020204"/>
                </a:rPr>
                <a:t>  Contents</a:t>
              </a:r>
              <a:endParaRPr lang="zh-CN" altLang="en-US" sz="2000" b="1" dirty="0">
                <a:solidFill>
                  <a:schemeClr val="accent4">
                    <a:lumMod val="75000"/>
                  </a:schemeClr>
                </a:solidFill>
                <a:latin typeface="Arial Black" panose="020B0A04020102020204"/>
                <a:ea typeface="微软雅黑" panose="020B0503020204020204" charset="-122"/>
                <a:cs typeface="Arial Black" panose="020B0A04020102020204"/>
              </a:endParaRPr>
            </a:p>
          </p:txBody>
        </p:sp>
      </p:grpSp>
      <p:sp>
        <p:nvSpPr>
          <p:cNvPr id="25" name="文本框 24"/>
          <p:cNvSpPr txBox="1"/>
          <p:nvPr/>
        </p:nvSpPr>
        <p:spPr>
          <a:xfrm>
            <a:off x="895770" y="2029302"/>
            <a:ext cx="8064895" cy="523220"/>
          </a:xfrm>
          <a:prstGeom prst="rect">
            <a:avLst/>
          </a:prstGeom>
          <a:noFill/>
        </p:spPr>
        <p:txBody>
          <a:bodyPr wrap="square" rtlCol="0">
            <a:spAutoFit/>
          </a:bodyPr>
          <a:lstStyle/>
          <a:p>
            <a:r>
              <a:rPr kumimoji="1" lang="zh-CN" altLang="en-US" b="1" dirty="0">
                <a:latin typeface="黑体" panose="02010609060101010101" pitchFamily="49" charset="-122"/>
                <a:ea typeface="黑体" panose="02010609060101010101" pitchFamily="49" charset="-122"/>
                <a:cs typeface="黑体" panose="02010609060101010101" pitchFamily="49" charset="-122"/>
              </a:rPr>
              <a:t>一、“互联网</a:t>
            </a:r>
            <a:r>
              <a:rPr kumimoji="1" lang="en-US" altLang="zh-CN" b="1" dirty="0">
                <a:latin typeface="黑体" panose="02010609060101010101" pitchFamily="49" charset="-122"/>
                <a:ea typeface="黑体" panose="02010609060101010101" pitchFamily="49" charset="-122"/>
                <a:cs typeface="黑体" panose="02010609060101010101" pitchFamily="49" charset="-122"/>
              </a:rPr>
              <a:t>+”</a:t>
            </a:r>
            <a:r>
              <a:rPr kumimoji="1" lang="zh-CN" altLang="en-US" b="1" dirty="0">
                <a:latin typeface="黑体" panose="02010609060101010101" pitchFamily="49" charset="-122"/>
                <a:ea typeface="黑体" panose="02010609060101010101" pitchFamily="49" charset="-122"/>
                <a:cs typeface="黑体" panose="02010609060101010101" pitchFamily="49" charset="-122"/>
              </a:rPr>
              <a:t>、创新</a:t>
            </a:r>
            <a:r>
              <a:rPr kumimoji="1" lang="en-US" altLang="zh-CN" b="1" dirty="0">
                <a:latin typeface="黑体" panose="02010609060101010101" pitchFamily="49" charset="-122"/>
                <a:ea typeface="黑体" panose="02010609060101010101" pitchFamily="49" charset="-122"/>
                <a:cs typeface="黑体" panose="02010609060101010101" pitchFamily="49" charset="-122"/>
              </a:rPr>
              <a:t>2.0</a:t>
            </a:r>
            <a:r>
              <a:rPr kumimoji="1" lang="zh-CN" altLang="en-US" b="1" dirty="0">
                <a:latin typeface="黑体" panose="02010609060101010101" pitchFamily="49" charset="-122"/>
                <a:ea typeface="黑体" panose="02010609060101010101" pitchFamily="49" charset="-122"/>
                <a:cs typeface="黑体" panose="02010609060101010101" pitchFamily="49" charset="-122"/>
              </a:rPr>
              <a:t>、互联网</a:t>
            </a:r>
            <a:r>
              <a:rPr kumimoji="1" lang="en-US" altLang="zh-CN" b="1" dirty="0">
                <a:latin typeface="黑体" panose="02010609060101010101" pitchFamily="49" charset="-122"/>
                <a:ea typeface="黑体" panose="02010609060101010101" pitchFamily="49" charset="-122"/>
                <a:cs typeface="黑体" panose="02010609060101010101" pitchFamily="49" charset="-122"/>
              </a:rPr>
              <a:t>2.0 </a:t>
            </a:r>
          </a:p>
        </p:txBody>
      </p:sp>
      <p:sp>
        <p:nvSpPr>
          <p:cNvPr id="26" name="文本框 25"/>
          <p:cNvSpPr txBox="1"/>
          <p:nvPr/>
        </p:nvSpPr>
        <p:spPr>
          <a:xfrm>
            <a:off x="895770" y="3191532"/>
            <a:ext cx="8064895" cy="523220"/>
          </a:xfrm>
          <a:prstGeom prst="rect">
            <a:avLst/>
          </a:prstGeom>
          <a:noFill/>
        </p:spPr>
        <p:txBody>
          <a:bodyPr wrap="square" rtlCol="0">
            <a:spAutoFit/>
          </a:bodyPr>
          <a:lstStyle/>
          <a:p>
            <a:r>
              <a:rPr kumimoji="1" lang="zh-CN" altLang="en-US" b="1" dirty="0">
                <a:latin typeface="黑体" panose="02010609060101010101" pitchFamily="49" charset="-122"/>
                <a:ea typeface="黑体" panose="02010609060101010101" pitchFamily="49" charset="-122"/>
                <a:cs typeface="黑体" panose="02010609060101010101" pitchFamily="49" charset="-122"/>
              </a:rPr>
              <a:t>二、网络技术发展给版权保护带来的机遇和挑战 </a:t>
            </a:r>
            <a:endParaRPr kumimoji="1" lang="en-US" altLang="zh-CN" b="1" dirty="0">
              <a:latin typeface="黑体" panose="02010609060101010101" pitchFamily="49" charset="-122"/>
              <a:ea typeface="黑体" panose="02010609060101010101" pitchFamily="49" charset="-122"/>
              <a:cs typeface="黑体" panose="02010609060101010101" pitchFamily="49" charset="-122"/>
            </a:endParaRPr>
          </a:p>
        </p:txBody>
      </p:sp>
      <p:sp>
        <p:nvSpPr>
          <p:cNvPr id="29" name="文本框 26"/>
          <p:cNvSpPr txBox="1"/>
          <p:nvPr/>
        </p:nvSpPr>
        <p:spPr>
          <a:xfrm>
            <a:off x="895770" y="4405978"/>
            <a:ext cx="8064896" cy="523220"/>
          </a:xfrm>
          <a:prstGeom prst="rect">
            <a:avLst/>
          </a:prstGeom>
          <a:noFill/>
        </p:spPr>
        <p:txBody>
          <a:bodyPr wrap="square" rtlCol="0">
            <a:spAutoFit/>
          </a:bodyPr>
          <a:lstStyle/>
          <a:p>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三、加强版权运用和保护，促进创新驱动发展 </a:t>
            </a:r>
            <a:endPar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348880"/>
            <a:ext cx="7859728" cy="3257936"/>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6228013" y="2078423"/>
            <a:ext cx="2198196" cy="1656184"/>
          </a:xfrm>
          <a:prstGeom prst="rect">
            <a:avLst/>
          </a:prstGeom>
          <a:solidFill>
            <a:srgbClr val="6BA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6278610" y="2405321"/>
            <a:ext cx="2097001" cy="1057790"/>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信息传播、交换多样化</a:t>
            </a:r>
          </a:p>
        </p:txBody>
      </p:sp>
      <p:sp>
        <p:nvSpPr>
          <p:cNvPr id="5" name="文本框 4"/>
          <p:cNvSpPr txBox="1"/>
          <p:nvPr/>
        </p:nvSpPr>
        <p:spPr>
          <a:xfrm>
            <a:off x="971601" y="2448857"/>
            <a:ext cx="5256411" cy="3194721"/>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cs typeface="Heiti TC Light"/>
                <a:sym typeface="Wingdings" panose="05000000000000000000" pitchFamily="2" charset="2"/>
              </a:rPr>
              <a:t>互联网</a:t>
            </a:r>
            <a:r>
              <a:rPr lang="en-US" altLang="zh-CN" dirty="0">
                <a:latin typeface="楷体_GB2312" panose="02010609030101010101" charset="-122"/>
                <a:ea typeface="楷体_GB2312" panose="02010609030101010101" charset="-122"/>
                <a:cs typeface="Heiti TC Light"/>
                <a:sym typeface="Wingdings" panose="05000000000000000000" pitchFamily="2" charset="2"/>
              </a:rPr>
              <a:t>2.0 </a:t>
            </a:r>
            <a:r>
              <a:rPr lang="zh-CN" altLang="en-US" dirty="0">
                <a:latin typeface="楷体_GB2312" panose="02010609030101010101" charset="-122"/>
                <a:ea typeface="楷体_GB2312" panose="02010609030101010101" charset="-122"/>
                <a:cs typeface="Heiti TC Light"/>
                <a:sym typeface="Wingdings" panose="05000000000000000000" pitchFamily="2" charset="2"/>
              </a:rPr>
              <a:t>可读可写，可以通过编辑博客（</a:t>
            </a:r>
            <a:r>
              <a:rPr lang="en-US" altLang="zh-CN" dirty="0">
                <a:latin typeface="楷体_GB2312" panose="02010609030101010101" charset="-122"/>
                <a:ea typeface="楷体_GB2312" panose="02010609030101010101" charset="-122"/>
                <a:cs typeface="Heiti TC Light"/>
                <a:sym typeface="Wingdings" panose="05000000000000000000" pitchFamily="2" charset="2"/>
              </a:rPr>
              <a:t>BLOG</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）、简易信息聚合（</a:t>
            </a:r>
            <a:r>
              <a:rPr lang="en-US" altLang="zh-CN" dirty="0">
                <a:latin typeface="楷体_GB2312" panose="02010609030101010101" charset="-122"/>
                <a:ea typeface="楷体_GB2312" panose="02010609030101010101" charset="-122"/>
                <a:cs typeface="Heiti TC Light"/>
                <a:sym typeface="Wingdings" panose="05000000000000000000" pitchFamily="2" charset="2"/>
              </a:rPr>
              <a:t>RSS</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）、百科全书（</a:t>
            </a:r>
            <a:r>
              <a:rPr lang="en-US" altLang="zh-CN" dirty="0">
                <a:latin typeface="楷体_GB2312" panose="02010609030101010101" charset="-122"/>
                <a:ea typeface="楷体_GB2312" panose="02010609030101010101" charset="-122"/>
                <a:cs typeface="Heiti TC Light"/>
                <a:sym typeface="Wingdings" panose="05000000000000000000" pitchFamily="2" charset="2"/>
              </a:rPr>
              <a:t>Wiki</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）、网摘、社会网络（</a:t>
            </a:r>
            <a:r>
              <a:rPr lang="en-US" altLang="zh-CN" dirty="0">
                <a:latin typeface="楷体_GB2312" panose="02010609030101010101" charset="-122"/>
                <a:ea typeface="楷体_GB2312" panose="02010609030101010101" charset="-122"/>
                <a:cs typeface="Heiti TC Light"/>
                <a:sym typeface="Wingdings" panose="05000000000000000000" pitchFamily="2" charset="2"/>
              </a:rPr>
              <a:t>SNS</a:t>
            </a:r>
            <a:r>
              <a:rPr lang="zh-CN" altLang="en-US" dirty="0">
                <a:latin typeface="楷体_GB2312" panose="02010609030101010101" charset="-122"/>
                <a:ea typeface="楷体_GB2312" panose="02010609030101010101" charset="-122"/>
                <a:cs typeface="Heiti TC Light"/>
                <a:sym typeface="Wingdings" panose="05000000000000000000" pitchFamily="2" charset="2"/>
              </a:rPr>
              <a:t>）、</a:t>
            </a:r>
            <a:r>
              <a:rPr lang="en-US" altLang="zh-CN" dirty="0">
                <a:latin typeface="楷体_GB2312" panose="02010609030101010101" charset="-122"/>
                <a:ea typeface="楷体_GB2312" panose="02010609030101010101" charset="-122"/>
                <a:cs typeface="Heiti TC Light"/>
                <a:sym typeface="Wingdings" panose="05000000000000000000" pitchFamily="2" charset="2"/>
              </a:rPr>
              <a:t>P2P</a:t>
            </a:r>
            <a:r>
              <a:rPr lang="zh-CN" altLang="en-US" dirty="0">
                <a:latin typeface="楷体_GB2312" panose="02010609030101010101" charset="-122"/>
                <a:ea typeface="楷体_GB2312" panose="02010609030101010101" charset="-122"/>
                <a:cs typeface="Heiti TC Light"/>
                <a:sym typeface="Wingdings" panose="05000000000000000000" pitchFamily="2" charset="2"/>
              </a:rPr>
              <a:t>、即时信息（</a:t>
            </a:r>
            <a:r>
              <a:rPr lang="en-US" altLang="zh-CN" dirty="0">
                <a:latin typeface="楷体_GB2312" panose="02010609030101010101" charset="-122"/>
                <a:ea typeface="楷体_GB2312" panose="02010609030101010101" charset="-122"/>
                <a:cs typeface="Heiti TC Light"/>
                <a:sym typeface="Wingdings" panose="05000000000000000000" pitchFamily="2" charset="2"/>
              </a:rPr>
              <a:t>IM</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）等多种方式交换信息。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348880"/>
            <a:ext cx="7859728" cy="3257936"/>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911790" y="2078423"/>
            <a:ext cx="2198196"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1000100" y="2571744"/>
            <a:ext cx="2097001" cy="540725"/>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用户参与</a:t>
            </a:r>
          </a:p>
        </p:txBody>
      </p:sp>
      <p:sp>
        <p:nvSpPr>
          <p:cNvPr id="5" name="文本框 4"/>
          <p:cNvSpPr txBox="1"/>
          <p:nvPr/>
        </p:nvSpPr>
        <p:spPr>
          <a:xfrm>
            <a:off x="3491880" y="3190420"/>
            <a:ext cx="4946577" cy="1643527"/>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cs typeface="Heiti TC Light"/>
                <a:sym typeface="Wingdings" panose="05000000000000000000" pitchFamily="2" charset="2"/>
              </a:rPr>
              <a:t>互联网</a:t>
            </a:r>
            <a:r>
              <a:rPr lang="en-US" altLang="zh-CN" dirty="0">
                <a:latin typeface="楷体_GB2312" panose="02010609030101010101" charset="-122"/>
                <a:ea typeface="楷体_GB2312" panose="02010609030101010101" charset="-122"/>
                <a:cs typeface="Heiti TC Light"/>
                <a:sym typeface="Wingdings" panose="05000000000000000000" pitchFamily="2" charset="2"/>
              </a:rPr>
              <a:t>2.0</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的产生，让人们可以更多地参与到互联网的创造劳动中，特别是内容的创造。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348880"/>
            <a:ext cx="7859728" cy="3257936"/>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6228013" y="2078423"/>
            <a:ext cx="2198196" cy="1656184"/>
          </a:xfrm>
          <a:prstGeom prst="rect">
            <a:avLst/>
          </a:prstGeom>
          <a:solidFill>
            <a:srgbClr val="6BA8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6286512" y="2571744"/>
            <a:ext cx="2097001" cy="540725"/>
          </a:xfrm>
          <a:prstGeom prst="rect">
            <a:avLst/>
          </a:prstGeom>
          <a:noFill/>
        </p:spPr>
        <p:txBody>
          <a:bodyPr wrap="square" rtlCol="0">
            <a:spAutoFit/>
          </a:bodyPr>
          <a:lstStyle/>
          <a:p>
            <a:pPr algn="ctr">
              <a:lnSpc>
                <a:spcPct val="120000"/>
              </a:lnSpc>
            </a:pPr>
            <a:r>
              <a:rPr kumimoji="1" lang="zh-CN" altLang="en-US" b="1" dirty="0">
                <a:solidFill>
                  <a:schemeClr val="bg1"/>
                </a:solidFill>
                <a:latin typeface="楷体_GB2312" panose="02010609030101010101" charset="-122"/>
                <a:ea typeface="楷体_GB2312" panose="02010609030101010101" charset="-122"/>
              </a:rPr>
              <a:t>单一平台</a:t>
            </a:r>
          </a:p>
        </p:txBody>
      </p:sp>
      <p:sp>
        <p:nvSpPr>
          <p:cNvPr id="5" name="文本框 4"/>
          <p:cNvSpPr txBox="1"/>
          <p:nvPr/>
        </p:nvSpPr>
        <p:spPr>
          <a:xfrm>
            <a:off x="1148122" y="3190420"/>
            <a:ext cx="4704848" cy="1057790"/>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cs typeface="Heiti TC Light"/>
                <a:sym typeface="Wingdings" panose="05000000000000000000" pitchFamily="2" charset="2"/>
              </a:rPr>
              <a:t>现有的互联网</a:t>
            </a:r>
            <a:r>
              <a:rPr lang="en-US" altLang="zh-CN" dirty="0">
                <a:latin typeface="楷体_GB2312" panose="02010609030101010101" charset="-122"/>
                <a:ea typeface="楷体_GB2312" panose="02010609030101010101" charset="-122"/>
                <a:cs typeface="Heiti TC Light"/>
                <a:sym typeface="Wingdings" panose="05000000000000000000" pitchFamily="2" charset="2"/>
              </a:rPr>
              <a:t>2.0</a:t>
            </a:r>
            <a:r>
              <a:rPr lang="zh-CN" altLang="en-US" dirty="0" smtClean="0">
                <a:latin typeface="楷体_GB2312" panose="02010609030101010101" charset="-122"/>
                <a:ea typeface="楷体_GB2312" panose="02010609030101010101" charset="-122"/>
                <a:cs typeface="Heiti TC Light"/>
                <a:sym typeface="Wingdings" panose="05000000000000000000" pitchFamily="2" charset="2"/>
              </a:rPr>
              <a:t>通常的应用场景是单一</a:t>
            </a:r>
            <a:r>
              <a:rPr lang="zh-CN" altLang="en-US" dirty="0">
                <a:latin typeface="楷体_GB2312" panose="02010609030101010101" charset="-122"/>
                <a:ea typeface="楷体_GB2312" panose="02010609030101010101" charset="-122"/>
                <a:cs typeface="Heiti TC Light"/>
                <a:sym typeface="Wingdings" panose="05000000000000000000" pitchFamily="2" charset="2"/>
              </a:rPr>
              <a:t>的</a:t>
            </a:r>
            <a:r>
              <a:rPr lang="zh-CN" altLang="en-US" dirty="0" smtClean="0">
                <a:latin typeface="楷体_GB2312" panose="02010609030101010101" charset="-122"/>
                <a:ea typeface="楷体_GB2312" panose="02010609030101010101" charset="-122"/>
                <a:cs typeface="Heiti TC Light"/>
                <a:sym typeface="Wingdings" panose="05000000000000000000" pitchFamily="2" charset="2"/>
              </a:rPr>
              <a:t>平台。</a:t>
            </a:r>
            <a:endParaRPr lang="zh-CN" altLang="en-US" dirty="0">
              <a:latin typeface="楷体_GB2312" panose="02010609030101010101" charset="-122"/>
              <a:ea typeface="楷体_GB2312" panose="02010609030101010101" charset="-122"/>
              <a:cs typeface="Heiti TC Light"/>
              <a:sym typeface="Wingdings" panose="05000000000000000000" pitchFamily="2"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3.png"/>
          <p:cNvPicPr>
            <a:picLocks noChangeAspect="1"/>
          </p:cNvPicPr>
          <p:nvPr/>
        </p:nvPicPr>
        <p:blipFill>
          <a:blip r:embed="rId2" cstate="print"/>
          <a:stretch>
            <a:fillRect/>
          </a:stretch>
        </p:blipFill>
        <p:spPr>
          <a:xfrm>
            <a:off x="827584" y="1412776"/>
            <a:ext cx="3021663" cy="4152865"/>
          </a:xfrm>
          <a:prstGeom prst="rect">
            <a:avLst/>
          </a:prstGeom>
        </p:spPr>
      </p:pic>
      <p:sp>
        <p:nvSpPr>
          <p:cNvPr id="3" name="文本框 2"/>
          <p:cNvSpPr txBox="1"/>
          <p:nvPr/>
        </p:nvSpPr>
        <p:spPr>
          <a:xfrm>
            <a:off x="4499992" y="2636912"/>
            <a:ext cx="4320480" cy="2012859"/>
          </a:xfrm>
          <a:prstGeom prst="rect">
            <a:avLst/>
          </a:prstGeom>
          <a:noFill/>
        </p:spPr>
        <p:txBody>
          <a:bodyPr wrap="square" rtlCol="0">
            <a:spAutoFit/>
          </a:bodyPr>
          <a:lstStyle/>
          <a:p>
            <a:pPr>
              <a:lnSpc>
                <a:spcPct val="120000"/>
              </a:lnSpc>
            </a:pPr>
            <a:r>
              <a:rPr kumimoji="1" lang="zh-CN" altLang="en-US" sz="2600" dirty="0"/>
              <a:t>互联网</a:t>
            </a:r>
            <a:r>
              <a:rPr kumimoji="1" lang="en-US" altLang="zh-CN" sz="2600" dirty="0"/>
              <a:t>2.0</a:t>
            </a:r>
            <a:r>
              <a:rPr kumimoji="1" lang="zh-CN" altLang="en-US" sz="2600" dirty="0"/>
              <a:t>是一个过渡，而不是最终理想状态。要想使其更加理想化，必须向互联网</a:t>
            </a:r>
            <a:r>
              <a:rPr kumimoji="1" lang="en-US" altLang="zh-CN" sz="2600" dirty="0"/>
              <a:t>3.0</a:t>
            </a:r>
            <a:r>
              <a:rPr kumimoji="1" lang="zh-CN" altLang="en-US" sz="2600" dirty="0"/>
              <a:t>发展。</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单角的矩形 1"/>
          <p:cNvSpPr/>
          <p:nvPr/>
        </p:nvSpPr>
        <p:spPr bwMode="auto">
          <a:xfrm>
            <a:off x="611560" y="1268760"/>
            <a:ext cx="2749500" cy="1287937"/>
          </a:xfrm>
          <a:prstGeom prst="snip1Rect">
            <a:avLst>
              <a:gd name="adj" fmla="val 50000"/>
            </a:avLst>
          </a:prstGeom>
          <a:ln w="76200">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lIns="86694" tIns="43347" rIns="86694" bIns="43347"/>
          <a:lstStyle/>
          <a:p>
            <a:pPr eaLnBrk="1" hangingPunct="1">
              <a:defRPr/>
            </a:pPr>
            <a:endParaRPr lang="zh-CN" altLang="en-US" sz="2800"/>
          </a:p>
        </p:txBody>
      </p:sp>
      <p:sp>
        <p:nvSpPr>
          <p:cNvPr id="3" name="직사각형 1"/>
          <p:cNvSpPr/>
          <p:nvPr/>
        </p:nvSpPr>
        <p:spPr bwMode="auto">
          <a:xfrm>
            <a:off x="611562" y="1912729"/>
            <a:ext cx="7771271" cy="3744416"/>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nSpc>
                <a:spcPct val="120000"/>
              </a:lnSpc>
              <a:defRPr/>
            </a:pPr>
            <a:endParaRPr kumimoji="0" lang="ko-KR" altLang="en-US" sz="2800" dirty="0">
              <a:solidFill>
                <a:schemeClr val="bg1"/>
              </a:solidFill>
              <a:latin typeface="黑体" panose="02010609060101010101" pitchFamily="49" charset="-122"/>
              <a:ea typeface="微软雅黑" panose="020B0503020204020204" charset="-122"/>
            </a:endParaRPr>
          </a:p>
        </p:txBody>
      </p:sp>
      <p:sp>
        <p:nvSpPr>
          <p:cNvPr id="4" name="矩形 3"/>
          <p:cNvSpPr>
            <a:spLocks noChangeArrowheads="1"/>
          </p:cNvSpPr>
          <p:nvPr/>
        </p:nvSpPr>
        <p:spPr bwMode="auto">
          <a:xfrm>
            <a:off x="787995" y="2128753"/>
            <a:ext cx="7594838" cy="3453253"/>
          </a:xfrm>
          <a:prstGeom prst="rect">
            <a:avLst/>
          </a:prstGeom>
          <a:noFill/>
          <a:ln>
            <a:noFill/>
          </a:ln>
        </p:spPr>
        <p:txBody>
          <a:bodyPr ancho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defRPr/>
            </a:pPr>
            <a:r>
              <a:rPr lang="zh-CN" altLang="en-US" sz="2600" dirty="0">
                <a:solidFill>
                  <a:schemeClr val="bg2">
                    <a:lumMod val="10000"/>
                  </a:schemeClr>
                </a:solidFill>
                <a:latin typeface="楷体_GB2312" panose="02010609030101010101" charset="-122"/>
                <a:ea typeface="楷体_GB2312" panose="02010609030101010101" charset="-122"/>
              </a:rPr>
              <a:t>互联网</a:t>
            </a:r>
            <a:r>
              <a:rPr lang="en-US" altLang="zh-CN" sz="2600" dirty="0">
                <a:solidFill>
                  <a:schemeClr val="bg2">
                    <a:lumMod val="10000"/>
                  </a:schemeClr>
                </a:solidFill>
                <a:latin typeface="楷体_GB2312" panose="02010609030101010101" charset="-122"/>
                <a:ea typeface="楷体_GB2312" panose="02010609030101010101" charset="-122"/>
              </a:rPr>
              <a:t>3.0</a:t>
            </a:r>
            <a:r>
              <a:rPr lang="zh-CN" altLang="en-US" sz="2600" dirty="0">
                <a:solidFill>
                  <a:schemeClr val="bg2">
                    <a:lumMod val="10000"/>
                  </a:schemeClr>
                </a:solidFill>
                <a:latin typeface="楷体_GB2312" panose="02010609030101010101" charset="-122"/>
                <a:ea typeface="楷体_GB2312" panose="02010609030101010101" charset="-122"/>
              </a:rPr>
              <a:t>是由业内人员制造出来的概念，通常是指网站内的信息能通过第三方信息平台同时和多家网站的信息进行整合使用。用户在互联网上拥有自己的数据，并能在不同网站上使用，同时基于互联网浏览器即可实现复杂系统程序的系统功能。用户数据审计后可同步于网络。其典型代表是</a:t>
            </a:r>
            <a:r>
              <a:rPr lang="zh-CN" altLang="en-US" sz="2600" b="1" dirty="0">
                <a:solidFill>
                  <a:schemeClr val="bg2">
                    <a:lumMod val="10000"/>
                  </a:schemeClr>
                </a:solidFill>
                <a:latin typeface="楷体_GB2312" panose="02010609030101010101" charset="-122"/>
                <a:ea typeface="楷体_GB2312" panose="02010609030101010101" charset="-122"/>
              </a:rPr>
              <a:t>电子商务、虚拟货币和在线游戏</a:t>
            </a:r>
            <a:r>
              <a:rPr lang="zh-CN" altLang="en-US" sz="2600" dirty="0">
                <a:solidFill>
                  <a:schemeClr val="bg2">
                    <a:lumMod val="10000"/>
                  </a:schemeClr>
                </a:solidFill>
                <a:latin typeface="楷体_GB2312" panose="02010609030101010101" charset="-122"/>
                <a:ea typeface="楷体_GB2312" panose="02010609030101010101" charset="-122"/>
              </a:rPr>
              <a:t>。</a:t>
            </a:r>
          </a:p>
        </p:txBody>
      </p:sp>
      <p:sp>
        <p:nvSpPr>
          <p:cNvPr id="5" name="矩形 4"/>
          <p:cNvSpPr/>
          <p:nvPr/>
        </p:nvSpPr>
        <p:spPr>
          <a:xfrm>
            <a:off x="674776" y="1322117"/>
            <a:ext cx="4041239" cy="535933"/>
          </a:xfrm>
          <a:prstGeom prst="rect">
            <a:avLst/>
          </a:prstGeom>
        </p:spPr>
        <p:txBody>
          <a:bodyPr wrap="square" lIns="86694" tIns="43347" rIns="86694" bIns="43347">
            <a:spAutoFit/>
          </a:bodyPr>
          <a:lstStyle/>
          <a:p>
            <a:pPr algn="just">
              <a:lnSpc>
                <a:spcPct val="120000"/>
              </a:lnSpc>
            </a:pPr>
            <a:r>
              <a:rPr lang="zh-CN" altLang="en-US" sz="2800" b="1" dirty="0">
                <a:latin typeface="楷体_GB2312" panose="02010609030101010101" charset="-122"/>
                <a:ea typeface="楷体_GB2312" panose="02010609030101010101" charset="-122"/>
              </a:rPr>
              <a:t>互联网</a:t>
            </a:r>
            <a:r>
              <a:rPr lang="en-US" altLang="zh-CN" sz="2800" b="1" dirty="0">
                <a:latin typeface="楷体_GB2312" panose="02010609030101010101" charset="-122"/>
                <a:ea typeface="楷体_GB2312" panose="02010609030101010101" charset="-122"/>
              </a:rPr>
              <a:t>3.0</a:t>
            </a:r>
            <a:endParaRPr lang="zh-CN" altLang="en-US" sz="2800" b="1" dirty="0">
              <a:latin typeface="楷体_GB2312" panose="02010609030101010101" charset="-122"/>
              <a:ea typeface="楷体_GB2312" panose="02010609030101010101" charset="-122"/>
            </a:endParaRPr>
          </a:p>
        </p:txBody>
      </p:sp>
      <p:sp>
        <p:nvSpPr>
          <p:cNvPr id="6" name="矩形 5"/>
          <p:cNvSpPr/>
          <p:nvPr/>
        </p:nvSpPr>
        <p:spPr>
          <a:xfrm>
            <a:off x="523875" y="485775"/>
            <a:ext cx="8738503" cy="535933"/>
          </a:xfrm>
          <a:prstGeom prst="rect">
            <a:avLst/>
          </a:prstGeom>
        </p:spPr>
        <p:txBody>
          <a:bodyPr wrap="square" lIns="86694" tIns="43347" rIns="86694" bIns="43347" anchor="t">
            <a:spAutoFit/>
          </a:bodyPr>
          <a:lstStyle/>
          <a:p>
            <a:pPr marL="457200" indent="-457200" algn="just">
              <a:lnSpc>
                <a:spcPct val="120000"/>
              </a:lnSpc>
              <a:buFont typeface="Wingdings" panose="05000000000000000000" pitchFamily="2" charset="2"/>
              <a:buChar char="u"/>
            </a:pPr>
            <a:r>
              <a:rPr lang="zh-CN" altLang="en-US" b="1">
                <a:latin typeface="楷体_GB2312" panose="02010609030101010101" charset="-122"/>
                <a:ea typeface="楷体_GB2312" panose="02010609030101010101" charset="-122"/>
              </a:rPr>
              <a:t>互联网3</a:t>
            </a:r>
            <a:r>
              <a:rPr lang="en-US" altLang="zh-CN" b="1" dirty="0">
                <a:latin typeface="楷体_GB2312" panose="02010609030101010101" charset="-122"/>
                <a:ea typeface="楷体_GB2312" panose="02010609030101010101" charset="-122"/>
              </a:rPr>
              <a:t>.0</a:t>
            </a:r>
            <a:r>
              <a:rPr lang="zh-CN" altLang="en-US" b="1">
                <a:latin typeface="楷体_GB2312" panose="02010609030101010101" charset="-122"/>
                <a:ea typeface="楷体_GB2312" panose="02010609030101010101" charset="-122"/>
              </a:rPr>
              <a:t>的概念：</a:t>
            </a:r>
            <a:endParaRPr lang="zh-CN" altLang="en-US" sz="2800" b="1">
              <a:latin typeface="楷体_GB2312" panose="02010609030101010101" charset="-122"/>
              <a:ea typeface="楷体_GB2312" panose="0201060903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53"/>
          <p:cNvGrpSpPr/>
          <p:nvPr/>
        </p:nvGrpSpPr>
        <p:grpSpPr>
          <a:xfrm>
            <a:off x="467544" y="1052736"/>
            <a:ext cx="8217343" cy="1446755"/>
            <a:chOff x="815870" y="4483175"/>
            <a:chExt cx="10660040" cy="2249081"/>
          </a:xfrm>
        </p:grpSpPr>
        <p:sp>
          <p:nvSpPr>
            <p:cNvPr id="27" name="圆角矩形 26"/>
            <p:cNvSpPr/>
            <p:nvPr/>
          </p:nvSpPr>
          <p:spPr>
            <a:xfrm>
              <a:off x="1390916" y="4712126"/>
              <a:ext cx="10084994" cy="2020130"/>
            </a:xfrm>
            <a:prstGeom prst="roundRect">
              <a:avLst/>
            </a:prstGeom>
            <a:solidFill>
              <a:schemeClr val="bg2">
                <a:lumMod val="50000"/>
              </a:schemeClr>
            </a:solidFill>
            <a:ln w="19050" cap="flat" cmpd="sng" algn="ctr">
              <a:solidFill>
                <a:sysClr val="windowText" lastClr="000000">
                  <a:lumMod val="50000"/>
                  <a:lumOff val="50000"/>
                </a:sysClr>
              </a:solidFill>
              <a:prstDash val="sysDot"/>
            </a:ln>
            <a:effectLst>
              <a:innerShdw blurRad="63500" dist="50800" dir="162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grpSp>
          <p:nvGrpSpPr>
            <p:cNvPr id="28" name="Group 12"/>
            <p:cNvGrpSpPr/>
            <p:nvPr/>
          </p:nvGrpSpPr>
          <p:grpSpPr>
            <a:xfrm>
              <a:off x="815870" y="4483175"/>
              <a:ext cx="1018853" cy="1020117"/>
              <a:chOff x="0" y="0"/>
              <a:chExt cx="6957" cy="6957"/>
            </a:xfrm>
          </p:grpSpPr>
          <p:sp>
            <p:nvSpPr>
              <p:cNvPr id="30" name="椭圆 29"/>
              <p:cNvSpPr>
                <a:spLocks noChangeArrowheads="1"/>
              </p:cNvSpPr>
              <p:nvPr/>
            </p:nvSpPr>
            <p:spPr bwMode="auto">
              <a:xfrm flipH="1">
                <a:off x="0" y="0"/>
                <a:ext cx="6959" cy="6953"/>
              </a:xfrm>
              <a:prstGeom prst="ellipse">
                <a:avLst/>
              </a:prstGeom>
              <a:gradFill rotWithShape="0">
                <a:gsLst>
                  <a:gs pos="0">
                    <a:srgbClr val="BFBFBF"/>
                  </a:gs>
                  <a:gs pos="100000">
                    <a:srgbClr val="FFFFFF"/>
                  </a:gs>
                </a:gsLst>
                <a:lin ang="5400000" scaled="1"/>
              </a:gradFill>
              <a:ln w="38100">
                <a:solidFill>
                  <a:srgbClr val="FFFFFF"/>
                </a:solidFill>
                <a:rou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1" name="椭圆 30"/>
              <p:cNvSpPr>
                <a:spLocks noChangeArrowheads="1"/>
              </p:cNvSpPr>
              <p:nvPr/>
            </p:nvSpPr>
            <p:spPr bwMode="auto">
              <a:xfrm flipH="1">
                <a:off x="639" y="795"/>
                <a:ext cx="5679" cy="5679"/>
              </a:xfrm>
              <a:prstGeom prst="ellipse">
                <a:avLst/>
              </a:prstGeom>
              <a:solidFill>
                <a:sysClr val="window" lastClr="FFFFFF">
                  <a:lumMod val="85000"/>
                </a:sysClr>
              </a:solidFill>
              <a:ln>
                <a:noFill/>
              </a:ln>
              <a:effectLst>
                <a:innerShdw blurRad="114300">
                  <a:prstClr val="black"/>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黑体" panose="02010609060101010101" pitchFamily="49" charset="-122"/>
                  <a:ea typeface="黑体" panose="02010609060101010101" pitchFamily="49" charset="-122"/>
                  <a:sym typeface="宋体" panose="02010600030101010101" pitchFamily="2" charset="-122"/>
                </a:endParaRPr>
              </a:p>
            </p:txBody>
          </p:sp>
        </p:grpSp>
        <p:sp>
          <p:nvSpPr>
            <p:cNvPr id="29" name="Content Placeholder 2"/>
            <p:cNvSpPr txBox="1"/>
            <p:nvPr/>
          </p:nvSpPr>
          <p:spPr>
            <a:xfrm>
              <a:off x="1882456" y="4932876"/>
              <a:ext cx="9544137" cy="1710336"/>
            </a:xfrm>
            <a:prstGeom prst="rect">
              <a:avLst/>
            </a:prstGeom>
            <a:noFill/>
            <a:ln w="9525">
              <a:noFill/>
            </a:ln>
          </p:spPr>
          <p:txBody>
            <a:bodyPr lIns="91419" tIns="45710" rIns="91419" bIns="45710" anchor="t"/>
            <a:lstStyle/>
            <a:p>
              <a:pPr defTabSz="684530">
                <a:lnSpc>
                  <a:spcPct val="120000"/>
                </a:lnSpc>
              </a:pPr>
              <a:r>
                <a:rPr lang="zh-CN" altLang="en-US" dirty="0">
                  <a:solidFill>
                    <a:schemeClr val="bg1"/>
                  </a:solidFill>
                  <a:latin typeface="楷体_GB2312" panose="02010609030101010101" charset="-122"/>
                  <a:ea typeface="楷体_GB2312" panose="02010609030101010101" charset="-122"/>
                </a:rPr>
                <a:t>互联网</a:t>
              </a:r>
              <a:r>
                <a:rPr lang="en-US" altLang="zh-CN" dirty="0">
                  <a:solidFill>
                    <a:schemeClr val="bg1"/>
                  </a:solidFill>
                  <a:latin typeface="楷体_GB2312" panose="02010609030101010101" charset="-122"/>
                  <a:ea typeface="楷体_GB2312" panose="02010609030101010101" charset="-122"/>
                </a:rPr>
                <a:t>1.0</a:t>
              </a:r>
              <a:r>
                <a:rPr lang="zh-CN" altLang="en-US" dirty="0">
                  <a:solidFill>
                    <a:schemeClr val="bg1"/>
                  </a:solidFill>
                  <a:latin typeface="楷体_GB2312" panose="02010609030101010101" charset="-122"/>
                  <a:ea typeface="楷体_GB2312" panose="02010609030101010101" charset="-122"/>
                </a:rPr>
                <a:t>的本质是</a:t>
              </a:r>
              <a:r>
                <a:rPr lang="zh-CN" altLang="en-US" b="1" dirty="0">
                  <a:solidFill>
                    <a:schemeClr val="bg1"/>
                  </a:solidFill>
                  <a:latin typeface="楷体_GB2312" panose="02010609030101010101" charset="-122"/>
                  <a:ea typeface="楷体_GB2312" panose="02010609030101010101" charset="-122"/>
                </a:rPr>
                <a:t>联合</a:t>
              </a:r>
              <a:r>
                <a:rPr lang="zh-CN" altLang="en-US" dirty="0">
                  <a:solidFill>
                    <a:schemeClr val="bg1"/>
                  </a:solidFill>
                  <a:latin typeface="楷体_GB2312" panose="02010609030101010101" charset="-122"/>
                  <a:ea typeface="楷体_GB2312" panose="02010609030101010101" charset="-122"/>
                </a:rPr>
                <a:t>，即网与网之间发生协动。</a:t>
              </a:r>
            </a:p>
          </p:txBody>
        </p:sp>
      </p:grpSp>
      <p:grpSp>
        <p:nvGrpSpPr>
          <p:cNvPr id="49" name="组合 53"/>
          <p:cNvGrpSpPr/>
          <p:nvPr/>
        </p:nvGrpSpPr>
        <p:grpSpPr>
          <a:xfrm>
            <a:off x="467544" y="2780928"/>
            <a:ext cx="8217343" cy="1594031"/>
            <a:chOff x="815870" y="4483175"/>
            <a:chExt cx="10660040" cy="2478032"/>
          </a:xfrm>
        </p:grpSpPr>
        <p:sp>
          <p:nvSpPr>
            <p:cNvPr id="50" name="圆角矩形 49"/>
            <p:cNvSpPr/>
            <p:nvPr/>
          </p:nvSpPr>
          <p:spPr>
            <a:xfrm>
              <a:off x="1390916" y="4712126"/>
              <a:ext cx="10084994" cy="2020130"/>
            </a:xfrm>
            <a:prstGeom prst="roundRect">
              <a:avLst/>
            </a:prstGeom>
            <a:solidFill>
              <a:schemeClr val="bg2">
                <a:lumMod val="50000"/>
              </a:schemeClr>
            </a:solidFill>
            <a:ln w="19050" cap="flat" cmpd="sng" algn="ctr">
              <a:solidFill>
                <a:sysClr val="windowText" lastClr="000000">
                  <a:lumMod val="50000"/>
                  <a:lumOff val="50000"/>
                </a:sysClr>
              </a:solidFill>
              <a:prstDash val="sysDot"/>
            </a:ln>
            <a:effectLst>
              <a:innerShdw blurRad="63500" dist="50800" dir="162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grpSp>
          <p:nvGrpSpPr>
            <p:cNvPr id="51" name="Group 12"/>
            <p:cNvGrpSpPr/>
            <p:nvPr/>
          </p:nvGrpSpPr>
          <p:grpSpPr>
            <a:xfrm>
              <a:off x="815870" y="4483175"/>
              <a:ext cx="1019146" cy="1019530"/>
              <a:chOff x="0" y="0"/>
              <a:chExt cx="6959" cy="6953"/>
            </a:xfrm>
          </p:grpSpPr>
          <p:sp>
            <p:nvSpPr>
              <p:cNvPr id="53" name="椭圆 52"/>
              <p:cNvSpPr>
                <a:spLocks noChangeArrowheads="1"/>
              </p:cNvSpPr>
              <p:nvPr/>
            </p:nvSpPr>
            <p:spPr bwMode="auto">
              <a:xfrm flipH="1">
                <a:off x="0" y="0"/>
                <a:ext cx="6959" cy="6953"/>
              </a:xfrm>
              <a:prstGeom prst="ellipse">
                <a:avLst/>
              </a:prstGeom>
              <a:gradFill rotWithShape="0">
                <a:gsLst>
                  <a:gs pos="0">
                    <a:srgbClr val="BFBFBF"/>
                  </a:gs>
                  <a:gs pos="100000">
                    <a:srgbClr val="FFFFFF"/>
                  </a:gs>
                </a:gsLst>
                <a:lin ang="5400000" scaled="1"/>
              </a:gradFill>
              <a:ln w="38100">
                <a:solidFill>
                  <a:srgbClr val="FFFFFF"/>
                </a:solidFill>
                <a:rou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4" name="椭圆 53"/>
              <p:cNvSpPr>
                <a:spLocks noChangeArrowheads="1"/>
              </p:cNvSpPr>
              <p:nvPr/>
            </p:nvSpPr>
            <p:spPr bwMode="auto">
              <a:xfrm flipH="1">
                <a:off x="639" y="795"/>
                <a:ext cx="5679" cy="5679"/>
              </a:xfrm>
              <a:prstGeom prst="ellipse">
                <a:avLst/>
              </a:prstGeom>
              <a:solidFill>
                <a:sysClr val="window" lastClr="FFFFFF">
                  <a:lumMod val="85000"/>
                </a:sysClr>
              </a:solidFill>
              <a:ln>
                <a:noFill/>
              </a:ln>
              <a:effectLst>
                <a:innerShdw blurRad="114300">
                  <a:prstClr val="black"/>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黑体" panose="02010609060101010101" pitchFamily="49" charset="-122"/>
                  <a:ea typeface="黑体" panose="02010609060101010101" pitchFamily="49" charset="-122"/>
                  <a:sym typeface="宋体" panose="02010600030101010101" pitchFamily="2" charset="-122"/>
                </a:endParaRPr>
              </a:p>
            </p:txBody>
          </p:sp>
        </p:grpSp>
        <p:sp>
          <p:nvSpPr>
            <p:cNvPr id="52" name="Content Placeholder 2"/>
            <p:cNvSpPr txBox="1"/>
            <p:nvPr/>
          </p:nvSpPr>
          <p:spPr>
            <a:xfrm>
              <a:off x="1882456" y="5250871"/>
              <a:ext cx="9544137" cy="1710336"/>
            </a:xfrm>
            <a:prstGeom prst="rect">
              <a:avLst/>
            </a:prstGeom>
            <a:noFill/>
            <a:ln w="9525">
              <a:noFill/>
            </a:ln>
          </p:spPr>
          <p:txBody>
            <a:bodyPr lIns="91419" tIns="45710" rIns="91419" bIns="45710" anchor="t"/>
            <a:lstStyle/>
            <a:p>
              <a:pPr defTabSz="684530">
                <a:lnSpc>
                  <a:spcPct val="120000"/>
                </a:lnSpc>
              </a:pPr>
              <a:r>
                <a:rPr lang="zh-CN" altLang="en-US" dirty="0">
                  <a:solidFill>
                    <a:schemeClr val="bg1"/>
                  </a:solidFill>
                  <a:latin typeface="楷体_GB2312" panose="02010609030101010101" charset="-122"/>
                  <a:ea typeface="楷体_GB2312" panose="02010609030101010101" charset="-122"/>
                </a:rPr>
                <a:t>互联网</a:t>
              </a:r>
              <a:r>
                <a:rPr lang="en-US" altLang="zh-CN" dirty="0">
                  <a:solidFill>
                    <a:schemeClr val="bg1"/>
                  </a:solidFill>
                  <a:latin typeface="楷体_GB2312" panose="02010609030101010101" charset="-122"/>
                  <a:ea typeface="楷体_GB2312" panose="02010609030101010101" charset="-122"/>
                </a:rPr>
                <a:t>2.0</a:t>
              </a:r>
              <a:r>
                <a:rPr lang="zh-CN" altLang="en-US" dirty="0">
                  <a:solidFill>
                    <a:schemeClr val="bg1"/>
                  </a:solidFill>
                  <a:latin typeface="楷体_GB2312" panose="02010609030101010101" charset="-122"/>
                  <a:ea typeface="楷体_GB2312" panose="02010609030101010101" charset="-122"/>
                </a:rPr>
                <a:t>的本质是</a:t>
              </a:r>
              <a:r>
                <a:rPr lang="zh-CN" altLang="en-US" b="1" dirty="0">
                  <a:solidFill>
                    <a:schemeClr val="bg1"/>
                  </a:solidFill>
                  <a:latin typeface="楷体_GB2312" panose="02010609030101010101" charset="-122"/>
                  <a:ea typeface="楷体_GB2312" panose="02010609030101010101" charset="-122"/>
                </a:rPr>
                <a:t>互动</a:t>
              </a:r>
              <a:r>
                <a:rPr lang="zh-CN" altLang="en-US" dirty="0">
                  <a:solidFill>
                    <a:schemeClr val="bg1"/>
                  </a:solidFill>
                  <a:latin typeface="楷体_GB2312" panose="02010609030101010101" charset="-122"/>
                  <a:ea typeface="楷体_GB2312" panose="02010609030101010101" charset="-122"/>
                </a:rPr>
                <a:t>，即交互式互动。</a:t>
              </a:r>
            </a:p>
          </p:txBody>
        </p:sp>
      </p:grpSp>
      <p:grpSp>
        <p:nvGrpSpPr>
          <p:cNvPr id="55" name="组合 53"/>
          <p:cNvGrpSpPr/>
          <p:nvPr/>
        </p:nvGrpSpPr>
        <p:grpSpPr>
          <a:xfrm>
            <a:off x="467544" y="4509119"/>
            <a:ext cx="8217343" cy="1446755"/>
            <a:chOff x="815870" y="4483175"/>
            <a:chExt cx="10660040" cy="2249081"/>
          </a:xfrm>
        </p:grpSpPr>
        <p:sp>
          <p:nvSpPr>
            <p:cNvPr id="56" name="圆角矩形 55"/>
            <p:cNvSpPr/>
            <p:nvPr/>
          </p:nvSpPr>
          <p:spPr>
            <a:xfrm>
              <a:off x="1390916" y="4712126"/>
              <a:ext cx="10084994" cy="2020130"/>
            </a:xfrm>
            <a:prstGeom prst="roundRect">
              <a:avLst/>
            </a:prstGeom>
            <a:solidFill>
              <a:schemeClr val="bg2">
                <a:lumMod val="50000"/>
              </a:schemeClr>
            </a:solidFill>
            <a:ln w="19050" cap="flat" cmpd="sng" algn="ctr">
              <a:solidFill>
                <a:sysClr val="windowText" lastClr="000000">
                  <a:lumMod val="50000"/>
                  <a:lumOff val="50000"/>
                </a:sysClr>
              </a:solidFill>
              <a:prstDash val="sysDot"/>
            </a:ln>
            <a:effectLst>
              <a:innerShdw blurRad="63500" dist="50800" dir="162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grpSp>
          <p:nvGrpSpPr>
            <p:cNvPr id="57" name="Group 12"/>
            <p:cNvGrpSpPr/>
            <p:nvPr/>
          </p:nvGrpSpPr>
          <p:grpSpPr>
            <a:xfrm>
              <a:off x="815870" y="4483175"/>
              <a:ext cx="1019146" cy="1019530"/>
              <a:chOff x="0" y="0"/>
              <a:chExt cx="6959" cy="6953"/>
            </a:xfrm>
          </p:grpSpPr>
          <p:sp>
            <p:nvSpPr>
              <p:cNvPr id="59" name="椭圆 58"/>
              <p:cNvSpPr>
                <a:spLocks noChangeArrowheads="1"/>
              </p:cNvSpPr>
              <p:nvPr/>
            </p:nvSpPr>
            <p:spPr bwMode="auto">
              <a:xfrm flipH="1">
                <a:off x="0" y="0"/>
                <a:ext cx="6959" cy="6953"/>
              </a:xfrm>
              <a:prstGeom prst="ellipse">
                <a:avLst/>
              </a:prstGeom>
              <a:gradFill rotWithShape="0">
                <a:gsLst>
                  <a:gs pos="0">
                    <a:srgbClr val="BFBFBF"/>
                  </a:gs>
                  <a:gs pos="100000">
                    <a:srgbClr val="FFFFFF"/>
                  </a:gs>
                </a:gsLst>
                <a:lin ang="5400000" scaled="1"/>
              </a:gradFill>
              <a:ln w="38100">
                <a:solidFill>
                  <a:srgbClr val="FFFFFF"/>
                </a:solidFill>
                <a:rou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0" name="椭圆 59"/>
              <p:cNvSpPr>
                <a:spLocks noChangeArrowheads="1"/>
              </p:cNvSpPr>
              <p:nvPr/>
            </p:nvSpPr>
            <p:spPr bwMode="auto">
              <a:xfrm flipH="1">
                <a:off x="639" y="795"/>
                <a:ext cx="5679" cy="5679"/>
              </a:xfrm>
              <a:prstGeom prst="ellipse">
                <a:avLst/>
              </a:prstGeom>
              <a:solidFill>
                <a:sysClr val="window" lastClr="FFFFFF">
                  <a:lumMod val="85000"/>
                </a:sysClr>
              </a:solidFill>
              <a:ln>
                <a:noFill/>
              </a:ln>
              <a:effectLst>
                <a:innerShdw blurRad="114300">
                  <a:prstClr val="black"/>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黑体" panose="02010609060101010101" pitchFamily="49" charset="-122"/>
                  <a:ea typeface="黑体" panose="02010609060101010101" pitchFamily="49" charset="-122"/>
                  <a:sym typeface="宋体" panose="02010600030101010101" pitchFamily="2" charset="-122"/>
                </a:endParaRPr>
              </a:p>
            </p:txBody>
          </p:sp>
        </p:grpSp>
        <p:sp>
          <p:nvSpPr>
            <p:cNvPr id="58" name="Content Placeholder 2"/>
            <p:cNvSpPr txBox="1"/>
            <p:nvPr/>
          </p:nvSpPr>
          <p:spPr>
            <a:xfrm>
              <a:off x="1872758" y="4941077"/>
              <a:ext cx="9544137" cy="1710336"/>
            </a:xfrm>
            <a:prstGeom prst="rect">
              <a:avLst/>
            </a:prstGeom>
            <a:noFill/>
            <a:ln w="9525">
              <a:noFill/>
            </a:ln>
          </p:spPr>
          <p:txBody>
            <a:bodyPr lIns="91419" tIns="45710" rIns="91419" bIns="45710" anchor="t"/>
            <a:lstStyle/>
            <a:p>
              <a:pPr defTabSz="684530">
                <a:lnSpc>
                  <a:spcPct val="120000"/>
                </a:lnSpc>
              </a:pPr>
              <a:r>
                <a:rPr lang="zh-CN" altLang="en-US" dirty="0">
                  <a:solidFill>
                    <a:schemeClr val="bg1"/>
                  </a:solidFill>
                  <a:latin typeface="楷体_GB2312" panose="02010609030101010101" charset="-122"/>
                  <a:ea typeface="楷体_GB2312" panose="02010609030101010101" charset="-122"/>
                </a:rPr>
                <a:t>互联网</a:t>
              </a:r>
              <a:r>
                <a:rPr lang="en-US" altLang="zh-CN" dirty="0">
                  <a:solidFill>
                    <a:schemeClr val="bg1"/>
                  </a:solidFill>
                  <a:latin typeface="楷体_GB2312" panose="02010609030101010101" charset="-122"/>
                  <a:ea typeface="楷体_GB2312" panose="02010609030101010101" charset="-122"/>
                </a:rPr>
                <a:t>3.0</a:t>
              </a:r>
              <a:r>
                <a:rPr lang="zh-CN" altLang="en-US" dirty="0">
                  <a:solidFill>
                    <a:schemeClr val="bg1"/>
                  </a:solidFill>
                  <a:latin typeface="楷体_GB2312" panose="02010609030101010101" charset="-122"/>
                  <a:ea typeface="楷体_GB2312" panose="02010609030101010101" charset="-122"/>
                </a:rPr>
                <a:t>的本质是</a:t>
              </a:r>
              <a:r>
                <a:rPr lang="zh-CN" altLang="en-US" b="1" dirty="0">
                  <a:solidFill>
                    <a:schemeClr val="bg1"/>
                  </a:solidFill>
                  <a:latin typeface="楷体_GB2312" panose="02010609030101010101" charset="-122"/>
                  <a:ea typeface="楷体_GB2312" panose="02010609030101010101" charset="-122"/>
                </a:rPr>
                <a:t>聚合</a:t>
              </a:r>
              <a:r>
                <a:rPr lang="zh-CN" altLang="en-US" dirty="0">
                  <a:solidFill>
                    <a:schemeClr val="bg1"/>
                  </a:solidFill>
                  <a:latin typeface="楷体_GB2312" panose="02010609030101010101" charset="-122"/>
                  <a:ea typeface="楷体_GB2312" panose="02010609030101010101" charset="-122"/>
                </a:rPr>
                <a:t>，即把不同网站、资源、信息有效地进行组织整合。</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4299322"/>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95536" y="116632"/>
            <a:ext cx="2390398" cy="5386090"/>
          </a:xfrm>
          <a:prstGeom prst="rect">
            <a:avLst/>
          </a:prstGeom>
          <a:noFill/>
        </p:spPr>
        <p:txBody>
          <a:bodyPr wrap="none">
            <a:spAutoFit/>
          </a:bodyPr>
          <a:lstStyle/>
          <a:p>
            <a:pPr eaLnBrk="1" hangingPunct="1">
              <a:buFont typeface="Arial" panose="020B0604020202020204" pitchFamily="34" charset="0"/>
              <a:buNone/>
              <a:defRPr/>
            </a:pPr>
            <a:r>
              <a:rPr lang="zh-CN" altLang="zh-CN" sz="34400" dirty="0">
                <a:solidFill>
                  <a:schemeClr val="accent4"/>
                </a:solidFill>
                <a:latin typeface="Berlin Sans FB Demi" panose="020E0802020502020306" pitchFamily="34" charset="0"/>
                <a:cs typeface="Arial" panose="020B0604020202020204" pitchFamily="34" charset="0"/>
              </a:rPr>
              <a:t>2</a:t>
            </a:r>
            <a:endParaRPr lang="zh-CN" altLang="en-US" sz="1100" dirty="0">
              <a:solidFill>
                <a:schemeClr val="accent4"/>
              </a:solidFill>
              <a:latin typeface="Berlin Sans FB Demi" panose="020E0802020502020306" pitchFamily="34" charset="0"/>
              <a:cs typeface="Arial" panose="020B0604020202020204" pitchFamily="34" charset="0"/>
            </a:endParaRPr>
          </a:p>
        </p:txBody>
      </p:sp>
      <p:sp>
        <p:nvSpPr>
          <p:cNvPr id="5" name="文本框 4"/>
          <p:cNvSpPr txBox="1"/>
          <p:nvPr/>
        </p:nvSpPr>
        <p:spPr>
          <a:xfrm>
            <a:off x="2774341" y="2492896"/>
            <a:ext cx="5869625" cy="1274195"/>
          </a:xfrm>
          <a:prstGeom prst="rect">
            <a:avLst/>
          </a:prstGeom>
          <a:noFill/>
        </p:spPr>
        <p:txBody>
          <a:bodyPr wrap="square" rtlCol="0">
            <a:spAutoFit/>
          </a:bodyPr>
          <a:lstStyle/>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网络技术发展给版权保护</a:t>
            </a:r>
            <a:endParaRPr kumimoji="1" lang="en-US" altLang="zh-CN"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带来的机遇和挑战</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57158" y="188640"/>
            <a:ext cx="6912768" cy="584776"/>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（一）网络技术的发展阶段 </a:t>
            </a:r>
          </a:p>
        </p:txBody>
      </p:sp>
      <p:sp>
        <p:nvSpPr>
          <p:cNvPr id="5" name="圆角矩形 4"/>
          <p:cNvSpPr/>
          <p:nvPr/>
        </p:nvSpPr>
        <p:spPr>
          <a:xfrm>
            <a:off x="592428" y="1950744"/>
            <a:ext cx="8012019" cy="34712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燕尾形 5"/>
          <p:cNvSpPr/>
          <p:nvPr/>
        </p:nvSpPr>
        <p:spPr>
          <a:xfrm>
            <a:off x="689020" y="2243942"/>
            <a:ext cx="7078512" cy="1735630"/>
          </a:xfrm>
          <a:prstGeom prst="chevron">
            <a:avLst>
              <a:gd name="adj" fmla="val 473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tx1"/>
              </a:solidFill>
              <a:latin typeface="楷体_GB2312" panose="02010609030101010101" charset="-122"/>
              <a:ea typeface="楷体_GB2312" panose="02010609030101010101" charset="-122"/>
            </a:endParaRPr>
          </a:p>
        </p:txBody>
      </p:sp>
      <p:sp>
        <p:nvSpPr>
          <p:cNvPr id="7" name="文本框 6"/>
          <p:cNvSpPr txBox="1"/>
          <p:nvPr/>
        </p:nvSpPr>
        <p:spPr>
          <a:xfrm>
            <a:off x="1244647" y="2539176"/>
            <a:ext cx="5370008" cy="2677656"/>
          </a:xfrm>
          <a:prstGeom prst="rect">
            <a:avLst/>
          </a:prstGeom>
          <a:noFill/>
        </p:spPr>
        <p:txBody>
          <a:bodyPr wrap="square" rtlCol="0">
            <a:spAutoFit/>
          </a:bodyPr>
          <a:lstStyle/>
          <a:p>
            <a:pPr lvl="0">
              <a:lnSpc>
                <a:spcPct val="120000"/>
              </a:lnSpc>
            </a:pPr>
            <a:r>
              <a:rPr lang="zh-CN" altLang="en-US" dirty="0">
                <a:latin typeface="楷体_GB2312" panose="02010609030101010101" charset="-122"/>
                <a:ea typeface="楷体_GB2312" panose="02010609030101010101" charset="-122"/>
              </a:rPr>
              <a:t>首先是网络技术的产生和萌芽阶段。然后基于网络技术，形成了网络。这些网络规模比较小，且呈现封闭的特征，经过发展形成了跨国的国际性网络。 </a:t>
            </a:r>
            <a:endParaRPr lang="zh-CN" altLang="en-US" sz="2800" dirty="0">
              <a:latin typeface="楷体_GB2312" panose="02010609030101010101" charset="-122"/>
              <a:ea typeface="楷体_GB2312" panose="02010609030101010101" charset="-122"/>
            </a:endParaRPr>
          </a:p>
        </p:txBody>
      </p:sp>
      <p:sp>
        <p:nvSpPr>
          <p:cNvPr id="8" name="燕尾形 7"/>
          <p:cNvSpPr/>
          <p:nvPr/>
        </p:nvSpPr>
        <p:spPr>
          <a:xfrm rot="5400000">
            <a:off x="4846840" y="3349876"/>
            <a:ext cx="5506066" cy="11450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nvSpPr>
        <p:spPr>
          <a:xfrm>
            <a:off x="7279268" y="1950744"/>
            <a:ext cx="677108" cy="3854520"/>
          </a:xfrm>
          <a:prstGeom prst="rect">
            <a:avLst/>
          </a:prstGeom>
          <a:noFill/>
        </p:spPr>
        <p:txBody>
          <a:bodyPr vert="eaVert" wrap="square" rtlCol="0">
            <a:spAutoFit/>
          </a:bodyPr>
          <a:lstStyle/>
          <a:p>
            <a:r>
              <a:rPr lang="zh-CN" altLang="en-US" sz="3200" b="1" dirty="0">
                <a:solidFill>
                  <a:schemeClr val="bg1"/>
                </a:solidFill>
              </a:rPr>
              <a:t>网  络  技  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92428" y="1950744"/>
            <a:ext cx="8012019" cy="34712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燕尾形 3"/>
          <p:cNvSpPr/>
          <p:nvPr/>
        </p:nvSpPr>
        <p:spPr>
          <a:xfrm>
            <a:off x="689020" y="2243942"/>
            <a:ext cx="7078512" cy="1735630"/>
          </a:xfrm>
          <a:prstGeom prst="chevron">
            <a:avLst>
              <a:gd name="adj" fmla="val 473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tx1"/>
              </a:solidFill>
              <a:latin typeface="楷体_GB2312" panose="02010609030101010101" charset="-122"/>
              <a:ea typeface="楷体_GB2312" panose="02010609030101010101" charset="-122"/>
            </a:endParaRPr>
          </a:p>
        </p:txBody>
      </p:sp>
      <p:sp>
        <p:nvSpPr>
          <p:cNvPr id="5" name="文本框 4"/>
          <p:cNvSpPr txBox="1"/>
          <p:nvPr/>
        </p:nvSpPr>
        <p:spPr>
          <a:xfrm>
            <a:off x="930184" y="2669027"/>
            <a:ext cx="5692294" cy="2160591"/>
          </a:xfrm>
          <a:prstGeom prst="rect">
            <a:avLst/>
          </a:prstGeom>
          <a:noFill/>
        </p:spPr>
        <p:txBody>
          <a:bodyPr wrap="square" rtlCol="0">
            <a:spAutoFit/>
          </a:bodyPr>
          <a:lstStyle/>
          <a:p>
            <a:pPr lvl="0">
              <a:lnSpc>
                <a:spcPct val="120000"/>
              </a:lnSpc>
            </a:pPr>
            <a:r>
              <a:rPr lang="zh-CN" altLang="en-US" dirty="0">
                <a:latin typeface="楷体_GB2312" panose="02010609030101010101" charset="-122"/>
                <a:ea typeface="楷体_GB2312" panose="02010609030101010101" charset="-122"/>
              </a:rPr>
              <a:t>在网络技术发展的基础上，出现了各种不同规模的网络平台。这些平台在物理结构和内容类别上具有差异性，为网络服务提供了支撑。</a:t>
            </a:r>
            <a:endParaRPr lang="zh-CN" altLang="en-US" sz="2800" dirty="0">
              <a:latin typeface="楷体_GB2312" panose="02010609030101010101" charset="-122"/>
              <a:ea typeface="楷体_GB2312" panose="02010609030101010101" charset="-122"/>
            </a:endParaRPr>
          </a:p>
        </p:txBody>
      </p:sp>
      <p:sp>
        <p:nvSpPr>
          <p:cNvPr id="2" name="燕尾形 1"/>
          <p:cNvSpPr/>
          <p:nvPr/>
        </p:nvSpPr>
        <p:spPr>
          <a:xfrm rot="5400000">
            <a:off x="4846840" y="3349876"/>
            <a:ext cx="5506066" cy="11450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7279268" y="1950744"/>
            <a:ext cx="677108" cy="3854520"/>
          </a:xfrm>
          <a:prstGeom prst="rect">
            <a:avLst/>
          </a:prstGeom>
          <a:noFill/>
        </p:spPr>
        <p:txBody>
          <a:bodyPr vert="eaVert" wrap="square" rtlCol="0">
            <a:spAutoFit/>
          </a:bodyPr>
          <a:lstStyle/>
          <a:p>
            <a:r>
              <a:rPr lang="zh-CN" altLang="en-US" sz="3200" b="1" dirty="0">
                <a:solidFill>
                  <a:schemeClr val="bg1"/>
                </a:solidFill>
              </a:rPr>
              <a:t>网  络  平  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92428" y="1950744"/>
            <a:ext cx="8012019" cy="34712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689020" y="2243942"/>
            <a:ext cx="7078512" cy="1735630"/>
          </a:xfrm>
          <a:prstGeom prst="chevron">
            <a:avLst>
              <a:gd name="adj" fmla="val 473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tx1"/>
              </a:solidFill>
              <a:latin typeface="楷体_GB2312" panose="02010609030101010101" charset="-122"/>
              <a:ea typeface="楷体_GB2312" panose="02010609030101010101" charset="-122"/>
            </a:endParaRPr>
          </a:p>
        </p:txBody>
      </p:sp>
      <p:sp>
        <p:nvSpPr>
          <p:cNvPr id="4" name="文本框 3"/>
          <p:cNvSpPr txBox="1"/>
          <p:nvPr/>
        </p:nvSpPr>
        <p:spPr>
          <a:xfrm>
            <a:off x="963740" y="2898946"/>
            <a:ext cx="5692294" cy="1574855"/>
          </a:xfrm>
          <a:prstGeom prst="rect">
            <a:avLst/>
          </a:prstGeom>
          <a:noFill/>
        </p:spPr>
        <p:txBody>
          <a:bodyPr wrap="square" rtlCol="0">
            <a:spAutoFit/>
          </a:bodyPr>
          <a:lstStyle/>
          <a:p>
            <a:pPr lvl="0">
              <a:lnSpc>
                <a:spcPct val="120000"/>
              </a:lnSpc>
            </a:pPr>
            <a:r>
              <a:rPr lang="zh-CN" altLang="en-US" dirty="0">
                <a:latin typeface="楷体_GB2312" panose="02010609030101010101" charset="-122"/>
                <a:ea typeface="楷体_GB2312" panose="02010609030101010101" charset="-122"/>
              </a:rPr>
              <a:t>围绕着网络技术、网络平台的发展需要，逐渐形成了不同类型的网络产业，对社会生活具有突出作用。</a:t>
            </a:r>
            <a:endParaRPr lang="zh-CN" altLang="en-US" sz="2800" dirty="0">
              <a:latin typeface="楷体_GB2312" panose="02010609030101010101" charset="-122"/>
              <a:ea typeface="楷体_GB2312" panose="02010609030101010101" charset="-122"/>
            </a:endParaRPr>
          </a:p>
        </p:txBody>
      </p:sp>
      <p:sp>
        <p:nvSpPr>
          <p:cNvPr id="5" name="燕尾形 4"/>
          <p:cNvSpPr/>
          <p:nvPr/>
        </p:nvSpPr>
        <p:spPr>
          <a:xfrm rot="5400000">
            <a:off x="4846840" y="3349876"/>
            <a:ext cx="5506066" cy="11450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7279268" y="1950744"/>
            <a:ext cx="677108" cy="3854520"/>
          </a:xfrm>
          <a:prstGeom prst="rect">
            <a:avLst/>
          </a:prstGeom>
          <a:noFill/>
        </p:spPr>
        <p:txBody>
          <a:bodyPr vert="eaVert" wrap="square" rtlCol="0">
            <a:spAutoFit/>
          </a:bodyPr>
          <a:lstStyle/>
          <a:p>
            <a:r>
              <a:rPr lang="zh-CN" altLang="en-US" sz="3200" b="1" dirty="0">
                <a:solidFill>
                  <a:schemeClr val="bg1"/>
                </a:solidFill>
              </a:rPr>
              <a:t>网  络  产  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4299322"/>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95536" y="116632"/>
            <a:ext cx="2390398" cy="5386090"/>
          </a:xfrm>
          <a:prstGeom prst="rect">
            <a:avLst/>
          </a:prstGeom>
          <a:noFill/>
        </p:spPr>
        <p:txBody>
          <a:bodyPr wrap="none">
            <a:spAutoFit/>
          </a:bodyPr>
          <a:lstStyle/>
          <a:p>
            <a:pPr eaLnBrk="1" hangingPunct="1">
              <a:buFont typeface="Arial" panose="020B0604020202020204" pitchFamily="34" charset="0"/>
              <a:buNone/>
              <a:defRPr/>
            </a:pPr>
            <a:r>
              <a:rPr lang="zh-CN" altLang="zh-CN" sz="34400" dirty="0">
                <a:solidFill>
                  <a:schemeClr val="accent4"/>
                </a:solidFill>
                <a:latin typeface="Berlin Sans FB Demi" panose="020E0802020502020306" pitchFamily="34" charset="0"/>
                <a:cs typeface="Arial" panose="020B0604020202020204" pitchFamily="34" charset="0"/>
              </a:rPr>
              <a:t>1</a:t>
            </a:r>
            <a:endParaRPr lang="zh-CN" altLang="en-US" sz="1100" dirty="0">
              <a:solidFill>
                <a:schemeClr val="accent4"/>
              </a:solidFill>
              <a:latin typeface="Berlin Sans FB Demi" panose="020E0802020502020306" pitchFamily="34" charset="0"/>
              <a:cs typeface="Arial" panose="020B0604020202020204" pitchFamily="34" charset="0"/>
            </a:endParaRPr>
          </a:p>
        </p:txBody>
      </p:sp>
      <p:sp>
        <p:nvSpPr>
          <p:cNvPr id="4" name="文本框 3"/>
          <p:cNvSpPr txBox="1"/>
          <p:nvPr/>
        </p:nvSpPr>
        <p:spPr>
          <a:xfrm>
            <a:off x="1542534" y="2708920"/>
            <a:ext cx="7887250" cy="584775"/>
          </a:xfrm>
          <a:prstGeom prst="rect">
            <a:avLst/>
          </a:prstGeom>
          <a:noFill/>
        </p:spPr>
        <p:txBody>
          <a:bodyPr wrap="square" rtlCol="0">
            <a:spAutoFit/>
          </a:bodyPr>
          <a:lstStyle/>
          <a:p>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“互联网</a:t>
            </a:r>
            <a:r>
              <a:rPr kumimoji="1" lang="en-US" altLang="zh-CN" sz="3200" b="1" dirty="0">
                <a:latin typeface="黑体" panose="02010609060101010101" pitchFamily="49" charset="-122"/>
                <a:ea typeface="黑体" panose="02010609060101010101" pitchFamily="49" charset="-122"/>
                <a:cs typeface="黑体" panose="02010609060101010101" pitchFamily="49" charset="-122"/>
              </a:rPr>
              <a:t>+”</a:t>
            </a: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、创新</a:t>
            </a:r>
            <a:r>
              <a:rPr kumimoji="1" lang="en-US" altLang="zh-CN" sz="3200" b="1" dirty="0">
                <a:latin typeface="黑体" panose="02010609060101010101" pitchFamily="49" charset="-122"/>
                <a:ea typeface="黑体" panose="02010609060101010101" pitchFamily="49" charset="-122"/>
                <a:cs typeface="黑体" panose="02010609060101010101" pitchFamily="49" charset="-122"/>
              </a:rPr>
              <a:t>2.0</a:t>
            </a: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、互联网</a:t>
            </a:r>
            <a:r>
              <a:rPr kumimoji="1" lang="en-US" altLang="zh-CN" sz="3200" b="1" dirty="0">
                <a:latin typeface="黑体" panose="02010609060101010101" pitchFamily="49" charset="-122"/>
                <a:ea typeface="黑体" panose="02010609060101010101" pitchFamily="49" charset="-122"/>
                <a:cs typeface="黑体" panose="02010609060101010101" pitchFamily="49" charset="-122"/>
              </a:rPr>
              <a:t>2.0 </a:t>
            </a:r>
            <a:endParaRPr kumimoji="1"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92428" y="1950744"/>
            <a:ext cx="8012019" cy="34712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689020" y="2243942"/>
            <a:ext cx="7078512" cy="1735630"/>
          </a:xfrm>
          <a:prstGeom prst="chevron">
            <a:avLst>
              <a:gd name="adj" fmla="val 473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tx1"/>
              </a:solidFill>
              <a:latin typeface="楷体_GB2312" panose="02010609030101010101" charset="-122"/>
              <a:ea typeface="楷体_GB2312" panose="02010609030101010101" charset="-122"/>
            </a:endParaRPr>
          </a:p>
        </p:txBody>
      </p:sp>
      <p:sp>
        <p:nvSpPr>
          <p:cNvPr id="4" name="文本框 3"/>
          <p:cNvSpPr txBox="1"/>
          <p:nvPr/>
        </p:nvSpPr>
        <p:spPr>
          <a:xfrm>
            <a:off x="930184" y="2669027"/>
            <a:ext cx="5692294" cy="2091919"/>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rPr>
              <a:t>网络经济是知识经济时代的重要组成部分。随着网络技术的升级、网络平台的发展及网络产业的升级，网络经济应运而生。</a:t>
            </a:r>
            <a:endParaRPr lang="zh-CN" altLang="en-US" sz="2800" dirty="0">
              <a:latin typeface="楷体_GB2312" panose="02010609030101010101" charset="-122"/>
              <a:ea typeface="楷体_GB2312" panose="02010609030101010101" charset="-122"/>
            </a:endParaRPr>
          </a:p>
        </p:txBody>
      </p:sp>
      <p:sp>
        <p:nvSpPr>
          <p:cNvPr id="5" name="燕尾形 4"/>
          <p:cNvSpPr/>
          <p:nvPr/>
        </p:nvSpPr>
        <p:spPr>
          <a:xfrm rot="5400000">
            <a:off x="4846840" y="3349876"/>
            <a:ext cx="5506066" cy="11450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7279268" y="1950744"/>
            <a:ext cx="677108" cy="3854520"/>
          </a:xfrm>
          <a:prstGeom prst="rect">
            <a:avLst/>
          </a:prstGeom>
          <a:noFill/>
        </p:spPr>
        <p:txBody>
          <a:bodyPr vert="eaVert" wrap="square" rtlCol="0">
            <a:spAutoFit/>
          </a:bodyPr>
          <a:lstStyle/>
          <a:p>
            <a:r>
              <a:rPr lang="zh-CN" altLang="en-US" sz="3200" b="1" dirty="0">
                <a:solidFill>
                  <a:schemeClr val="bg1"/>
                </a:solidFill>
              </a:rPr>
              <a:t>网  络  经  济</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92428" y="1950744"/>
            <a:ext cx="8012019" cy="347126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689020" y="2243942"/>
            <a:ext cx="7078512" cy="1735630"/>
          </a:xfrm>
          <a:prstGeom prst="chevron">
            <a:avLst>
              <a:gd name="adj" fmla="val 473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b="1" dirty="0">
              <a:solidFill>
                <a:schemeClr val="tx1"/>
              </a:solidFill>
              <a:latin typeface="楷体_GB2312" panose="02010609030101010101" charset="-122"/>
              <a:ea typeface="楷体_GB2312" panose="02010609030101010101" charset="-122"/>
            </a:endParaRPr>
          </a:p>
        </p:txBody>
      </p:sp>
      <p:sp>
        <p:nvSpPr>
          <p:cNvPr id="4" name="文本框 3"/>
          <p:cNvSpPr txBox="1"/>
          <p:nvPr/>
        </p:nvSpPr>
        <p:spPr>
          <a:xfrm>
            <a:off x="930184" y="2669027"/>
            <a:ext cx="5692294" cy="2160591"/>
          </a:xfrm>
          <a:prstGeom prst="rect">
            <a:avLst/>
          </a:prstGeom>
          <a:noFill/>
        </p:spPr>
        <p:txBody>
          <a:bodyPr wrap="square" rtlCol="0">
            <a:spAutoFit/>
          </a:bodyPr>
          <a:lstStyle/>
          <a:p>
            <a:pPr>
              <a:lnSpc>
                <a:spcPct val="120000"/>
              </a:lnSpc>
            </a:pPr>
            <a:r>
              <a:rPr lang="zh-CN" altLang="en-US" dirty="0">
                <a:latin typeface="楷体_GB2312" panose="02010609030101010101" charset="-122"/>
                <a:ea typeface="楷体_GB2312" panose="02010609030101010101" charset="-122"/>
              </a:rPr>
              <a:t>在上述条件的基础上，网络环境作为重要依托的作用不断显现。网络</a:t>
            </a:r>
            <a:r>
              <a:rPr lang="zh-CN" altLang="zh-CN" dirty="0"/>
              <a:t>环境既包括经济环境，也包括社会环境，是</a:t>
            </a:r>
            <a:r>
              <a:rPr lang="zh-CN" altLang="en-US" dirty="0"/>
              <a:t>一个综合性的</a:t>
            </a:r>
            <a:r>
              <a:rPr lang="zh-CN" altLang="zh-CN" dirty="0"/>
              <a:t>概念。</a:t>
            </a:r>
            <a:endParaRPr lang="zh-CN" altLang="en-US" sz="2800" dirty="0">
              <a:latin typeface="楷体_GB2312" panose="02010609030101010101" charset="-122"/>
              <a:ea typeface="楷体_GB2312" panose="02010609030101010101" charset="-122"/>
            </a:endParaRPr>
          </a:p>
        </p:txBody>
      </p:sp>
      <p:sp>
        <p:nvSpPr>
          <p:cNvPr id="5" name="燕尾形 4"/>
          <p:cNvSpPr/>
          <p:nvPr/>
        </p:nvSpPr>
        <p:spPr>
          <a:xfrm rot="5400000">
            <a:off x="4846840" y="3349876"/>
            <a:ext cx="5506066" cy="11450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7279268" y="1950744"/>
            <a:ext cx="677108" cy="3854520"/>
          </a:xfrm>
          <a:prstGeom prst="rect">
            <a:avLst/>
          </a:prstGeom>
          <a:noFill/>
        </p:spPr>
        <p:txBody>
          <a:bodyPr vert="eaVert" wrap="square" rtlCol="0">
            <a:spAutoFit/>
          </a:bodyPr>
          <a:lstStyle/>
          <a:p>
            <a:r>
              <a:rPr lang="zh-CN" altLang="en-US" sz="3200" b="1" dirty="0">
                <a:solidFill>
                  <a:schemeClr val="bg1"/>
                </a:solidFill>
              </a:rPr>
              <a:t>网  络  环  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214282" y="188640"/>
            <a:ext cx="6912768" cy="584776"/>
          </a:xfrm>
          <a:prstGeom prst="rect">
            <a:avLst/>
          </a:prstGeom>
          <a:noFill/>
        </p:spPr>
        <p:txBody>
          <a:bodyPr wrap="square" rtlCol="0" anchor="t">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（一）“互联网</a:t>
            </a:r>
            <a:r>
              <a:rPr kumimoji="1" lang="en-US" altLang="zh-CN"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sz="3200" b="1">
                <a:solidFill>
                  <a:srgbClr val="FEFEFC"/>
                </a:solidFill>
                <a:latin typeface="黑体" panose="02010609060101010101" pitchFamily="49" charset="-122"/>
                <a:ea typeface="黑体" panose="02010609060101010101" pitchFamily="49" charset="-122"/>
                <a:cs typeface="黑体" panose="02010609060101010101" pitchFamily="49" charset="-122"/>
              </a:rPr>
              <a:t>” 的概念及特征</a:t>
            </a:r>
          </a:p>
        </p:txBody>
      </p:sp>
      <p:grpSp>
        <p:nvGrpSpPr>
          <p:cNvPr id="28" name="组合 27"/>
          <p:cNvGrpSpPr/>
          <p:nvPr/>
        </p:nvGrpSpPr>
        <p:grpSpPr>
          <a:xfrm>
            <a:off x="196086" y="1879737"/>
            <a:ext cx="8770410" cy="3879850"/>
            <a:chOff x="1924493" y="951838"/>
            <a:chExt cx="8965537" cy="4710243"/>
          </a:xfrm>
        </p:grpSpPr>
        <p:sp>
          <p:nvSpPr>
            <p:cNvPr id="30" name="圆角矩形 29"/>
            <p:cNvSpPr/>
            <p:nvPr/>
          </p:nvSpPr>
          <p:spPr>
            <a:xfrm>
              <a:off x="2016920" y="1078383"/>
              <a:ext cx="8873110" cy="4583698"/>
            </a:xfrm>
            <a:prstGeom prst="roundRect">
              <a:avLst>
                <a:gd name="adj" fmla="val 2693"/>
              </a:avLst>
            </a:prstGeom>
            <a:solidFill>
              <a:srgbClr val="996633"/>
            </a:solidFill>
            <a:ln w="19050" cap="flat" cmpd="sng" algn="ctr">
              <a:noFill/>
              <a:prstDash val="solid"/>
              <a:miter lim="800000"/>
            </a:ln>
            <a:effectLst/>
          </p:spPr>
          <p:txBody>
            <a:bodyPr rtlCol="0" anchor="ctr"/>
            <a:lstStyle/>
            <a:p>
              <a:pPr algn="ctr" defTabSz="866775" fontAlgn="auto">
                <a:spcBef>
                  <a:spcPts val="0"/>
                </a:spcBef>
                <a:spcAft>
                  <a:spcPts val="0"/>
                </a:spcAft>
                <a:defRPr/>
              </a:pPr>
              <a:endParaRPr lang="zh-CN" altLang="en-US" sz="1700" kern="0">
                <a:solidFill>
                  <a:prstClr val="white"/>
                </a:solidFill>
                <a:latin typeface="Arial" panose="020B0604020202020204"/>
                <a:ea typeface="微软雅黑" panose="020B0503020204020204" charset="-122"/>
              </a:endParaRPr>
            </a:p>
          </p:txBody>
        </p:sp>
        <p:sp>
          <p:nvSpPr>
            <p:cNvPr id="31" name="圆角矩形 30"/>
            <p:cNvSpPr/>
            <p:nvPr/>
          </p:nvSpPr>
          <p:spPr>
            <a:xfrm>
              <a:off x="1924493" y="951838"/>
              <a:ext cx="8873109" cy="4541867"/>
            </a:xfrm>
            <a:prstGeom prst="roundRect">
              <a:avLst>
                <a:gd name="adj" fmla="val 2693"/>
              </a:avLst>
            </a:prstGeom>
            <a:solidFill>
              <a:srgbClr val="F9F9F9"/>
            </a:solidFill>
            <a:ln w="19050" cap="flat" cmpd="sng" algn="ctr">
              <a:solidFill>
                <a:sysClr val="window" lastClr="FFFFFF">
                  <a:lumMod val="65000"/>
                </a:sysClr>
              </a:solidFill>
              <a:prstDash val="solid"/>
              <a:miter lim="800000"/>
            </a:ln>
            <a:effectLst/>
          </p:spPr>
          <p:txBody>
            <a:bodyPr rtlCol="0" anchor="ctr"/>
            <a:lstStyle/>
            <a:p>
              <a:pPr algn="ctr" defTabSz="866775" fontAlgn="auto">
                <a:spcBef>
                  <a:spcPts val="0"/>
                </a:spcBef>
                <a:spcAft>
                  <a:spcPts val="0"/>
                </a:spcAft>
                <a:defRPr/>
              </a:pPr>
              <a:endParaRPr lang="zh-CN" altLang="en-US" sz="1700" kern="0">
                <a:solidFill>
                  <a:prstClr val="white"/>
                </a:solidFill>
                <a:latin typeface="Arial" panose="020B0604020202020204"/>
                <a:ea typeface="微软雅黑" panose="020B0503020204020204" charset="-122"/>
              </a:endParaRPr>
            </a:p>
          </p:txBody>
        </p:sp>
      </p:grpSp>
      <p:sp>
        <p:nvSpPr>
          <p:cNvPr id="32" name="Rectangle 3"/>
          <p:cNvSpPr txBox="1">
            <a:spLocks noChangeArrowheads="1"/>
          </p:cNvSpPr>
          <p:nvPr/>
        </p:nvSpPr>
        <p:spPr>
          <a:xfrm>
            <a:off x="251520" y="2060848"/>
            <a:ext cx="8568266" cy="3528392"/>
          </a:xfrm>
          <a:prstGeom prst="rect">
            <a:avLst/>
          </a:prstGeom>
          <a:ln>
            <a:noFill/>
            <a:miter lim="800000"/>
          </a:ln>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20000"/>
              </a:lnSpc>
              <a:spcBef>
                <a:spcPts val="0"/>
              </a:spcBef>
            </a:pPr>
            <a:r>
              <a:rPr lang="zh-CN" altLang="en-US" sz="28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“互联网</a:t>
            </a:r>
            <a:r>
              <a:rPr lang="en-US" altLang="zh-CN" sz="28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a:t>
            </a:r>
            <a:r>
              <a:rPr lang="zh-CN" altLang="en-US" sz="28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”是把互联网的创新成果与经济社会各领域深度融合，推动技术进步、效率提升和组织变革，提升实体经济创新力和生产力，形成更广泛的以互联网为基础设施和创新要素的经济社会发展新形态</a:t>
            </a:r>
            <a:r>
              <a:rPr lang="zh-CN" altLang="en-US" sz="2800" dirty="0" smtClean="0">
                <a:solidFill>
                  <a:schemeClr val="tx1"/>
                </a:solidFill>
                <a:latin typeface="楷体_GB2312" panose="02010609030101010101" charset="-122"/>
                <a:ea typeface="楷体_GB2312" panose="02010609030101010101" charset="-122"/>
                <a:cs typeface="Heiti TC Light"/>
                <a:sym typeface="Wingdings" panose="05000000000000000000" pitchFamily="2" charset="2"/>
              </a:rPr>
              <a:t>。</a:t>
            </a:r>
            <a:endParaRPr lang="en-US" altLang="zh-CN" sz="2800" dirty="0" smtClean="0">
              <a:solidFill>
                <a:schemeClr val="tx1"/>
              </a:solidFill>
              <a:latin typeface="楷体_GB2312" panose="02010609030101010101" charset="-122"/>
              <a:ea typeface="楷体_GB2312" panose="02010609030101010101" charset="-122"/>
              <a:cs typeface="Heiti TC Light"/>
              <a:sym typeface="Wingdings" panose="05000000000000000000" pitchFamily="2" charset="2"/>
            </a:endParaRPr>
          </a:p>
          <a:p>
            <a:pPr algn="l">
              <a:lnSpc>
                <a:spcPct val="120000"/>
              </a:lnSpc>
              <a:spcBef>
                <a:spcPts val="0"/>
              </a:spcBef>
            </a:pPr>
            <a:endParaRPr lang="en-US" altLang="zh-CN" sz="28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endParaRPr>
          </a:p>
          <a:p>
            <a:pPr algn="r">
              <a:lnSpc>
                <a:spcPct val="120000"/>
              </a:lnSpc>
              <a:spcBef>
                <a:spcPts val="0"/>
              </a:spcBef>
            </a:pPr>
            <a:r>
              <a:rPr lang="en-US" altLang="zh-CN" sz="2400" dirty="0" smtClean="0">
                <a:solidFill>
                  <a:schemeClr val="tx1"/>
                </a:solidFill>
                <a:latin typeface="楷体_GB2312" panose="02010609030101010101" charset="-122"/>
                <a:ea typeface="楷体_GB2312" panose="02010609030101010101" charset="-122"/>
                <a:cs typeface="Heiti TC Light"/>
                <a:sym typeface="Wingdings" panose="05000000000000000000" pitchFamily="2" charset="2"/>
              </a:rPr>
              <a:t>——《</a:t>
            </a:r>
            <a:r>
              <a:rPr lang="zh-CN" altLang="en-US" sz="24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国务院关于积极推进“互联网</a:t>
            </a:r>
            <a:r>
              <a:rPr lang="en-US" altLang="zh-CN" sz="24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a:t>
            </a:r>
            <a:r>
              <a:rPr lang="zh-CN" altLang="en-US" sz="24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行动的指导意见</a:t>
            </a:r>
            <a:r>
              <a:rPr lang="en-US" altLang="zh-CN" sz="2400" dirty="0" smtClean="0">
                <a:solidFill>
                  <a:schemeClr val="tx1"/>
                </a:solidFill>
                <a:latin typeface="楷体_GB2312" panose="02010609030101010101" charset="-122"/>
                <a:ea typeface="楷体_GB2312" panose="02010609030101010101" charset="-122"/>
                <a:cs typeface="Heiti TC Light"/>
                <a:sym typeface="Wingdings" panose="05000000000000000000" pitchFamily="2" charset="2"/>
              </a:rPr>
              <a:t>》   </a:t>
            </a:r>
            <a:r>
              <a:rPr lang="zh-CN" altLang="en-US" sz="2400" dirty="0" smtClean="0">
                <a:solidFill>
                  <a:schemeClr val="tx1"/>
                </a:solidFill>
                <a:latin typeface="楷体_GB2312" panose="02010609030101010101" charset="-122"/>
                <a:ea typeface="楷体_GB2312" panose="02010609030101010101" charset="-122"/>
                <a:cs typeface="Heiti TC Light"/>
                <a:sym typeface="Wingdings" panose="05000000000000000000" pitchFamily="2" charset="2"/>
              </a:rPr>
              <a:t>（</a:t>
            </a:r>
            <a:r>
              <a:rPr lang="zh-CN" altLang="en-US" sz="24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国发</a:t>
            </a:r>
            <a:r>
              <a:rPr lang="en-US" altLang="zh-CN" sz="24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rPr>
              <a:t>〔2015〕40</a:t>
            </a:r>
            <a:r>
              <a:rPr lang="zh-CN" altLang="en-US" sz="2400" dirty="0" smtClean="0">
                <a:solidFill>
                  <a:schemeClr val="tx1"/>
                </a:solidFill>
                <a:latin typeface="楷体_GB2312" panose="02010609030101010101" charset="-122"/>
                <a:ea typeface="楷体_GB2312" panose="02010609030101010101" charset="-122"/>
                <a:cs typeface="Heiti TC Light"/>
                <a:sym typeface="Wingdings" panose="05000000000000000000" pitchFamily="2" charset="2"/>
              </a:rPr>
              <a:t>号）</a:t>
            </a:r>
            <a:endParaRPr lang="zh-CN" altLang="en-US" sz="2400" dirty="0">
              <a:solidFill>
                <a:schemeClr val="tx1"/>
              </a:solidFill>
              <a:latin typeface="楷体_GB2312" panose="02010609030101010101" charset="-122"/>
              <a:ea typeface="楷体_GB2312" panose="02010609030101010101" charset="-122"/>
              <a:cs typeface="Heiti TC Light"/>
              <a:sym typeface="Wingdings" panose="05000000000000000000" pitchFamily="2" charset="2"/>
            </a:endParaRPr>
          </a:p>
        </p:txBody>
      </p:sp>
      <p:sp>
        <p:nvSpPr>
          <p:cNvPr id="14" name="矩形 13"/>
          <p:cNvSpPr/>
          <p:nvPr/>
        </p:nvSpPr>
        <p:spPr>
          <a:xfrm>
            <a:off x="402566" y="1063924"/>
            <a:ext cx="8738503" cy="535933"/>
          </a:xfrm>
          <a:prstGeom prst="rect">
            <a:avLst/>
          </a:prstGeom>
        </p:spPr>
        <p:txBody>
          <a:bodyPr wrap="square" lIns="86694" tIns="43347" rIns="86694" bIns="43347" anchor="t">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“互联网</a:t>
            </a:r>
            <a:r>
              <a:rPr lang="en-US" altLang="zh-CN" b="1" dirty="0">
                <a:latin typeface="楷体_GB2312" panose="02010609030101010101" charset="-122"/>
                <a:ea typeface="楷体_GB2312" panose="02010609030101010101" charset="-122"/>
              </a:rPr>
              <a:t>+”</a:t>
            </a:r>
            <a:r>
              <a:rPr lang="zh-CN" altLang="en-US" b="1" dirty="0">
                <a:latin typeface="楷体_GB2312" panose="02010609030101010101" charset="-122"/>
                <a:ea typeface="楷体_GB2312" panose="02010609030101010101" charset="-122"/>
              </a:rPr>
              <a:t>的概念：</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39552" y="1988840"/>
            <a:ext cx="7992888" cy="3672408"/>
          </a:xfrm>
          <a:prstGeom prst="round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19050" cap="flat" cmpd="sng" algn="ctr">
            <a:solidFill>
              <a:sysClr val="windowText" lastClr="000000">
                <a:lumMod val="50000"/>
                <a:lumOff val="50000"/>
              </a:sysClr>
            </a:solidFill>
            <a:prstDash val="sysDot"/>
          </a:ln>
          <a:effectLst>
            <a:innerShdw blurRad="63500" dist="50800" dir="16200000">
              <a:prstClr val="black">
                <a:alpha val="50000"/>
              </a:prst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3" name="Content Placeholder 2"/>
          <p:cNvSpPr txBox="1"/>
          <p:nvPr/>
        </p:nvSpPr>
        <p:spPr>
          <a:xfrm>
            <a:off x="3522784" y="2276872"/>
            <a:ext cx="4764624" cy="3096344"/>
          </a:xfrm>
          <a:prstGeom prst="rect">
            <a:avLst/>
          </a:prstGeom>
          <a:noFill/>
          <a:ln w="9525">
            <a:noFill/>
          </a:ln>
        </p:spPr>
        <p:txBody>
          <a:bodyPr lIns="91419" tIns="45710" rIns="91419" bIns="45710" anchor="t"/>
          <a:lstStyle/>
          <a:p>
            <a:pPr defTabSz="684530">
              <a:lnSpc>
                <a:spcPct val="120000"/>
              </a:lnSpc>
            </a:pPr>
            <a:r>
              <a:rPr lang="zh-CN" altLang="en-US" kern="0" spc="-150" dirty="0">
                <a:latin typeface="楷体_GB2312" panose="02010609030101010101" charset="-122"/>
                <a:ea typeface="楷体_GB2312" panose="02010609030101010101" charset="-122"/>
              </a:rPr>
              <a:t>制定“互联网</a:t>
            </a:r>
            <a:r>
              <a:rPr lang="en-US" altLang="zh-CN" kern="0" spc="-150" dirty="0">
                <a:latin typeface="楷体_GB2312" panose="02010609030101010101" charset="-122"/>
                <a:ea typeface="楷体_GB2312" panose="02010609030101010101" charset="-122"/>
              </a:rPr>
              <a:t>+</a:t>
            </a:r>
            <a:r>
              <a:rPr lang="zh-CN" altLang="en-US" kern="0" spc="-150" dirty="0">
                <a:latin typeface="楷体_GB2312" panose="02010609030101010101" charset="-122"/>
                <a:ea typeface="楷体_GB2312" panose="02010609030101010101" charset="-122"/>
              </a:rPr>
              <a:t>”行动计划，推动移动互联网、云计算、大数据、物联网等与现代制造业结合，促进电子商务、工业互联网和互联网金融健康发展，引导互联网企业拓展国际市场。</a:t>
            </a:r>
            <a:endParaRPr lang="zh-CN" altLang="en-US" sz="2800" kern="0" spc="-150" dirty="0">
              <a:latin typeface="楷体_GB2312" panose="02010609030101010101" charset="-122"/>
              <a:ea typeface="楷体_GB2312" panose="02010609030101010101" charset="-122"/>
            </a:endParaRPr>
          </a:p>
        </p:txBody>
      </p:sp>
      <p:pic>
        <p:nvPicPr>
          <p:cNvPr id="1026" name="Picture 2" descr="https://timgsa.baidu.com/timg?image&amp;quality=80&amp;size=b9999_10000&amp;sec=1562943160034&amp;di=758199fb82b8ddd3bb1de66dd58665e9&amp;imgtype=0&amp;src=http%3A%2F%2Fphotocdn.sohu.com%2F20150312%2Fmp5847428_1426141741079_2.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l="5701" r="5927"/>
          <a:stretch>
            <a:fillRect/>
          </a:stretch>
        </p:blipFill>
        <p:spPr bwMode="auto">
          <a:xfrm>
            <a:off x="971600" y="2852936"/>
            <a:ext cx="2232248" cy="20124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62943575627&amp;di=3bd02e65e6c418d874b2951c4bb0b9ea&amp;imgtype=0&amp;src=http%3A%2F%2Fwww.soft6.com%2Fuploadfile%2F2017%2F0907%2F2017090707144459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39" r="2055"/>
          <a:stretch>
            <a:fillRect/>
          </a:stretch>
        </p:blipFill>
        <p:spPr bwMode="auto">
          <a:xfrm rot="20378449">
            <a:off x="808924" y="1083422"/>
            <a:ext cx="3463817" cy="21705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矩形 2"/>
          <p:cNvSpPr/>
          <p:nvPr/>
        </p:nvSpPr>
        <p:spPr>
          <a:xfrm>
            <a:off x="371598" y="3898188"/>
            <a:ext cx="8568952" cy="2483139"/>
          </a:xfrm>
          <a:prstGeom prst="rect">
            <a:avLst/>
          </a:prstGeom>
          <a:noFill/>
          <a:ln w="57150" cmpd="thinThick">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417354" y="4160548"/>
            <a:ext cx="8533233" cy="2012859"/>
          </a:xfrm>
          <a:prstGeom prst="rect">
            <a:avLst/>
          </a:prstGeom>
          <a:noFill/>
        </p:spPr>
        <p:txBody>
          <a:bodyPr wrap="square" rtlCol="0">
            <a:spAutoFit/>
          </a:bodyPr>
          <a:lstStyle/>
          <a:p>
            <a:pPr>
              <a:lnSpc>
                <a:spcPct val="120000"/>
              </a:lnSpc>
            </a:pPr>
            <a:r>
              <a:rPr kumimoji="1" lang="zh-CN" altLang="en-US" sz="2600" dirty="0"/>
              <a:t>“互联网</a:t>
            </a:r>
            <a:r>
              <a:rPr kumimoji="1" lang="en-US" altLang="zh-CN" sz="2600" dirty="0"/>
              <a:t>+”</a:t>
            </a:r>
            <a:r>
              <a:rPr kumimoji="1" lang="zh-CN" altLang="en-US" sz="2600" dirty="0"/>
              <a:t>是指充分发挥互联网在生产要素配置中的优化和集成作用，将互联网的创新成果深度融合于经济社会各领域中，以提升实体经济的创新力和生产力并形成更广泛的以互联网为基础设施和实现工具的经济发展新形态。</a:t>
            </a:r>
          </a:p>
        </p:txBody>
      </p:sp>
      <p:pic>
        <p:nvPicPr>
          <p:cNvPr id="2052" name="Picture 4" descr="https://timgsa.baidu.com/timg?image&amp;quality=80&amp;size=b9999_10000&amp;sec=1562943637236&amp;di=f22532cd7fffd2a16bc04a8686027081&amp;imgtype=0&amp;src=http%3A%2F%2Fwww.tourex.cn%2Ffiles%2F2015-8%2F201508291512401679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165503">
            <a:off x="4852125" y="1108623"/>
            <a:ext cx="3735309" cy="214987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timgsa.baidu.com/timg?image&amp;quality=80&amp;size=b9999_10000&amp;sec=1564465060358&amp;di=bb6c4d8bc018983179d69c3286deb5fb&amp;imgtype=0&amp;src=http%3A%2F%2Fwww.jxjunze.com%2Fmedia%2Fimages%2Fdeveloppic.jpg"/>
          <p:cNvPicPr>
            <a:picLocks noChangeAspect="1" noChangeArrowheads="1"/>
          </p:cNvPicPr>
          <p:nvPr/>
        </p:nvPicPr>
        <p:blipFill>
          <a:blip r:embed="rId2" cstate="print"/>
          <a:srcRect/>
          <a:stretch>
            <a:fillRect/>
          </a:stretch>
        </p:blipFill>
        <p:spPr bwMode="auto">
          <a:xfrm>
            <a:off x="467544" y="476672"/>
            <a:ext cx="4151976" cy="3600400"/>
          </a:xfrm>
          <a:prstGeom prst="rect">
            <a:avLst/>
          </a:prstGeom>
          <a:noFill/>
        </p:spPr>
      </p:pic>
      <p:sp>
        <p:nvSpPr>
          <p:cNvPr id="4" name="文本框 3"/>
          <p:cNvSpPr txBox="1"/>
          <p:nvPr/>
        </p:nvSpPr>
        <p:spPr>
          <a:xfrm>
            <a:off x="3995936" y="3068960"/>
            <a:ext cx="4789766" cy="2677656"/>
          </a:xfrm>
          <a:prstGeom prst="rect">
            <a:avLst/>
          </a:prstGeom>
          <a:noFill/>
        </p:spPr>
        <p:txBody>
          <a:bodyPr wrap="square" rtlCol="0">
            <a:spAutoFit/>
          </a:bodyPr>
          <a:lstStyle/>
          <a:p>
            <a:pPr>
              <a:lnSpc>
                <a:spcPct val="120000"/>
              </a:lnSpc>
            </a:pPr>
            <a:r>
              <a:rPr kumimoji="1" lang="zh-CN" altLang="en-US" dirty="0"/>
              <a:t>“互联网</a:t>
            </a:r>
            <a:r>
              <a:rPr kumimoji="1" lang="en-US" altLang="zh-CN" dirty="0"/>
              <a:t>+”</a:t>
            </a:r>
            <a:r>
              <a:rPr kumimoji="1" lang="zh-CN" altLang="en-US" dirty="0"/>
              <a:t>被认为是创新</a:t>
            </a:r>
            <a:r>
              <a:rPr kumimoji="1" lang="en-US" altLang="zh-CN" dirty="0"/>
              <a:t>2.0</a:t>
            </a:r>
            <a:r>
              <a:rPr kumimoji="1" lang="zh-CN" altLang="en-US" dirty="0"/>
              <a:t>下的互联网发展的新形态、新业态，是知识社会创新</a:t>
            </a:r>
            <a:r>
              <a:rPr kumimoji="1" lang="en-US" altLang="zh-CN" dirty="0"/>
              <a:t>2.0</a:t>
            </a:r>
            <a:r>
              <a:rPr kumimoji="1" lang="zh-CN" altLang="en-US" dirty="0"/>
              <a:t>推动下的经济社会发展新形态的演进。</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六边形 11"/>
          <p:cNvSpPr/>
          <p:nvPr/>
        </p:nvSpPr>
        <p:spPr>
          <a:xfrm>
            <a:off x="539552" y="2365334"/>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楷体_GB2312" panose="02010609030101010101" charset="-122"/>
                <a:ea typeface="楷体_GB2312" panose="02010609030101010101" charset="-122"/>
              </a:rPr>
              <a:t>跨界融合</a:t>
            </a:r>
            <a:endParaRPr lang="zh-CN" altLang="en-US" sz="2800" b="1" dirty="0">
              <a:latin typeface="楷体_GB2312" panose="02010609030101010101" charset="-122"/>
              <a:ea typeface="楷体_GB2312" panose="02010609030101010101" charset="-122"/>
            </a:endParaRPr>
          </a:p>
        </p:txBody>
      </p:sp>
      <p:sp>
        <p:nvSpPr>
          <p:cNvPr id="13" name="六边形 12"/>
          <p:cNvSpPr/>
          <p:nvPr/>
        </p:nvSpPr>
        <p:spPr>
          <a:xfrm>
            <a:off x="2555776" y="3193426"/>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楷体_GB2312" panose="02010609030101010101" charset="-122"/>
                <a:ea typeface="楷体_GB2312" panose="02010609030101010101" charset="-122"/>
              </a:rPr>
              <a:t>重塑结构</a:t>
            </a:r>
          </a:p>
        </p:txBody>
      </p:sp>
      <p:sp>
        <p:nvSpPr>
          <p:cNvPr id="14" name="六边形 13"/>
          <p:cNvSpPr/>
          <p:nvPr/>
        </p:nvSpPr>
        <p:spPr>
          <a:xfrm>
            <a:off x="4572000" y="2365334"/>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楷体_GB2312" panose="02010609030101010101" charset="-122"/>
                <a:ea typeface="楷体_GB2312" panose="02010609030101010101" charset="-122"/>
              </a:rPr>
              <a:t>尊重人性</a:t>
            </a:r>
          </a:p>
        </p:txBody>
      </p:sp>
      <p:sp>
        <p:nvSpPr>
          <p:cNvPr id="15" name="六边形 14"/>
          <p:cNvSpPr/>
          <p:nvPr/>
        </p:nvSpPr>
        <p:spPr>
          <a:xfrm>
            <a:off x="539552" y="4113076"/>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楷体_GB2312" panose="02010609030101010101" charset="-122"/>
                <a:ea typeface="楷体_GB2312" panose="02010609030101010101" charset="-122"/>
              </a:rPr>
              <a:t>创新驱动</a:t>
            </a:r>
          </a:p>
        </p:txBody>
      </p:sp>
      <p:sp>
        <p:nvSpPr>
          <p:cNvPr id="16" name="六边形 15"/>
          <p:cNvSpPr/>
          <p:nvPr/>
        </p:nvSpPr>
        <p:spPr>
          <a:xfrm>
            <a:off x="4572000" y="4113076"/>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楷体_GB2312" panose="02010609030101010101" charset="-122"/>
                <a:ea typeface="楷体_GB2312" panose="02010609030101010101" charset="-122"/>
              </a:rPr>
              <a:t>开放生态</a:t>
            </a:r>
          </a:p>
        </p:txBody>
      </p:sp>
      <p:sp>
        <p:nvSpPr>
          <p:cNvPr id="17" name="六边形 16"/>
          <p:cNvSpPr/>
          <p:nvPr/>
        </p:nvSpPr>
        <p:spPr>
          <a:xfrm>
            <a:off x="6588224" y="1537242"/>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楷体_GB2312" panose="02010609030101010101" charset="-122"/>
                <a:ea typeface="楷体_GB2312" panose="02010609030101010101" charset="-122"/>
              </a:rPr>
              <a:t>连接一切</a:t>
            </a:r>
          </a:p>
        </p:txBody>
      </p:sp>
      <p:sp>
        <p:nvSpPr>
          <p:cNvPr id="18" name="六边形 17"/>
          <p:cNvSpPr/>
          <p:nvPr/>
        </p:nvSpPr>
        <p:spPr>
          <a:xfrm>
            <a:off x="6588224" y="4941168"/>
            <a:ext cx="2376264" cy="1656184"/>
          </a:xfrm>
          <a:prstGeom prst="hexagon">
            <a:avLst/>
          </a:prstGeom>
          <a:solidFill>
            <a:srgbClr val="6BA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楷体_GB2312" panose="02010609030101010101" charset="-122"/>
                <a:ea typeface="楷体_GB2312" panose="02010609030101010101" charset="-122"/>
              </a:rPr>
              <a:t>法治经济</a:t>
            </a:r>
          </a:p>
        </p:txBody>
      </p:sp>
      <p:sp>
        <p:nvSpPr>
          <p:cNvPr id="19" name="矩形 18"/>
          <p:cNvSpPr/>
          <p:nvPr/>
        </p:nvSpPr>
        <p:spPr>
          <a:xfrm>
            <a:off x="405497" y="1058266"/>
            <a:ext cx="8738503" cy="604605"/>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“互联网</a:t>
            </a:r>
            <a:r>
              <a:rPr lang="en-US" altLang="zh-CN" b="1" dirty="0">
                <a:latin typeface="楷体_GB2312" panose="02010609030101010101" charset="-122"/>
                <a:ea typeface="楷体_GB2312" panose="02010609030101010101" charset="-122"/>
              </a:rPr>
              <a:t>+”</a:t>
            </a:r>
            <a:r>
              <a:rPr lang="zh-CN" altLang="en-US" b="1" dirty="0">
                <a:latin typeface="楷体_GB2312" panose="02010609030101010101" charset="-122"/>
                <a:ea typeface="楷体_GB2312" panose="02010609030101010101" charset="-122"/>
              </a:rPr>
              <a:t>的特征：</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p:cNvSpPr>
            <a:spLocks noChangeArrowheads="1"/>
          </p:cNvSpPr>
          <p:nvPr/>
        </p:nvSpPr>
        <p:spPr bwMode="auto">
          <a:xfrm>
            <a:off x="395537" y="1815921"/>
            <a:ext cx="8352928" cy="3194721"/>
          </a:xfrm>
          <a:prstGeom prst="rect">
            <a:avLst/>
          </a:prstGeom>
          <a:solidFill>
            <a:schemeClr val="bg1">
              <a:lumMod val="95000"/>
            </a:schemeClr>
          </a:solidFill>
          <a:ln w="63500">
            <a:solidFill>
              <a:schemeClr val="bg1">
                <a:lumMod val="50000"/>
              </a:schemeClr>
            </a:solidFill>
            <a:prstDash val="sysDash"/>
            <a:miter lim="800000"/>
          </a:ln>
        </p:spPr>
        <p:txBody>
          <a:bodyPr wrap="square">
            <a:spAutoFit/>
          </a:bodyPr>
          <a:lstStyle/>
          <a:p>
            <a:pPr>
              <a:lnSpc>
                <a:spcPct val="120000"/>
              </a:lnSpc>
            </a:pPr>
            <a:endParaRPr lang="en-US" altLang="zh-CN" dirty="0">
              <a:latin typeface="楷体_GB2312" panose="02010609030101010101" charset="-122"/>
              <a:ea typeface="楷体_GB2312" panose="02010609030101010101" charset="-122"/>
            </a:endParaRPr>
          </a:p>
          <a:p>
            <a:pPr>
              <a:lnSpc>
                <a:spcPct val="120000"/>
              </a:lnSpc>
            </a:pPr>
            <a:r>
              <a:rPr lang="zh-CN" altLang="en-US" dirty="0">
                <a:latin typeface="楷体_GB2312" panose="02010609030101010101" charset="-122"/>
                <a:ea typeface="楷体_GB2312" panose="02010609030101010101" charset="-122"/>
              </a:rPr>
              <a:t>“互联网</a:t>
            </a:r>
            <a:r>
              <a:rPr lang="en-US" altLang="zh-CN" dirty="0">
                <a:latin typeface="楷体_GB2312" panose="02010609030101010101" charset="-122"/>
                <a:ea typeface="楷体_GB2312" panose="02010609030101010101" charset="-122"/>
              </a:rPr>
              <a:t>+</a:t>
            </a:r>
            <a:r>
              <a:rPr lang="zh-CN" altLang="en-US" dirty="0">
                <a:latin typeface="楷体_GB2312" panose="02010609030101010101" charset="-122"/>
                <a:ea typeface="楷体_GB2312" panose="02010609030101010101" charset="-122"/>
              </a:rPr>
              <a:t>”是建立在以</a:t>
            </a:r>
            <a:r>
              <a:rPr lang="zh-CN" altLang="en-US" dirty="0">
                <a:solidFill>
                  <a:srgbClr val="C00000"/>
                </a:solidFill>
                <a:latin typeface="楷体_GB2312" panose="02010609030101010101" charset="-122"/>
                <a:ea typeface="楷体_GB2312" panose="02010609030101010101" charset="-122"/>
              </a:rPr>
              <a:t>市场经济</a:t>
            </a:r>
            <a:r>
              <a:rPr lang="zh-CN" altLang="en-US" dirty="0">
                <a:latin typeface="楷体_GB2312" panose="02010609030101010101" charset="-122"/>
                <a:ea typeface="楷体_GB2312" panose="02010609030101010101" charset="-122"/>
              </a:rPr>
              <a:t>为基础的法治经济之上的。其更加注重对创新的法律保护，增加了对知识产权的保护范围，使世界上对虚拟经济的法律保护更加趋向于共通。</a:t>
            </a:r>
            <a:endParaRPr lang="en-US" altLang="zh-CN" dirty="0">
              <a:latin typeface="楷体_GB2312" panose="02010609030101010101" charset="-122"/>
              <a:ea typeface="楷体_GB2312" panose="02010609030101010101" charset="-122"/>
            </a:endParaRPr>
          </a:p>
          <a:p>
            <a:pPr>
              <a:lnSpc>
                <a:spcPct val="120000"/>
              </a:lnSpc>
            </a:pPr>
            <a:endParaRPr lang="zh-CN" altLang="en-US" dirty="0">
              <a:latin typeface="楷体_GB2312" panose="02010609030101010101" charset="-122"/>
              <a:ea typeface="楷体_GB2312" panose="02010609030101010101" charset="-122"/>
            </a:endParaRPr>
          </a:p>
        </p:txBody>
      </p:sp>
      <p:pic>
        <p:nvPicPr>
          <p:cNvPr id="3" name="Picture 2" descr="https://timgsa.baidu.com/timg?image&amp;quality=80&amp;size=b9999_10000&amp;sec=1551868371915&amp;di=b3c7c20d2fe32d538b560d5652838b0b&amp;imgtype=0&amp;src=http%3A%2F%2Fwww.eppt.com.cn%2FuploadsPhoto%2Farticle160%2F136452186135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4149080"/>
            <a:ext cx="2817707" cy="2113396"/>
          </a:xfrm>
          <a:prstGeom prst="rect">
            <a:avLst/>
          </a:prstGeom>
          <a:noFill/>
        </p:spPr>
      </p:pic>
    </p:spTree>
  </p:cSld>
  <p:clrMapOvr>
    <a:masterClrMapping/>
  </p:clrMapOvr>
</p:sld>
</file>

<file path=ppt/theme/theme1.xml><?xml version="1.0" encoding="utf-8"?>
<a:theme xmlns:a="http://schemas.openxmlformats.org/drawingml/2006/main" name="1_Office 主题">
  <a:themeElements>
    <a:clrScheme name="自定义 5">
      <a:dk1>
        <a:srgbClr val="292929"/>
      </a:dk1>
      <a:lt1>
        <a:srgbClr val="FEFEFC"/>
      </a:lt1>
      <a:dk2>
        <a:srgbClr val="0F171B"/>
      </a:dk2>
      <a:lt2>
        <a:srgbClr val="FEFEFC"/>
      </a:lt2>
      <a:accent1>
        <a:srgbClr val="03ADAD"/>
      </a:accent1>
      <a:accent2>
        <a:srgbClr val="6BA87B"/>
      </a:accent2>
      <a:accent3>
        <a:srgbClr val="F0A941"/>
      </a:accent3>
      <a:accent4>
        <a:srgbClr val="E35B42"/>
      </a:accent4>
      <a:accent5>
        <a:srgbClr val="0F1C20"/>
      </a:accent5>
      <a:accent6>
        <a:srgbClr val="B9E8ED"/>
      </a:accent6>
      <a:hlink>
        <a:srgbClr val="5F5F5F"/>
      </a:hlink>
      <a:folHlink>
        <a:srgbClr val="91919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ordridesign.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nordridesign.com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nordridesign.com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nordridesign.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3506</Words>
  <Application>Microsoft Office PowerPoint</Application>
  <PresentationFormat>全屏显示(4:3)</PresentationFormat>
  <Paragraphs>271</Paragraphs>
  <Slides>101</Slides>
  <Notes>0</Notes>
  <HiddenSlides>0</HiddenSlides>
  <MMClips>0</MMClips>
  <ScaleCrop>false</ScaleCrop>
  <HeadingPairs>
    <vt:vector size="4" baseType="variant">
      <vt:variant>
        <vt:lpstr>主题</vt:lpstr>
      </vt:variant>
      <vt:variant>
        <vt:i4>2</vt:i4>
      </vt:variant>
      <vt:variant>
        <vt:lpstr>幻灯片标题</vt:lpstr>
      </vt:variant>
      <vt:variant>
        <vt:i4>101</vt:i4>
      </vt:variant>
    </vt:vector>
  </HeadingPairs>
  <TitlesOfParts>
    <vt:vector size="103" baseType="lpstr">
      <vt:lpstr>1_Office 主题</vt:lpstr>
      <vt:lpstr>nordridesign.com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经济形势和政策展望</dc:title>
  <dc:creator>david</dc:creator>
  <cp:lastModifiedBy>dell</cp:lastModifiedBy>
  <cp:revision>805</cp:revision>
  <cp:lastPrinted>2411-12-30T00:00:00Z</cp:lastPrinted>
  <dcterms:created xsi:type="dcterms:W3CDTF">2012-11-27T10:33:00Z</dcterms:created>
  <dcterms:modified xsi:type="dcterms:W3CDTF">2019-07-30T09:27:52Z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