
<file path=[Content_Types].xml><?xml version="1.0" encoding="utf-8"?>
<Types xmlns="http://schemas.openxmlformats.org/package/2006/content-types">
  <Default Extension="xml" ContentType="application/xml"/>
  <Default Extension="png" ContentType="image/png"/>
  <Default Extension="wdp" ContentType="image/vnd.ms-photo"/>
  <Default Extension="rels" ContentType="application/vnd.openxmlformats-package.relationships+xml"/>
  <Default Extension="jpeg" ContentType="image/jpeg"/>
  <Override PartName="/ppt/slides/slide47.xml" ContentType="application/vnd.openxmlformats-officedocument.presentationml.slide+xml"/>
  <Override PartName="/ppt/slides/slide5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39.xml" ContentType="application/vnd.openxmlformats-officedocument.presentationml.slide+xml"/>
  <Override PartName="/ppt/slides/slide5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104"/>
  </p:notesMasterIdLst>
  <p:sldIdLst>
    <p:sldId id="449" r:id="rId34"/>
    <p:sldId id="379" r:id="rId35"/>
    <p:sldId id="381" r:id="rId36"/>
    <p:sldId id="382" r:id="rId37"/>
    <p:sldId id="383" r:id="rId38"/>
    <p:sldId id="384" r:id="rId39"/>
    <p:sldId id="385" r:id="rId40"/>
    <p:sldId id="386" r:id="rId41"/>
    <p:sldId id="329"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400" r:id="rId55"/>
    <p:sldId id="399" r:id="rId56"/>
    <p:sldId id="401" r:id="rId57"/>
    <p:sldId id="402" r:id="rId58"/>
    <p:sldId id="403" r:id="rId59"/>
    <p:sldId id="404" r:id="rId60"/>
    <p:sldId id="405" r:id="rId61"/>
    <p:sldId id="406" r:id="rId62"/>
    <p:sldId id="408" r:id="rId63"/>
    <p:sldId id="407" r:id="rId64"/>
    <p:sldId id="409" r:id="rId65"/>
    <p:sldId id="410" r:id="rId66"/>
    <p:sldId id="411" r:id="rId67"/>
    <p:sldId id="412" r:id="rId68"/>
    <p:sldId id="413" r:id="rId69"/>
    <p:sldId id="414" r:id="rId70"/>
    <p:sldId id="415" r:id="rId71"/>
  </p:sldIdLst>
  <p:sldSz cx="9144000" cy="6858000" type="screen4x3"/>
  <p:notesSz cx="6858000" cy="9144000"/>
  <p:defaultTextStyle>
    <a:defPPr>
      <a:defRPr lang="zh-CN"/>
    </a:defPPr>
    <a:lvl1pPr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1pPr>
    <a:lvl2pPr marL="4572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2pPr>
    <a:lvl3pPr marL="9144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3pPr>
    <a:lvl4pPr marL="13716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4pPr>
    <a:lvl5pPr marL="1828800" algn="l" rtl="0" fontAlgn="base">
      <a:spcBef>
        <a:spcPct val="0"/>
      </a:spcBef>
      <a:spcAft>
        <a:spcPct val="0"/>
      </a:spcAft>
      <a:defRPr sz="2800" kern="1200">
        <a:solidFill>
          <a:schemeClr val="tx1"/>
        </a:solidFill>
        <a:latin typeface="楷体_GB2312" panose="02010609030101010101" charset="-122"/>
        <a:ea typeface="楷体_GB2312" panose="02010609030101010101" charset="-122"/>
        <a:cs typeface="楷体_GB2312" panose="02010609030101010101" charset="-122"/>
      </a:defRPr>
    </a:lvl5pPr>
    <a:lvl6pPr marL="22860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6pPr>
    <a:lvl7pPr marL="27432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7pPr>
    <a:lvl8pPr marL="32004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8pPr>
    <a:lvl9pPr marL="3657600" algn="l" defTabSz="457200" rtl="0" eaLnBrk="1" latinLnBrk="0" hangingPunct="1">
      <a:defRPr sz="2800" kern="1200">
        <a:solidFill>
          <a:schemeClr val="tx1"/>
        </a:solidFill>
        <a:latin typeface="楷体_GB2312" panose="02010609030101010101" charset="-122"/>
        <a:ea typeface="楷体_GB2312" panose="02010609030101010101" charset="-122"/>
        <a:cs typeface="楷体_GB2312" panose="02010609030101010101" charset="-122"/>
      </a:defRPr>
    </a:lvl9pPr>
  </p:defaultTextStyle>
  <p:extLst>
    <p:ext uri="{EFAFB233-063F-42B5-8137-9DF3F51BA10A}">
      <p15:sldGuideLst xmlns:p15="http://schemas.microsoft.com/office/powerpoint/2012/main">
        <p15:guide id="1" orient="horz" pos="2160">
          <p15:clr>
            <a:srgbClr val="A4A3A4"/>
          </p15:clr>
        </p15:guide>
        <p15:guide id="2" pos="28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87B"/>
    <a:srgbClr val="F0A941"/>
    <a:srgbClr val="336699"/>
    <a:srgbClr val="000000"/>
    <a:srgbClr val="F2BC4D"/>
    <a:srgbClr val="BE0000"/>
    <a:srgbClr val="CCFF99"/>
    <a:srgbClr val="CCFF66"/>
    <a:srgbClr val="0000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4" autoAdjust="0"/>
    <p:restoredTop sz="94660"/>
  </p:normalViewPr>
  <p:slideViewPr>
    <p:cSldViewPr>
      <p:cViewPr>
        <p:scale>
          <a:sx n="100" d="100"/>
          <a:sy n="100" d="100"/>
        </p:scale>
        <p:origin x="-462" y="-234"/>
      </p:cViewPr>
      <p:guideLst>
        <p:guide orient="horz" pos="2160"/>
        <p:guide pos="289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&#65279;<?xml version="1.0" encoding="utf-8"?><Relationships xmlns="http://schemas.openxmlformats.org/package/2006/relationships"><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61.xml" Id="rId63" /><Relationship Type="http://schemas.openxmlformats.org/officeDocument/2006/relationships/slide" Target="slides/slide66.xml" Id="rId68" /><Relationship Type="http://schemas.openxmlformats.org/officeDocument/2006/relationships/slide" Target="slides/slide69.xml" Id="rId71" /><Relationship Type="http://schemas.openxmlformats.org/officeDocument/2006/relationships/slideMaster" Target="slideMasters/slideMaster2.xml" Id="rId2" /><Relationship Type="http://schemas.openxmlformats.org/officeDocument/2006/relationships/theme" Target="theme/theme1.xml" Id="rId107"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64.xml" Id="rId66" /><Relationship Type="http://schemas.openxmlformats.org/officeDocument/2006/relationships/slide" Target="slides/slide59.xml" Id="rId61" /><Relationship Type="http://schemas.openxmlformats.org/officeDocument/2006/relationships/slide" Target="slides/slide33.xml" Id="rId35"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54.xml" Id="rId56"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presProps" Target="presProps.xml" Id="rId105" /><Relationship Type="http://schemas.openxmlformats.org/officeDocument/2006/relationships/slide" Target="slides/slide49.xml" Id="rId51" /><Relationship Type="http://schemas.openxmlformats.org/officeDocument/2006/relationships/slide" Target="slides/slide36.xml" Id="rId38" /><Relationship Type="http://schemas.openxmlformats.org/officeDocument/2006/relationships/slide" Target="slides/slide44.xml" Id="rId46" /><Relationship Type="http://schemas.openxmlformats.org/officeDocument/2006/relationships/slide" Target="slides/slide57.xml" Id="rId59" /><Relationship Type="http://schemas.openxmlformats.org/officeDocument/2006/relationships/slide" Target="slides/slide65.xml" Id="rId67" /><Relationship Type="http://schemas.openxmlformats.org/officeDocument/2006/relationships/tableStyles" Target="tableStyles.xml" Id="rId108"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slide" Target="slides/slide60.xml" Id="rId62" /><Relationship Type="http://schemas.openxmlformats.org/officeDocument/2006/relationships/slide" Target="slides/slide68.xml" Id="rId70" /><Relationship Type="http://schemas.openxmlformats.org/officeDocument/2006/relationships/slideMaster" Target="slideMasters/slideMaster1.xml" Id="rId1"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viewProps" Target="viewProps.xml" Id="rId106"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37.xml" Id="rId39" /><Relationship Type="http://schemas.openxmlformats.org/officeDocument/2006/relationships/slide" Target="slides/slide32.xml" Id="rId34"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notesMaster" Target="notesMasters/notesMaster1.xml" Id="rId104" /></Relationships>
</file>

<file path=ppt/diagrams/colors1.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BF6B238-DA26-4A8A-A2E4-FE3396DD736A}" type="doc">
      <dgm:prSet loTypeId="urn:microsoft.com/office/officeart/2005/8/layout/default#1" loCatId="list" qsTypeId="urn:microsoft.com/office/officeart/2005/8/quickstyle/simple1#10" qsCatId="simple" csTypeId="urn:microsoft.com/office/officeart/2005/8/colors/accent1_2#10" csCatId="accent1" phldr="1"/>
      <dgm:spPr/>
      <dgm:t>
        <a:bodyPr/>
        <a:lstStyle/>
        <a:p>
          <a:endParaRPr lang="zh-CN" altLang="en-US"/>
        </a:p>
      </dgm:t>
    </dgm:pt>
    <dgm:pt modelId="{0D7D9853-D483-45EC-A1F0-0CEF8BE49CF6}">
      <dgm:prSet phldrT="[文本]" custT="1"/>
      <dgm:spPr/>
      <dgm:t>
        <a:bodyPr/>
        <a:lstStyle/>
        <a:p>
          <a:r>
            <a:rPr lang="zh-CN" altLang="en-US" sz="2800" b="1" dirty="0">
              <a:latin typeface="楷体_GB2312" panose="02010609030101010101" charset="-122"/>
              <a:ea typeface="楷体_GB2312" panose="02010609030101010101" charset="-122"/>
              <a:sym typeface="+mn-ea"/>
            </a:rPr>
            <a:t>链接服务</a:t>
          </a:r>
          <a:endParaRPr lang="zh-CN" altLang="en-US" sz="2800" b="1" dirty="0">
            <a:latin typeface="楷体_GB2312" panose="02010609030101010101" charset="-122"/>
            <a:ea typeface="楷体_GB2312" panose="02010609030101010101" charset="-122"/>
          </a:endParaRPr>
        </a:p>
      </dgm:t>
    </dgm:pt>
    <dgm:pt modelId="{509AD065-7836-486F-90B4-1937A25CDC8C}" type="parTrans" cxnId="{AF5A82F5-E10E-4643-9F7F-B55CD7A77CA7}">
      <dgm:prSet/>
      <dgm:spPr/>
      <dgm:t>
        <a:bodyPr/>
        <a:lstStyle/>
        <a:p>
          <a:endParaRPr lang="zh-CN" altLang="en-US" sz="2800">
            <a:latin typeface="楷体" panose="02010609060101010101" pitchFamily="49" charset="-122"/>
            <a:ea typeface="楷体" panose="02010609060101010101" pitchFamily="49" charset="-122"/>
          </a:endParaRPr>
        </a:p>
      </dgm:t>
    </dgm:pt>
    <dgm:pt modelId="{09A349CE-0D82-4BAD-ABA3-EEDA29DA6F0F}" type="sibTrans" cxnId="{AF5A82F5-E10E-4643-9F7F-B55CD7A77CA7}">
      <dgm:prSet/>
      <dgm:spPr/>
      <dgm:t>
        <a:bodyPr/>
        <a:lstStyle/>
        <a:p>
          <a:endParaRPr lang="zh-CN" altLang="en-US" sz="2800">
            <a:latin typeface="楷体" panose="02010609060101010101" pitchFamily="49" charset="-122"/>
            <a:ea typeface="楷体" panose="02010609060101010101" pitchFamily="49" charset="-122"/>
          </a:endParaRPr>
        </a:p>
      </dgm:t>
    </dgm:pt>
    <dgm:pt modelId="{24A4D3AC-4F30-4EDF-8130-AD316BB08DD4}">
      <dgm:prSet phldrT="[文本]" custT="1"/>
      <dgm:spPr/>
      <dgm:t>
        <a:bodyPr/>
        <a:lstStyle/>
        <a:p>
          <a:r>
            <a:rPr lang="zh-CN" altLang="en-US" sz="2800" b="1" dirty="0">
              <a:latin typeface="楷体_GB2312" panose="02010609030101010101" charset="-122"/>
              <a:ea typeface="楷体_GB2312" panose="02010609030101010101" charset="-122"/>
            </a:rPr>
            <a:t>电子邮箱服务</a:t>
          </a:r>
        </a:p>
      </dgm:t>
    </dgm:pt>
    <dgm:pt modelId="{0ECD7BA5-2E8E-4C12-9250-2F55834829D9}" type="parTrans" cxnId="{AAAA0C1D-2956-4746-9B16-8C47D1AA9B19}">
      <dgm:prSet/>
      <dgm:spPr/>
      <dgm:t>
        <a:bodyPr/>
        <a:lstStyle/>
        <a:p>
          <a:endParaRPr lang="zh-CN" altLang="en-US" sz="2800">
            <a:latin typeface="楷体" panose="02010609060101010101" pitchFamily="49" charset="-122"/>
            <a:ea typeface="楷体" panose="02010609060101010101" pitchFamily="49" charset="-122"/>
          </a:endParaRPr>
        </a:p>
      </dgm:t>
    </dgm:pt>
    <dgm:pt modelId="{80F88450-DC13-4F4F-A08D-96A8B4333635}" type="sibTrans" cxnId="{AAAA0C1D-2956-4746-9B16-8C47D1AA9B19}">
      <dgm:prSet/>
      <dgm:spPr/>
      <dgm:t>
        <a:bodyPr/>
        <a:lstStyle/>
        <a:p>
          <a:endParaRPr lang="zh-CN" altLang="en-US" sz="2800">
            <a:latin typeface="楷体" panose="02010609060101010101" pitchFamily="49" charset="-122"/>
            <a:ea typeface="楷体" panose="02010609060101010101" pitchFamily="49" charset="-122"/>
          </a:endParaRPr>
        </a:p>
      </dgm:t>
    </dgm:pt>
    <dgm:pt modelId="{D8E3D86A-4492-419F-9ACB-4785E7E879E6}">
      <dgm:prSet phldrT="[文本]" custT="1"/>
      <dgm:spPr/>
      <dgm:t>
        <a:bodyPr/>
        <a:lstStyle/>
        <a:p>
          <a:r>
            <a:rPr lang="zh-CN" altLang="en-US" sz="2800" b="1" dirty="0">
              <a:latin typeface="楷体_GB2312" panose="02010609030101010101" charset="-122"/>
              <a:ea typeface="楷体_GB2312" panose="02010609030101010101" charset="-122"/>
            </a:rPr>
            <a:t>内容服务</a:t>
          </a:r>
        </a:p>
      </dgm:t>
    </dgm:pt>
    <dgm:pt modelId="{3D950D06-839A-4EE8-9D0C-5BD42ABE8386}" type="parTrans" cxnId="{CCC72E08-4EE3-4067-9AAC-8F0DBA9FF1A3}">
      <dgm:prSet/>
      <dgm:spPr/>
      <dgm:t>
        <a:bodyPr/>
        <a:lstStyle/>
        <a:p>
          <a:endParaRPr lang="zh-CN" altLang="en-US" sz="2800">
            <a:latin typeface="楷体" panose="02010609060101010101" pitchFamily="49" charset="-122"/>
            <a:ea typeface="楷体" panose="02010609060101010101" pitchFamily="49" charset="-122"/>
          </a:endParaRPr>
        </a:p>
      </dgm:t>
    </dgm:pt>
    <dgm:pt modelId="{28A729A3-5C21-463B-B33C-4DDF66EC259C}" type="sibTrans" cxnId="{CCC72E08-4EE3-4067-9AAC-8F0DBA9FF1A3}">
      <dgm:prSet/>
      <dgm:spPr/>
      <dgm:t>
        <a:bodyPr/>
        <a:lstStyle/>
        <a:p>
          <a:endParaRPr lang="zh-CN" altLang="en-US" sz="2800">
            <a:latin typeface="楷体" panose="02010609060101010101" pitchFamily="49" charset="-122"/>
            <a:ea typeface="楷体" panose="02010609060101010101" pitchFamily="49" charset="-122"/>
          </a:endParaRPr>
        </a:p>
      </dgm:t>
    </dgm:pt>
    <dgm:pt modelId="{83F66C78-0C00-4C56-B8A8-B6CD563F9EBF}">
      <dgm:prSet phldrT="[文本]" custT="1"/>
      <dgm:spPr/>
      <dgm:t>
        <a:bodyPr/>
        <a:lstStyle/>
        <a:p>
          <a:r>
            <a:rPr lang="zh-CN" altLang="en-US" sz="2800" b="1" dirty="0">
              <a:latin typeface="楷体_GB2312" panose="02010609030101010101" charset="-122"/>
              <a:ea typeface="楷体_GB2312" panose="02010609030101010101" charset="-122"/>
            </a:rPr>
            <a:t>搜索引擎服务</a:t>
          </a:r>
        </a:p>
      </dgm:t>
    </dgm:pt>
    <dgm:pt modelId="{EC71CEDC-238A-4AF8-9F42-A309BDD68A19}" type="parTrans" cxnId="{4DFF0A57-CFAB-4E71-96A7-30ECA191CDD7}">
      <dgm:prSet/>
      <dgm:spPr/>
      <dgm:t>
        <a:bodyPr/>
        <a:lstStyle/>
        <a:p>
          <a:endParaRPr lang="zh-CN" altLang="en-US" sz="2800">
            <a:latin typeface="楷体" panose="02010609060101010101" pitchFamily="49" charset="-122"/>
            <a:ea typeface="楷体" panose="02010609060101010101" pitchFamily="49" charset="-122"/>
          </a:endParaRPr>
        </a:p>
      </dgm:t>
    </dgm:pt>
    <dgm:pt modelId="{CA0C8B0C-2195-4F62-9DF6-F6304CAC92DF}" type="sibTrans" cxnId="{4DFF0A57-CFAB-4E71-96A7-30ECA191CDD7}">
      <dgm:prSet/>
      <dgm:spPr/>
      <dgm:t>
        <a:bodyPr/>
        <a:lstStyle/>
        <a:p>
          <a:endParaRPr lang="zh-CN" altLang="en-US" sz="2800">
            <a:latin typeface="楷体" panose="02010609060101010101" pitchFamily="49" charset="-122"/>
            <a:ea typeface="楷体" panose="02010609060101010101" pitchFamily="49" charset="-122"/>
          </a:endParaRPr>
        </a:p>
      </dgm:t>
    </dgm:pt>
    <dgm:pt modelId="{3443DBC9-8F6C-458B-8B6F-882EE5DC0551}">
      <dgm:prSet phldrT="[文本]" custT="1"/>
      <dgm:spPr/>
      <dgm:t>
        <a:bodyPr/>
        <a:lstStyle/>
        <a:p>
          <a:r>
            <a:rPr lang="zh-CN" altLang="en-US" sz="2800" b="1" dirty="0">
              <a:latin typeface="楷体_GB2312" panose="02010609030101010101" charset="-122"/>
              <a:ea typeface="楷体_GB2312" panose="02010609030101010101" charset="-122"/>
            </a:rPr>
            <a:t>电子商务平台</a:t>
          </a:r>
        </a:p>
      </dgm:t>
    </dgm:pt>
    <dgm:pt modelId="{94B13D27-8645-449C-820F-50B15A876883}" type="parTrans" cxnId="{490132A5-E4FE-4FF9-A1A5-77762392C026}">
      <dgm:prSet/>
      <dgm:spPr/>
      <dgm:t>
        <a:bodyPr/>
        <a:lstStyle/>
        <a:p>
          <a:endParaRPr lang="zh-CN" altLang="en-US" sz="2800">
            <a:latin typeface="楷体" panose="02010609060101010101" pitchFamily="49" charset="-122"/>
            <a:ea typeface="楷体" panose="02010609060101010101" pitchFamily="49" charset="-122"/>
          </a:endParaRPr>
        </a:p>
      </dgm:t>
    </dgm:pt>
    <dgm:pt modelId="{A29B6792-B609-4FB8-B659-2796269CA20A}" type="sibTrans" cxnId="{490132A5-E4FE-4FF9-A1A5-77762392C026}">
      <dgm:prSet/>
      <dgm:spPr/>
      <dgm:t>
        <a:bodyPr/>
        <a:lstStyle/>
        <a:p>
          <a:endParaRPr lang="zh-CN" altLang="en-US" sz="2800">
            <a:latin typeface="楷体" panose="02010609060101010101" pitchFamily="49" charset="-122"/>
            <a:ea typeface="楷体" panose="02010609060101010101" pitchFamily="49" charset="-122"/>
          </a:endParaRPr>
        </a:p>
      </dgm:t>
    </dgm:pt>
    <dgm:pt modelId="{33947BE6-47AE-45F3-A471-5BA305B271BE}">
      <dgm:prSet phldrT="[文本]" custT="1"/>
      <dgm:spPr/>
      <dgm:t>
        <a:bodyPr/>
        <a:lstStyle/>
        <a:p>
          <a:pPr>
            <a:lnSpc>
              <a:spcPct val="120000"/>
            </a:lnSpc>
          </a:pPr>
          <a:r>
            <a:rPr lang="zh-CN" altLang="en-US" sz="2800" b="1" dirty="0">
              <a:latin typeface="楷体_GB2312" panose="02010609030101010101" charset="-122"/>
              <a:ea typeface="楷体_GB2312" panose="02010609030101010101" charset="-122"/>
            </a:rPr>
            <a:t>互联网数据</a:t>
          </a:r>
          <a:endParaRPr lang="en-US" altLang="zh-CN" sz="2800" b="1" dirty="0">
            <a:latin typeface="楷体_GB2312" panose="02010609030101010101" charset="-122"/>
            <a:ea typeface="楷体_GB2312" panose="02010609030101010101" charset="-122"/>
          </a:endParaRPr>
        </a:p>
        <a:p>
          <a:pPr>
            <a:lnSpc>
              <a:spcPct val="120000"/>
            </a:lnSpc>
          </a:pPr>
          <a:r>
            <a:rPr lang="zh-CN" altLang="en-US" sz="2800" b="1" dirty="0">
              <a:latin typeface="楷体_GB2312" panose="02010609030101010101" charset="-122"/>
              <a:ea typeface="楷体_GB2312" panose="02010609030101010101" charset="-122"/>
            </a:rPr>
            <a:t>中心服务</a:t>
          </a:r>
        </a:p>
      </dgm:t>
    </dgm:pt>
    <dgm:pt modelId="{6C6C4470-433B-4872-AC03-1A5448E96C1A}" type="parTrans" cxnId="{59E4DE53-DE68-4CEC-888C-B5DF6D1B85DA}">
      <dgm:prSet/>
      <dgm:spPr/>
      <dgm:t>
        <a:bodyPr/>
        <a:lstStyle/>
        <a:p>
          <a:endParaRPr lang="zh-CN" altLang="en-US" sz="2800">
            <a:latin typeface="楷体" panose="02010609060101010101" pitchFamily="49" charset="-122"/>
            <a:ea typeface="楷体" panose="02010609060101010101" pitchFamily="49" charset="-122"/>
          </a:endParaRPr>
        </a:p>
      </dgm:t>
    </dgm:pt>
    <dgm:pt modelId="{B8D93E60-C943-4D89-AAC0-BA57710B0012}" type="sibTrans" cxnId="{59E4DE53-DE68-4CEC-888C-B5DF6D1B85DA}">
      <dgm:prSet/>
      <dgm:spPr/>
      <dgm:t>
        <a:bodyPr/>
        <a:lstStyle/>
        <a:p>
          <a:endParaRPr lang="zh-CN" altLang="en-US" sz="2800">
            <a:latin typeface="楷体" panose="02010609060101010101" pitchFamily="49" charset="-122"/>
            <a:ea typeface="楷体" panose="02010609060101010101" pitchFamily="49" charset="-122"/>
          </a:endParaRPr>
        </a:p>
      </dgm:t>
    </dgm:pt>
    <dgm:pt modelId="{39F669F1-9A83-46F2-9E81-FDECD8B38F05}" type="pres">
      <dgm:prSet presAssocID="{CBF6B238-DA26-4A8A-A2E4-FE3396DD736A}" presName="diagram" presStyleCnt="0">
        <dgm:presLayoutVars>
          <dgm:dir/>
          <dgm:resizeHandles val="exact"/>
        </dgm:presLayoutVars>
      </dgm:prSet>
      <dgm:spPr/>
      <dgm:t>
        <a:bodyPr/>
        <a:lstStyle/>
        <a:p>
          <a:endParaRPr lang="zh-CN" altLang="en-US"/>
        </a:p>
      </dgm:t>
    </dgm:pt>
    <dgm:pt modelId="{2E2FCA1C-0FE8-4A3E-845C-67FF19421518}" type="pres">
      <dgm:prSet presAssocID="{0D7D9853-D483-45EC-A1F0-0CEF8BE49CF6}" presName="node" presStyleLbl="node1" presStyleIdx="0" presStyleCnt="6">
        <dgm:presLayoutVars>
          <dgm:bulletEnabled val="1"/>
        </dgm:presLayoutVars>
      </dgm:prSet>
      <dgm:spPr/>
      <dgm:t>
        <a:bodyPr/>
        <a:lstStyle/>
        <a:p>
          <a:endParaRPr lang="zh-CN" altLang="en-US"/>
        </a:p>
      </dgm:t>
    </dgm:pt>
    <dgm:pt modelId="{025CA86E-C4AC-409D-93C8-2BACC0A0B483}" type="pres">
      <dgm:prSet presAssocID="{09A349CE-0D82-4BAD-ABA3-EEDA29DA6F0F}" presName="sibTrans" presStyleCnt="0"/>
      <dgm:spPr/>
    </dgm:pt>
    <dgm:pt modelId="{A70E3E71-677F-4DB3-8F1C-A7B009E61E95}" type="pres">
      <dgm:prSet presAssocID="{83F66C78-0C00-4C56-B8A8-B6CD563F9EBF}" presName="node" presStyleLbl="node1" presStyleIdx="1" presStyleCnt="6">
        <dgm:presLayoutVars>
          <dgm:bulletEnabled val="1"/>
        </dgm:presLayoutVars>
      </dgm:prSet>
      <dgm:spPr/>
      <dgm:t>
        <a:bodyPr/>
        <a:lstStyle/>
        <a:p>
          <a:endParaRPr lang="zh-CN" altLang="en-US"/>
        </a:p>
      </dgm:t>
    </dgm:pt>
    <dgm:pt modelId="{74DCE908-8403-440F-AA48-65232803601D}" type="pres">
      <dgm:prSet presAssocID="{CA0C8B0C-2195-4F62-9DF6-F6304CAC92DF}" presName="sibTrans" presStyleCnt="0"/>
      <dgm:spPr/>
    </dgm:pt>
    <dgm:pt modelId="{FCF5CA0A-2AAA-4D05-8B83-B616D4FF8845}" type="pres">
      <dgm:prSet presAssocID="{24A4D3AC-4F30-4EDF-8130-AD316BB08DD4}" presName="node" presStyleLbl="node1" presStyleIdx="2" presStyleCnt="6">
        <dgm:presLayoutVars>
          <dgm:bulletEnabled val="1"/>
        </dgm:presLayoutVars>
      </dgm:prSet>
      <dgm:spPr/>
      <dgm:t>
        <a:bodyPr/>
        <a:lstStyle/>
        <a:p>
          <a:endParaRPr lang="zh-CN" altLang="en-US"/>
        </a:p>
      </dgm:t>
    </dgm:pt>
    <dgm:pt modelId="{FF695F6A-D425-4B98-A82D-51A58EBDAB9A}" type="pres">
      <dgm:prSet presAssocID="{80F88450-DC13-4F4F-A08D-96A8B4333635}" presName="sibTrans" presStyleCnt="0"/>
      <dgm:spPr/>
    </dgm:pt>
    <dgm:pt modelId="{DA8CF9CD-0AC4-4EC3-8A77-C79FECF0F696}" type="pres">
      <dgm:prSet presAssocID="{D8E3D86A-4492-419F-9ACB-4785E7E879E6}" presName="node" presStyleLbl="node1" presStyleIdx="3" presStyleCnt="6">
        <dgm:presLayoutVars>
          <dgm:bulletEnabled val="1"/>
        </dgm:presLayoutVars>
      </dgm:prSet>
      <dgm:spPr/>
      <dgm:t>
        <a:bodyPr/>
        <a:lstStyle/>
        <a:p>
          <a:endParaRPr lang="zh-CN" altLang="en-US"/>
        </a:p>
      </dgm:t>
    </dgm:pt>
    <dgm:pt modelId="{3E6956FD-050C-4D9E-88C6-6D5A6FCD42F2}" type="pres">
      <dgm:prSet presAssocID="{28A729A3-5C21-463B-B33C-4DDF66EC259C}" presName="sibTrans" presStyleCnt="0"/>
      <dgm:spPr/>
    </dgm:pt>
    <dgm:pt modelId="{75A2B437-5809-4AC9-A291-294145B57843}" type="pres">
      <dgm:prSet presAssocID="{3443DBC9-8F6C-458B-8B6F-882EE5DC0551}" presName="node" presStyleLbl="node1" presStyleIdx="4" presStyleCnt="6">
        <dgm:presLayoutVars>
          <dgm:bulletEnabled val="1"/>
        </dgm:presLayoutVars>
      </dgm:prSet>
      <dgm:spPr/>
      <dgm:t>
        <a:bodyPr/>
        <a:lstStyle/>
        <a:p>
          <a:endParaRPr lang="zh-CN" altLang="en-US"/>
        </a:p>
      </dgm:t>
    </dgm:pt>
    <dgm:pt modelId="{84128430-D605-43D3-8CBF-60DCB1FABAF6}" type="pres">
      <dgm:prSet presAssocID="{A29B6792-B609-4FB8-B659-2796269CA20A}" presName="sibTrans" presStyleCnt="0"/>
      <dgm:spPr/>
    </dgm:pt>
    <dgm:pt modelId="{EF2D22AA-01CF-4DEE-BB14-1D45B5513A92}" type="pres">
      <dgm:prSet presAssocID="{33947BE6-47AE-45F3-A471-5BA305B271BE}" presName="node" presStyleLbl="node1" presStyleIdx="5" presStyleCnt="6">
        <dgm:presLayoutVars>
          <dgm:bulletEnabled val="1"/>
        </dgm:presLayoutVars>
      </dgm:prSet>
      <dgm:spPr/>
      <dgm:t>
        <a:bodyPr/>
        <a:lstStyle/>
        <a:p>
          <a:endParaRPr lang="zh-CN" altLang="en-US"/>
        </a:p>
      </dgm:t>
    </dgm:pt>
  </dgm:ptLst>
  <dgm:cxnLst>
    <dgm:cxn modelId="{59E4DE53-DE68-4CEC-888C-B5DF6D1B85DA}" srcId="{CBF6B238-DA26-4A8A-A2E4-FE3396DD736A}" destId="{33947BE6-47AE-45F3-A471-5BA305B271BE}" srcOrd="5" destOrd="0" parTransId="{6C6C4470-433B-4872-AC03-1A5448E96C1A}" sibTransId="{B8D93E60-C943-4D89-AAC0-BA57710B0012}"/>
    <dgm:cxn modelId="{A257A326-5B4B-4135-ACC6-1CF7A768552A}" type="presOf" srcId="{83F66C78-0C00-4C56-B8A8-B6CD563F9EBF}" destId="{A70E3E71-677F-4DB3-8F1C-A7B009E61E95}" srcOrd="0" destOrd="0" presId="urn:microsoft.com/office/officeart/2005/8/layout/default#1"/>
    <dgm:cxn modelId="{490132A5-E4FE-4FF9-A1A5-77762392C026}" srcId="{CBF6B238-DA26-4A8A-A2E4-FE3396DD736A}" destId="{3443DBC9-8F6C-458B-8B6F-882EE5DC0551}" srcOrd="4" destOrd="0" parTransId="{94B13D27-8645-449C-820F-50B15A876883}" sibTransId="{A29B6792-B609-4FB8-B659-2796269CA20A}"/>
    <dgm:cxn modelId="{597E02C3-13BB-4521-A154-99E92EF0CFD8}" type="presOf" srcId="{24A4D3AC-4F30-4EDF-8130-AD316BB08DD4}" destId="{FCF5CA0A-2AAA-4D05-8B83-B616D4FF8845}" srcOrd="0" destOrd="0" presId="urn:microsoft.com/office/officeart/2005/8/layout/default#1"/>
    <dgm:cxn modelId="{A9A4CD8D-7E44-47AF-B9A5-E76B08124822}" type="presOf" srcId="{CBF6B238-DA26-4A8A-A2E4-FE3396DD736A}" destId="{39F669F1-9A83-46F2-9E81-FDECD8B38F05}" srcOrd="0" destOrd="0" presId="urn:microsoft.com/office/officeart/2005/8/layout/default#1"/>
    <dgm:cxn modelId="{CCC72E08-4EE3-4067-9AAC-8F0DBA9FF1A3}" srcId="{CBF6B238-DA26-4A8A-A2E4-FE3396DD736A}" destId="{D8E3D86A-4492-419F-9ACB-4785E7E879E6}" srcOrd="3" destOrd="0" parTransId="{3D950D06-839A-4EE8-9D0C-5BD42ABE8386}" sibTransId="{28A729A3-5C21-463B-B33C-4DDF66EC259C}"/>
    <dgm:cxn modelId="{A0752D6C-02FF-42B5-BA21-1D36ED3BE2F9}" type="presOf" srcId="{0D7D9853-D483-45EC-A1F0-0CEF8BE49CF6}" destId="{2E2FCA1C-0FE8-4A3E-845C-67FF19421518}" srcOrd="0" destOrd="0" presId="urn:microsoft.com/office/officeart/2005/8/layout/default#1"/>
    <dgm:cxn modelId="{513FA882-4B1B-48F8-9579-9A63EDCDB018}" type="presOf" srcId="{3443DBC9-8F6C-458B-8B6F-882EE5DC0551}" destId="{75A2B437-5809-4AC9-A291-294145B57843}" srcOrd="0" destOrd="0" presId="urn:microsoft.com/office/officeart/2005/8/layout/default#1"/>
    <dgm:cxn modelId="{AF5A82F5-E10E-4643-9F7F-B55CD7A77CA7}" srcId="{CBF6B238-DA26-4A8A-A2E4-FE3396DD736A}" destId="{0D7D9853-D483-45EC-A1F0-0CEF8BE49CF6}" srcOrd="0" destOrd="0" parTransId="{509AD065-7836-486F-90B4-1937A25CDC8C}" sibTransId="{09A349CE-0D82-4BAD-ABA3-EEDA29DA6F0F}"/>
    <dgm:cxn modelId="{4DFF0A57-CFAB-4E71-96A7-30ECA191CDD7}" srcId="{CBF6B238-DA26-4A8A-A2E4-FE3396DD736A}" destId="{83F66C78-0C00-4C56-B8A8-B6CD563F9EBF}" srcOrd="1" destOrd="0" parTransId="{EC71CEDC-238A-4AF8-9F42-A309BDD68A19}" sibTransId="{CA0C8B0C-2195-4F62-9DF6-F6304CAC92DF}"/>
    <dgm:cxn modelId="{AAAA0C1D-2956-4746-9B16-8C47D1AA9B19}" srcId="{CBF6B238-DA26-4A8A-A2E4-FE3396DD736A}" destId="{24A4D3AC-4F30-4EDF-8130-AD316BB08DD4}" srcOrd="2" destOrd="0" parTransId="{0ECD7BA5-2E8E-4C12-9250-2F55834829D9}" sibTransId="{80F88450-DC13-4F4F-A08D-96A8B4333635}"/>
    <dgm:cxn modelId="{12F40E0E-E6F0-47E6-AE03-A03E3262DEF2}" type="presOf" srcId="{D8E3D86A-4492-419F-9ACB-4785E7E879E6}" destId="{DA8CF9CD-0AC4-4EC3-8A77-C79FECF0F696}" srcOrd="0" destOrd="0" presId="urn:microsoft.com/office/officeart/2005/8/layout/default#1"/>
    <dgm:cxn modelId="{ACC4ED29-E92D-4499-A8EF-03594745317C}" type="presOf" srcId="{33947BE6-47AE-45F3-A471-5BA305B271BE}" destId="{EF2D22AA-01CF-4DEE-BB14-1D45B5513A92}" srcOrd="0" destOrd="0" presId="urn:microsoft.com/office/officeart/2005/8/layout/default#1"/>
    <dgm:cxn modelId="{6C4BCE4D-741B-4000-A2C7-3DACFBECD39C}" type="presParOf" srcId="{39F669F1-9A83-46F2-9E81-FDECD8B38F05}" destId="{2E2FCA1C-0FE8-4A3E-845C-67FF19421518}" srcOrd="0" destOrd="0" presId="urn:microsoft.com/office/officeart/2005/8/layout/default#1"/>
    <dgm:cxn modelId="{93AB39C2-F0C7-4973-9CDC-D88E5FC3DE96}" type="presParOf" srcId="{39F669F1-9A83-46F2-9E81-FDECD8B38F05}" destId="{025CA86E-C4AC-409D-93C8-2BACC0A0B483}" srcOrd="1" destOrd="0" presId="urn:microsoft.com/office/officeart/2005/8/layout/default#1"/>
    <dgm:cxn modelId="{EB0DFC16-A544-47D5-98E8-EB7B0D99C342}" type="presParOf" srcId="{39F669F1-9A83-46F2-9E81-FDECD8B38F05}" destId="{A70E3E71-677F-4DB3-8F1C-A7B009E61E95}" srcOrd="2" destOrd="0" presId="urn:microsoft.com/office/officeart/2005/8/layout/default#1"/>
    <dgm:cxn modelId="{5294CF72-E28D-4714-BC6F-48C1B8B3482D}" type="presParOf" srcId="{39F669F1-9A83-46F2-9E81-FDECD8B38F05}" destId="{74DCE908-8403-440F-AA48-65232803601D}" srcOrd="3" destOrd="0" presId="urn:microsoft.com/office/officeart/2005/8/layout/default#1"/>
    <dgm:cxn modelId="{8985AE59-581A-40B7-A6F6-4A096EA9486A}" type="presParOf" srcId="{39F669F1-9A83-46F2-9E81-FDECD8B38F05}" destId="{FCF5CA0A-2AAA-4D05-8B83-B616D4FF8845}" srcOrd="4" destOrd="0" presId="urn:microsoft.com/office/officeart/2005/8/layout/default#1"/>
    <dgm:cxn modelId="{9BB8D0C1-CD47-499A-A47C-784F16CF2947}" type="presParOf" srcId="{39F669F1-9A83-46F2-9E81-FDECD8B38F05}" destId="{FF695F6A-D425-4B98-A82D-51A58EBDAB9A}" srcOrd="5" destOrd="0" presId="urn:microsoft.com/office/officeart/2005/8/layout/default#1"/>
    <dgm:cxn modelId="{8838B795-B812-4C04-93E7-441282F24A22}" type="presParOf" srcId="{39F669F1-9A83-46F2-9E81-FDECD8B38F05}" destId="{DA8CF9CD-0AC4-4EC3-8A77-C79FECF0F696}" srcOrd="6" destOrd="0" presId="urn:microsoft.com/office/officeart/2005/8/layout/default#1"/>
    <dgm:cxn modelId="{D2BAB94B-3010-44DC-9095-B6788E53D4FE}" type="presParOf" srcId="{39F669F1-9A83-46F2-9E81-FDECD8B38F05}" destId="{3E6956FD-050C-4D9E-88C6-6D5A6FCD42F2}" srcOrd="7" destOrd="0" presId="urn:microsoft.com/office/officeart/2005/8/layout/default#1"/>
    <dgm:cxn modelId="{DA3475B2-5C6B-488F-9574-6BCBEE2805C6}" type="presParOf" srcId="{39F669F1-9A83-46F2-9E81-FDECD8B38F05}" destId="{75A2B437-5809-4AC9-A291-294145B57843}" srcOrd="8" destOrd="0" presId="urn:microsoft.com/office/officeart/2005/8/layout/default#1"/>
    <dgm:cxn modelId="{FCD22549-FB64-4F43-9A84-9381B18C0FCA}" type="presParOf" srcId="{39F669F1-9A83-46F2-9E81-FDECD8B38F05}" destId="{84128430-D605-43D3-8CBF-60DCB1FABAF6}" srcOrd="9" destOrd="0" presId="urn:microsoft.com/office/officeart/2005/8/layout/default#1"/>
    <dgm:cxn modelId="{F5FC0A79-D337-40D1-A977-7E5AF047F6BB}" type="presParOf" srcId="{39F669F1-9A83-46F2-9E81-FDECD8B38F05}" destId="{EF2D22AA-01CF-4DEE-BB14-1D45B5513A92}"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2FCA1C-0FE8-4A3E-845C-67FF19421518}">
      <dsp:nvSpPr>
        <dsp:cNvPr id="0" name=""/>
        <dsp:cNvSpPr/>
      </dsp:nvSpPr>
      <dsp:spPr>
        <a:xfrm>
          <a:off x="0" y="723575"/>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a:latin typeface="楷体_GB2312" panose="02010609030101010101" charset="-122"/>
              <a:ea typeface="楷体_GB2312" panose="02010609030101010101" charset="-122"/>
              <a:sym typeface="+mn-ea"/>
            </a:rPr>
            <a:t>链接服务</a:t>
          </a:r>
          <a:endParaRPr lang="zh-CN" altLang="en-US" sz="2800" b="1" kern="1200" dirty="0">
            <a:latin typeface="楷体_GB2312" panose="02010609030101010101" charset="-122"/>
            <a:ea typeface="楷体_GB2312" panose="02010609030101010101" charset="-122"/>
          </a:endParaRPr>
        </a:p>
      </dsp:txBody>
      <dsp:txXfrm>
        <a:off x="0" y="723575"/>
        <a:ext cx="2575912" cy="1545547"/>
      </dsp:txXfrm>
    </dsp:sp>
    <dsp:sp modelId="{A70E3E71-677F-4DB3-8F1C-A7B009E61E95}">
      <dsp:nvSpPr>
        <dsp:cNvPr id="0" name=""/>
        <dsp:cNvSpPr/>
      </dsp:nvSpPr>
      <dsp:spPr>
        <a:xfrm>
          <a:off x="2833503" y="723575"/>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a:latin typeface="楷体_GB2312" panose="02010609030101010101" charset="-122"/>
              <a:ea typeface="楷体_GB2312" panose="02010609030101010101" charset="-122"/>
            </a:rPr>
            <a:t>搜索引擎服务</a:t>
          </a:r>
        </a:p>
      </dsp:txBody>
      <dsp:txXfrm>
        <a:off x="2833503" y="723575"/>
        <a:ext cx="2575912" cy="1545547"/>
      </dsp:txXfrm>
    </dsp:sp>
    <dsp:sp modelId="{FCF5CA0A-2AAA-4D05-8B83-B616D4FF8845}">
      <dsp:nvSpPr>
        <dsp:cNvPr id="0" name=""/>
        <dsp:cNvSpPr/>
      </dsp:nvSpPr>
      <dsp:spPr>
        <a:xfrm>
          <a:off x="5667007" y="723575"/>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a:latin typeface="楷体_GB2312" panose="02010609030101010101" charset="-122"/>
              <a:ea typeface="楷体_GB2312" panose="02010609030101010101" charset="-122"/>
            </a:rPr>
            <a:t>电子邮箱服务</a:t>
          </a:r>
        </a:p>
      </dsp:txBody>
      <dsp:txXfrm>
        <a:off x="5667007" y="723575"/>
        <a:ext cx="2575912" cy="1545547"/>
      </dsp:txXfrm>
    </dsp:sp>
    <dsp:sp modelId="{DA8CF9CD-0AC4-4EC3-8A77-C79FECF0F696}">
      <dsp:nvSpPr>
        <dsp:cNvPr id="0" name=""/>
        <dsp:cNvSpPr/>
      </dsp:nvSpPr>
      <dsp:spPr>
        <a:xfrm>
          <a:off x="0" y="2526714"/>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a:latin typeface="楷体_GB2312" panose="02010609030101010101" charset="-122"/>
              <a:ea typeface="楷体_GB2312" panose="02010609030101010101" charset="-122"/>
            </a:rPr>
            <a:t>内容服务</a:t>
          </a:r>
        </a:p>
      </dsp:txBody>
      <dsp:txXfrm>
        <a:off x="0" y="2526714"/>
        <a:ext cx="2575912" cy="1545547"/>
      </dsp:txXfrm>
    </dsp:sp>
    <dsp:sp modelId="{75A2B437-5809-4AC9-A291-294145B57843}">
      <dsp:nvSpPr>
        <dsp:cNvPr id="0" name=""/>
        <dsp:cNvSpPr/>
      </dsp:nvSpPr>
      <dsp:spPr>
        <a:xfrm>
          <a:off x="2833503" y="2526714"/>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a:latin typeface="楷体_GB2312" panose="02010609030101010101" charset="-122"/>
              <a:ea typeface="楷体_GB2312" panose="02010609030101010101" charset="-122"/>
            </a:rPr>
            <a:t>电子商务平台</a:t>
          </a:r>
        </a:p>
      </dsp:txBody>
      <dsp:txXfrm>
        <a:off x="2833503" y="2526714"/>
        <a:ext cx="2575912" cy="1545547"/>
      </dsp:txXfrm>
    </dsp:sp>
    <dsp:sp modelId="{EF2D22AA-01CF-4DEE-BB14-1D45B5513A92}">
      <dsp:nvSpPr>
        <dsp:cNvPr id="0" name=""/>
        <dsp:cNvSpPr/>
      </dsp:nvSpPr>
      <dsp:spPr>
        <a:xfrm>
          <a:off x="5667007" y="2526714"/>
          <a:ext cx="2575912" cy="15455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20000"/>
            </a:lnSpc>
            <a:spcBef>
              <a:spcPct val="0"/>
            </a:spcBef>
            <a:spcAft>
              <a:spcPct val="35000"/>
            </a:spcAft>
          </a:pPr>
          <a:r>
            <a:rPr lang="zh-CN" altLang="en-US" sz="2800" b="1" kern="1200" dirty="0">
              <a:latin typeface="楷体_GB2312" panose="02010609030101010101" charset="-122"/>
              <a:ea typeface="楷体_GB2312" panose="02010609030101010101" charset="-122"/>
            </a:rPr>
            <a:t>互联网数据</a:t>
          </a:r>
          <a:endParaRPr lang="en-US" altLang="zh-CN" sz="2800" b="1" kern="1200" dirty="0">
            <a:latin typeface="楷体_GB2312" panose="02010609030101010101" charset="-122"/>
            <a:ea typeface="楷体_GB2312" panose="02010609030101010101" charset="-122"/>
          </a:endParaRPr>
        </a:p>
        <a:p>
          <a:pPr lvl="0" algn="ctr" defTabSz="1244600">
            <a:lnSpc>
              <a:spcPct val="120000"/>
            </a:lnSpc>
            <a:spcBef>
              <a:spcPct val="0"/>
            </a:spcBef>
            <a:spcAft>
              <a:spcPct val="35000"/>
            </a:spcAft>
          </a:pPr>
          <a:r>
            <a:rPr lang="zh-CN" altLang="en-US" sz="2800" b="1" kern="1200" dirty="0">
              <a:latin typeface="楷体_GB2312" panose="02010609030101010101" charset="-122"/>
              <a:ea typeface="楷体_GB2312" panose="02010609030101010101" charset="-122"/>
            </a:rPr>
            <a:t>中心服务</a:t>
          </a:r>
        </a:p>
      </dsp:txBody>
      <dsp:txXfrm>
        <a:off x="5667007" y="2526714"/>
        <a:ext cx="2575912" cy="15455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5"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fld id="{6288D6EC-15D3-FD45-8053-EDEA3C3E5AE2}" type="datetimeFigureOut">
              <a:rPr lang="zh-CN" altLang="en-US"/>
              <a:pPr/>
              <a:t>2019/7/30</a:t>
            </a:fld>
            <a:endParaRPr lang="zh-CN" altLang="en-US"/>
          </a:p>
        </p:txBody>
      </p:sp>
      <p:sp>
        <p:nvSpPr>
          <p:cNvPr id="3379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w="12700" cmpd="sng">
            <a:noFill/>
            <a:miter lim="800000"/>
          </a:ln>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eaLnBrk="1" hangingPunct="1">
              <a:defRPr sz="1200">
                <a:latin typeface="楷体_GB2312" panose="02010609030101010101" charset="-122"/>
                <a:ea typeface="楷体_GB2312" panose="02010609030101010101" charset="-122"/>
                <a:cs typeface="+mn-cs"/>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fld id="{CCC63986-61C2-CE4B-A79D-C988D6C3C2C8}"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fld id="{2F04C588-CF5E-4571-A5C7-A062B94635DB}"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fontAlgn="auto">
              <a:spcBef>
                <a:spcPts val="0"/>
              </a:spcBef>
              <a:spcAft>
                <a:spcPts val="0"/>
              </a:spcAft>
              <a:defRPr>
                <a:solidFill>
                  <a:prstClr val="black">
                    <a:tint val="75000"/>
                  </a:prstClr>
                </a:solidFill>
                <a:latin typeface="Calibri" panose="020F0502020204030204"/>
                <a:ea typeface="宋体" panose="02010600030101010101" pitchFamily="2" charset="-122"/>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latin typeface="Calibri" panose="020F0502020204030204" pitchFamily="34" charset="0"/>
                <a:ea typeface="宋体" panose="02010600030101010101" pitchFamily="2" charset="-122"/>
              </a:defRPr>
            </a:lvl1pPr>
          </a:lstStyle>
          <a:p>
            <a:pPr>
              <a:defRPr/>
            </a:pPr>
            <a:fld id="{5BD7C0AD-C066-48B5-ADEB-837B40C8A53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93B6DC85-5619-44F0-A307-03963BABBC1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92616F17-2F97-4AD4-A503-1846F4560A8A}"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8"/>
            <a:ext cx="1971675"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69" y="365138"/>
            <a:ext cx="5800725"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29C2A4F-BBB6-406B-BF3C-FCF69F5EBFC2}"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D7EFCED-89BD-4C5C-BA64-043B36C40CF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标题幻灯片">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6718" name="Rectangle 27"/>
          <p:cNvSpPr>
            <a:spLocks noGrp="1" noChangeArrowheads="1"/>
          </p:cNvSpPr>
          <p:nvPr>
            <p:ph type="ctrTitle"/>
          </p:nvPr>
        </p:nvSpPr>
        <p:spPr>
          <a:xfrm>
            <a:off x="468313" y="4173538"/>
            <a:ext cx="5399087" cy="1079500"/>
          </a:xfrm>
        </p:spPr>
        <p:txBody>
          <a:bodyPr/>
          <a:lstStyle>
            <a:lvl1pPr>
              <a:defRPr sz="3200" smtClean="0">
                <a:solidFill>
                  <a:schemeClr val="tx1"/>
                </a:solidFill>
              </a:defRPr>
            </a:lvl1pPr>
          </a:lstStyle>
          <a:p>
            <a:pPr lvl="0"/>
            <a:r>
              <a:rPr lang="zh-CN" altLang="en-US" noProof="0"/>
              <a:t>单击此处编辑母版标题样式</a:t>
            </a:r>
          </a:p>
        </p:txBody>
      </p:sp>
      <p:sp>
        <p:nvSpPr>
          <p:cNvPr id="26719" name="Rectangle 31"/>
          <p:cNvSpPr>
            <a:spLocks noGrp="1" noChangeArrowheads="1"/>
          </p:cNvSpPr>
          <p:nvPr>
            <p:ph type="subTitle" idx="1" hasCustomPrompt="1"/>
          </p:nvPr>
        </p:nvSpPr>
        <p:spPr>
          <a:xfrm>
            <a:off x="468313" y="5253038"/>
            <a:ext cx="5400675" cy="600075"/>
          </a:xfrm>
        </p:spPr>
        <p:txBody>
          <a:bodyPr/>
          <a:lstStyle>
            <a:lvl1pPr marL="0" indent="0">
              <a:buFont typeface="Wingdings" panose="05000000000000000000" pitchFamily="2" charset="2"/>
              <a:buNone/>
              <a:defRPr sz="1800" smtClean="0"/>
            </a:lvl1pPr>
          </a:lstStyle>
          <a:p>
            <a:pPr lvl="0"/>
            <a:r>
              <a:rPr lang="zh-CN" altLang="en-US" noProof="0"/>
              <a:t>单击添加署名或公司信息</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F4217F6A-4017-48B9-81BF-B852421D1993}"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7C5773A4-4CFF-462E-BDB4-3AEDB60BAC06}"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3975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41438"/>
            <a:ext cx="395605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08B26C62-EB92-40A8-B0D3-F96B6D568D61}"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9797AB-1981-427F-A72F-064C9BC5211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519B1060-B4EE-4219-9828-5C1ECD6565B2}"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696CA631-0859-4760-9382-DFC4AD20B2E5}"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871A9A7A-32E2-4B98-A112-6AEB0F39C07A}"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260350"/>
            <a:ext cx="2057400" cy="58658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68313" y="260350"/>
            <a:ext cx="6019800" cy="58658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1D31E3E3-95B4-42DF-9AD7-BE58545EC467}"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2"/>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prstClr val="black">
                    <a:tint val="75000"/>
                  </a:prstClr>
                </a:solidFill>
              </a:defRPr>
            </a:lvl1pPr>
          </a:lstStyle>
          <a:p>
            <a:pPr>
              <a:defRPr/>
            </a:pPr>
            <a:fld id="{E5EC4821-38D1-4073-A88E-55CDD1354AFD}" type="datetimeFigureOut">
              <a:rPr lang="zh-CN" altLang="en-US"/>
              <a:pPr>
                <a:defRPr/>
              </a:pPr>
              <a:t>2019/7/30</a:t>
            </a:fld>
            <a:endParaRPr lang="zh-CN" altLang="en-US"/>
          </a:p>
        </p:txBody>
      </p:sp>
      <p:sp>
        <p:nvSpPr>
          <p:cNvPr id="5"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smtClean="0">
                <a:solidFill>
                  <a:srgbClr val="898989"/>
                </a:solidFill>
              </a:defRPr>
            </a:lvl1pPr>
          </a:lstStyle>
          <a:p>
            <a:pPr>
              <a:defRPr/>
            </a:pPr>
            <a:fld id="{19EA936B-25FF-4E64-9E08-8BCD739C36B0}"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表格占位符 2"/>
          <p:cNvSpPr>
            <a:spLocks noGrp="1"/>
          </p:cNvSpPr>
          <p:nvPr>
            <p:ph type="tbl"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18B2AD5-A29D-418F-89AC-56087CCCF980}"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468313" y="215900"/>
            <a:ext cx="5832475" cy="692150"/>
          </a:xfrm>
        </p:spPr>
        <p:txBody>
          <a:bodyPr/>
          <a:lstStyle/>
          <a:p>
            <a:r>
              <a:rPr lang="zh-CN" altLang="en-US"/>
              <a:t>单击此处编辑母版标题样式</a:t>
            </a:r>
          </a:p>
        </p:txBody>
      </p:sp>
      <p:sp>
        <p:nvSpPr>
          <p:cNvPr id="3" name="图表占位符 2"/>
          <p:cNvSpPr>
            <a:spLocks noGrp="1"/>
          </p:cNvSpPr>
          <p:nvPr>
            <p:ph type="chart" idx="1"/>
          </p:nvPr>
        </p:nvSpPr>
        <p:spPr>
          <a:xfrm>
            <a:off x="468313" y="1484313"/>
            <a:ext cx="8207375" cy="4641850"/>
          </a:xfrm>
        </p:spPr>
        <p:txBody>
          <a:bodyPr/>
          <a:lstStyle/>
          <a:p>
            <a:pPr lvl="0"/>
            <a:endParaRPr lang="zh-CN" altLang="en-US" noProof="0"/>
          </a:p>
        </p:txBody>
      </p:sp>
      <p:sp>
        <p:nvSpPr>
          <p:cNvPr id="4" name="Rectangle 10"/>
          <p:cNvSpPr>
            <a:spLocks noGrp="1" noChangeArrowheads="1"/>
          </p:cNvSpPr>
          <p:nvPr>
            <p:ph type="sldNum" sz="quarter" idx="10"/>
          </p:nvPr>
        </p:nvSpPr>
        <p:spPr>
          <a:xfrm>
            <a:off x="468313" y="6524625"/>
            <a:ext cx="1439862" cy="196850"/>
          </a:xfrm>
          <a:prstGeom prst="rect">
            <a:avLst/>
          </a:prstGeom>
        </p:spPr>
        <p:txBody>
          <a:bodyPr/>
          <a:lstStyle>
            <a:lvl1pPr>
              <a:defRPr>
                <a:latin typeface="Arial" panose="020B0604020202020204" pitchFamily="34" charset="0"/>
              </a:defRPr>
            </a:lvl1pPr>
          </a:lstStyle>
          <a:p>
            <a:pPr>
              <a:defRPr/>
            </a:pPr>
            <a:r>
              <a:rPr lang="de-DE" altLang="zh-CN" sz="1800" i="1">
                <a:solidFill>
                  <a:prstClr val="black"/>
                </a:solidFill>
                <a:ea typeface="华文细黑" panose="02010600040101010101" pitchFamily="2" charset="-122"/>
                <a:cs typeface="+mn-cs"/>
              </a:rPr>
              <a:t>Page </a:t>
            </a:r>
            <a:r>
              <a:rPr lang="de-DE" altLang="zh-CN" sz="1800" i="1">
                <a:solidFill>
                  <a:prstClr val="black"/>
                </a:solidFill>
                <a:ea typeface="华文细黑" panose="02010600040101010101" pitchFamily="2" charset="-122"/>
                <a:cs typeface="+mn-cs"/>
                <a:sym typeface="MS UI Gothic" panose="020B0600070205080204" pitchFamily="34" charset="-128"/>
              </a:rPr>
              <a:t></a:t>
            </a:r>
            <a:r>
              <a:rPr lang="de-DE" altLang="zh-CN" sz="1800" i="1">
                <a:solidFill>
                  <a:prstClr val="black"/>
                </a:solidFill>
                <a:ea typeface="华文细黑" panose="02010600040101010101" pitchFamily="2" charset="-122"/>
                <a:cs typeface="+mn-cs"/>
              </a:rPr>
              <a:t> </a:t>
            </a:r>
            <a:fld id="{369744AF-F84D-4A3D-A799-FA88A177001F}" type="slidenum">
              <a:rPr lang="zh-CN" altLang="en-US" sz="1800" i="1">
                <a:solidFill>
                  <a:prstClr val="black"/>
                </a:solidFill>
                <a:ea typeface="华文细黑" panose="02010600040101010101" pitchFamily="2" charset="-122"/>
                <a:cs typeface="+mn-cs"/>
              </a:rPr>
              <a:pPr>
                <a:defRPr/>
              </a:pPr>
              <a:t>‹#›</a:t>
            </a:fld>
            <a:endParaRPr lang="en-US" altLang="zh-CN" sz="1800" i="1">
              <a:solidFill>
                <a:prstClr val="black"/>
              </a:solidFill>
              <a:ea typeface="华文细黑" panose="0201060004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E8B3969F-7D4E-4CA8-BBDF-80ED583B9523}"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EEA4F915-5C46-441E-8EE6-57B276EA3B3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7"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solidFill>
                  <a:prstClr val="black">
                    <a:tint val="75000"/>
                  </a:prstClr>
                </a:solidFill>
              </a:defRPr>
            </a:lvl1pPr>
          </a:lstStyle>
          <a:p>
            <a:pPr>
              <a:defRPr/>
            </a:pPr>
            <a:fld id="{ABC18524-8770-4C48-A52D-C273376000D8}" type="datetimeFigureOut">
              <a:rPr lang="zh-CN" altLang="en-US"/>
              <a:pPr>
                <a:defRPr/>
              </a:pPr>
              <a:t>2019/7/30</a:t>
            </a:fld>
            <a:endParaRPr lang="zh-CN" altLang="en-US"/>
          </a:p>
        </p:txBody>
      </p:sp>
      <p:sp>
        <p:nvSpPr>
          <p:cNvPr id="8" name="Footer Placeholder 7"/>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9" name="Slide Number Placeholder 8"/>
          <p:cNvSpPr>
            <a:spLocks noGrp="1"/>
          </p:cNvSpPr>
          <p:nvPr>
            <p:ph type="sldNum" sz="quarter" idx="12"/>
          </p:nvPr>
        </p:nvSpPr>
        <p:spPr/>
        <p:txBody>
          <a:bodyPr/>
          <a:lstStyle>
            <a:lvl1pPr>
              <a:defRPr smtClean="0">
                <a:solidFill>
                  <a:srgbClr val="898989"/>
                </a:solidFill>
              </a:defRPr>
            </a:lvl1pPr>
          </a:lstStyle>
          <a:p>
            <a:pPr>
              <a:defRPr/>
            </a:pPr>
            <a:fld id="{1A3C6068-6372-4BA6-A283-6677CCAD692D}"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solidFill>
                  <a:prstClr val="black">
                    <a:tint val="75000"/>
                  </a:prstClr>
                </a:solidFill>
              </a:defRPr>
            </a:lvl1pPr>
          </a:lstStyle>
          <a:p>
            <a:pPr>
              <a:defRPr/>
            </a:pPr>
            <a:fld id="{373C0C39-7CD4-4915-8A55-034F654F5AA0}" type="datetimeFigureOut">
              <a:rPr lang="zh-CN" altLang="en-US"/>
              <a:pPr>
                <a:defRPr/>
              </a:pPr>
              <a:t>2019/7/30</a:t>
            </a:fld>
            <a:endParaRPr lang="zh-CN" altLang="en-US"/>
          </a:p>
        </p:txBody>
      </p:sp>
      <p:sp>
        <p:nvSpPr>
          <p:cNvPr id="4" name="Footer Placeholder 3"/>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5" name="Slide Number Placeholder 4"/>
          <p:cNvSpPr>
            <a:spLocks noGrp="1"/>
          </p:cNvSpPr>
          <p:nvPr>
            <p:ph type="sldNum" sz="quarter" idx="12"/>
          </p:nvPr>
        </p:nvSpPr>
        <p:spPr/>
        <p:txBody>
          <a:bodyPr/>
          <a:lstStyle>
            <a:lvl1pPr>
              <a:defRPr smtClean="0">
                <a:solidFill>
                  <a:srgbClr val="898989"/>
                </a:solidFill>
              </a:defRPr>
            </a:lvl1pPr>
          </a:lstStyle>
          <a:p>
            <a:pPr>
              <a:defRPr/>
            </a:pPr>
            <a:fld id="{5887DC33-73DF-4871-8F28-140209C6DE4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prstClr val="black">
                    <a:tint val="75000"/>
                  </a:prstClr>
                </a:solidFill>
              </a:defRPr>
            </a:lvl1pPr>
          </a:lstStyle>
          <a:p>
            <a:pPr>
              <a:defRPr/>
            </a:pPr>
            <a:fld id="{7893AFF8-C17E-4AB4-963B-C694FF0BC02A}" type="datetimeFigureOut">
              <a:rPr lang="zh-CN" altLang="en-US"/>
              <a:pPr>
                <a:defRPr/>
              </a:pPr>
              <a:t>2019/7/30</a:t>
            </a:fld>
            <a:endParaRPr lang="zh-CN" altLang="en-US"/>
          </a:p>
        </p:txBody>
      </p:sp>
      <p:sp>
        <p:nvSpPr>
          <p:cNvPr id="3" name="Footer Placeholder 2"/>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4" name="Slide Number Placeholder 3"/>
          <p:cNvSpPr>
            <a:spLocks noGrp="1"/>
          </p:cNvSpPr>
          <p:nvPr>
            <p:ph type="sldNum" sz="quarter" idx="12"/>
          </p:nvPr>
        </p:nvSpPr>
        <p:spPr/>
        <p:txBody>
          <a:bodyPr/>
          <a:lstStyle>
            <a:lvl1pPr>
              <a:defRPr smtClean="0">
                <a:solidFill>
                  <a:srgbClr val="898989"/>
                </a:solidFill>
              </a:defRPr>
            </a:lvl1pPr>
          </a:lstStyle>
          <a:p>
            <a:pPr>
              <a:defRPr/>
            </a:pPr>
            <a:fld id="{6E7136D3-0ACB-43A9-B304-6ABC17ED0A3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3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AEF14F80-0EFE-4FA6-BE2D-EA6CD3CCAAA8}"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F1EE0506-D683-4640-9B41-52A51107049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38"/>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fld id="{3654FEC0-2B14-4940-9D00-62F77490F231}" type="datetimeFigureOut">
              <a:rPr lang="zh-CN" altLang="en-US"/>
              <a:pPr>
                <a:defRPr/>
              </a:pPr>
              <a:t>2019/7/30</a:t>
            </a:fld>
            <a:endParaRPr lang="zh-CN" alt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zh-CN" altLang="en-US"/>
          </a:p>
        </p:txBody>
      </p:sp>
      <p:sp>
        <p:nvSpPr>
          <p:cNvPr id="7" name="Slide Number Placeholder 6"/>
          <p:cNvSpPr>
            <a:spLocks noGrp="1"/>
          </p:cNvSpPr>
          <p:nvPr>
            <p:ph type="sldNum" sz="quarter" idx="12"/>
          </p:nvPr>
        </p:nvSpPr>
        <p:spPr/>
        <p:txBody>
          <a:bodyPr/>
          <a:lstStyle>
            <a:lvl1pPr>
              <a:defRPr smtClean="0">
                <a:solidFill>
                  <a:srgbClr val="898989"/>
                </a:solidFill>
              </a:defRPr>
            </a:lvl1pPr>
          </a:lstStyle>
          <a:p>
            <a:pPr>
              <a:defRPr/>
            </a:pPr>
            <a:fld id="{222F4925-6289-47D7-A9BA-7946FDD059AD}"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6191"/>
            <a:ext cx="7886700" cy="1325033"/>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p>
        </p:txBody>
      </p:sp>
      <p:sp>
        <p:nvSpPr>
          <p:cNvPr id="2051" name="Text Placeholder 2"/>
          <p:cNvSpPr>
            <a:spLocks noGrp="1"/>
          </p:cNvSpPr>
          <p:nvPr>
            <p:ph type="body" idx="1"/>
          </p:nvPr>
        </p:nvSpPr>
        <p:spPr bwMode="auto">
          <a:xfrm>
            <a:off x="628650" y="1826684"/>
            <a:ext cx="7886700" cy="4349749"/>
          </a:xfrm>
          <a:prstGeom prst="rect">
            <a:avLst/>
          </a:prstGeom>
          <a:noFill/>
          <a:ln>
            <a:noFill/>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28650" y="6356363"/>
            <a:ext cx="2057400" cy="366183"/>
          </a:xfrm>
          <a:prstGeom prst="rect">
            <a:avLst/>
          </a:prstGeom>
        </p:spPr>
        <p:txBody>
          <a:bodyPr vert="horz" lIns="91440" tIns="45720" rIns="91440" bIns="45720" rtlCol="0" anchor="ctr"/>
          <a:lstStyle>
            <a:lvl1pPr algn="l"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fld id="{C54E6E84-6AEF-4510-8A13-68E3B349AA93}" type="datetimeFigureOut">
              <a:rPr lang="en-US">
                <a:solidFill>
                  <a:srgbClr val="292929">
                    <a:tint val="75000"/>
                  </a:srgbClr>
                </a:solidFill>
                <a:latin typeface="Arial" panose="020B0604020202020204" pitchFamily="34" charset="0"/>
              </a:rPr>
              <a:pPr>
                <a:defRPr/>
              </a:pPr>
              <a:t>7/30/2019</a:t>
            </a:fld>
            <a:endParaRPr lang="en-US">
              <a:solidFill>
                <a:srgbClr val="292929">
                  <a:tint val="75000"/>
                </a:srgbClr>
              </a:solidFill>
              <a:latin typeface="Arial" panose="020B0604020202020204" pitchFamily="34" charset="0"/>
            </a:endParaRPr>
          </a:p>
        </p:txBody>
      </p:sp>
      <p:sp>
        <p:nvSpPr>
          <p:cNvPr id="5" name="Footer Placeholder 4"/>
          <p:cNvSpPr>
            <a:spLocks noGrp="1"/>
          </p:cNvSpPr>
          <p:nvPr>
            <p:ph type="ftr" sz="quarter" idx="3"/>
          </p:nvPr>
        </p:nvSpPr>
        <p:spPr>
          <a:xfrm>
            <a:off x="3028950" y="6356363"/>
            <a:ext cx="3086100" cy="366183"/>
          </a:xfrm>
          <a:prstGeom prst="rect">
            <a:avLst/>
          </a:prstGeom>
        </p:spPr>
        <p:txBody>
          <a:bodyPr vert="horz" lIns="91440" tIns="45720" rIns="91440" bIns="45720" rtlCol="0" anchor="ctr"/>
          <a:lstStyle>
            <a:lvl1pPr algn="ctr" eaLnBrk="1" hangingPunct="1">
              <a:buFont typeface="Arial" panose="020B0604020202020204" pitchFamily="34" charset="0"/>
              <a:buNone/>
              <a:defRPr sz="900">
                <a:solidFill>
                  <a:schemeClr val="tx1">
                    <a:tint val="75000"/>
                  </a:schemeClr>
                </a:solidFill>
                <a:ea typeface="黑体" panose="02010609060101010101" pitchFamily="49" charset="-122"/>
                <a:cs typeface="Arial" panose="020B0604020202020204" pitchFamily="34" charset="0"/>
              </a:defRPr>
            </a:lvl1pPr>
          </a:lstStyle>
          <a:p>
            <a:pPr>
              <a:defRPr/>
            </a:pPr>
            <a:endParaRPr lang="en-US">
              <a:solidFill>
                <a:srgbClr val="292929">
                  <a:tint val="75000"/>
                </a:srgbClr>
              </a:solidFill>
              <a:latin typeface="Arial" panose="020B0604020202020204" pitchFamily="34" charset="0"/>
            </a:endParaRPr>
          </a:p>
        </p:txBody>
      </p:sp>
      <p:sp>
        <p:nvSpPr>
          <p:cNvPr id="6" name="Slide Number Placeholder 5"/>
          <p:cNvSpPr>
            <a:spLocks noGrp="1"/>
          </p:cNvSpPr>
          <p:nvPr>
            <p:ph type="sldNum" sz="quarter" idx="4"/>
          </p:nvPr>
        </p:nvSpPr>
        <p:spPr>
          <a:xfrm>
            <a:off x="6457950" y="6356363"/>
            <a:ext cx="2057400" cy="366183"/>
          </a:xfrm>
          <a:prstGeom prst="rect">
            <a:avLst/>
          </a:prstGeom>
        </p:spPr>
        <p:txBody>
          <a:bodyPr vert="horz" wrap="square" lIns="91440" tIns="45720" rIns="91440" bIns="45720" numCol="1" anchor="ctr" anchorCtr="0" compatLnSpc="1"/>
          <a:lstStyle>
            <a:lvl1pPr algn="r" eaLnBrk="1" hangingPunct="1">
              <a:buFont typeface="Arial" panose="020B0604020202020204" pitchFamily="34" charset="0"/>
              <a:buNone/>
              <a:defRPr sz="900" smtClean="0">
                <a:solidFill>
                  <a:srgbClr val="8D8D8D"/>
                </a:solidFill>
                <a:cs typeface="Arial" panose="020B0604020202020204" pitchFamily="34" charset="0"/>
              </a:defRPr>
            </a:lvl1pPr>
          </a:lstStyle>
          <a:p>
            <a:pPr>
              <a:defRPr/>
            </a:pPr>
            <a:fld id="{74F1DE95-36B5-4EFB-AC18-280A8E424DC3}" type="slidenum">
              <a:rPr lang="en-US" altLang="zh-CN">
                <a:latin typeface="Arial" panose="020B0604020202020204" pitchFamily="34" charset="0"/>
                <a:ea typeface="黑体" panose="02010609060101010101" pitchFamily="49" charset="-122"/>
              </a:rPr>
              <a:pPr>
                <a:defRPr/>
              </a:pPr>
              <a:t>‹#›</a:t>
            </a:fld>
            <a:endParaRPr lang="en-US" altLang="zh-CN">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4" descr="bg2"/>
          <p:cNvPicPr>
            <a:picLocks noChangeAspect="1" noChangeArrowheads="1"/>
          </p:cNvPicPr>
          <p:nvPr userDrawn="1"/>
        </p:nvPicPr>
        <p:blipFill>
          <a:blip r:embed="rId15" cstate="print"/>
          <a:srcRect/>
          <a:stretch>
            <a:fillRect/>
          </a:stretch>
        </p:blipFill>
        <p:spPr bwMode="auto">
          <a:xfrm>
            <a:off x="-36513" y="-26988"/>
            <a:ext cx="9180513" cy="6884988"/>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484313"/>
            <a:ext cx="8207375" cy="4641850"/>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27"/>
          <p:cNvSpPr>
            <a:spLocks noGrp="1" noChangeArrowheads="1"/>
          </p:cNvSpPr>
          <p:nvPr>
            <p:ph type="title"/>
          </p:nvPr>
        </p:nvSpPr>
        <p:spPr bwMode="auto">
          <a:xfrm>
            <a:off x="468313" y="215900"/>
            <a:ext cx="5832475" cy="6921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p:txStyles>
    <p:titleStyle>
      <a:lvl1pPr algn="l" rtl="0" eaLnBrk="0" fontAlgn="base" hangingPunct="0">
        <a:spcBef>
          <a:spcPct val="0"/>
        </a:spcBef>
        <a:spcAft>
          <a:spcPct val="0"/>
        </a:spcAft>
        <a:defRPr sz="3200" b="1">
          <a:solidFill>
            <a:schemeClr val="bg1"/>
          </a:solidFill>
          <a:latin typeface="+mj-ea"/>
          <a:ea typeface="+mj-ea"/>
          <a:cs typeface="+mj-cs"/>
        </a:defRPr>
      </a:lvl1pPr>
      <a:lvl2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5pPr>
      <a:lvl6pPr marL="4572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6pPr>
      <a:lvl7pPr marL="9144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7pPr>
      <a:lvl8pPr marL="13716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8pPr>
      <a:lvl9pPr marL="1828800" algn="l" rtl="0" eaLnBrk="1" fontAlgn="base" hangingPunct="1">
        <a:spcBef>
          <a:spcPct val="0"/>
        </a:spcBef>
        <a:spcAft>
          <a:spcPct val="0"/>
        </a:spcAft>
        <a:defRPr sz="2800">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2800" b="1">
          <a:solidFill>
            <a:schemeClr val="tx1"/>
          </a:solidFill>
          <a:latin typeface="楷体_GB2312" panose="02010609030101010101" charset="-122"/>
          <a:ea typeface="楷体_GB2312" panose="02010609030101010101" charset="-122"/>
        </a:defRPr>
      </a:lvl4pPr>
      <a:lvl5pPr marL="2057400" indent="-228600" algn="l" rtl="0" eaLnBrk="0" fontAlgn="base" hangingPunct="0">
        <a:spcBef>
          <a:spcPct val="20000"/>
        </a:spcBef>
        <a:spcAft>
          <a:spcPct val="0"/>
        </a:spcAft>
        <a:buChar char="»"/>
        <a:defRPr>
          <a:solidFill>
            <a:schemeClr val="tx1"/>
          </a:solidFill>
          <a:latin typeface="+mn-lt"/>
          <a:ea typeface="华文细黑" panose="02010600040101010101" pitchFamily="2" charset="-122"/>
        </a:defRPr>
      </a:lvl5pPr>
      <a:lvl6pPr marL="2514600" indent="-228600" algn="l" rtl="0" eaLnBrk="1" fontAlgn="base" hangingPunct="1">
        <a:spcBef>
          <a:spcPct val="20000"/>
        </a:spcBef>
        <a:spcAft>
          <a:spcPct val="0"/>
        </a:spcAft>
        <a:defRPr sz="2000">
          <a:solidFill>
            <a:schemeClr val="bg1"/>
          </a:solidFill>
          <a:latin typeface="+mn-lt"/>
          <a:ea typeface="+mn-ea"/>
        </a:defRPr>
      </a:lvl6pPr>
      <a:lvl7pPr marL="2971800" indent="-228600" algn="l" rtl="0" eaLnBrk="1" fontAlgn="base" hangingPunct="1">
        <a:spcBef>
          <a:spcPct val="20000"/>
        </a:spcBef>
        <a:spcAft>
          <a:spcPct val="0"/>
        </a:spcAft>
        <a:defRPr sz="2000">
          <a:solidFill>
            <a:schemeClr val="bg1"/>
          </a:solidFill>
          <a:latin typeface="+mn-lt"/>
          <a:ea typeface="+mn-ea"/>
        </a:defRPr>
      </a:lvl7pPr>
      <a:lvl8pPr marL="3429000" indent="-228600" algn="l" rtl="0" eaLnBrk="1" fontAlgn="base" hangingPunct="1">
        <a:spcBef>
          <a:spcPct val="20000"/>
        </a:spcBef>
        <a:spcAft>
          <a:spcPct val="0"/>
        </a:spcAft>
        <a:defRPr sz="2000">
          <a:solidFill>
            <a:schemeClr val="bg1"/>
          </a:solidFill>
          <a:latin typeface="+mn-lt"/>
          <a:ea typeface="+mn-ea"/>
        </a:defRPr>
      </a:lvl8pPr>
      <a:lvl9pPr marL="3886200" indent="-228600" algn="l" rtl="0" eaLnBrk="1" fontAlgn="base" hangingPunct="1">
        <a:spcBef>
          <a:spcPct val="20000"/>
        </a:spcBef>
        <a:spcAft>
          <a:spcPct val="0"/>
        </a:spcAft>
        <a:defRPr sz="2000">
          <a:solidFill>
            <a:schemeClr val="bg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2"/>
          <p:cNvSpPr txBox="1"/>
          <p:nvPr/>
        </p:nvSpPr>
        <p:spPr>
          <a:xfrm>
            <a:off x="71406" y="1484784"/>
            <a:ext cx="8638680" cy="1863725"/>
          </a:xfrm>
          <a:prstGeom prst="rect">
            <a:avLst/>
          </a:prstGeom>
          <a:noFill/>
        </p:spPr>
        <p:txBody>
          <a:bodyPr wrap="square" rtlCol="0">
            <a:spAutoFit/>
          </a:bodyPr>
          <a:lstStyle/>
          <a:p>
            <a:pPr algn="ctr" eaLnBrk="1" latinLnBrk="0" hangingPunct="1">
              <a:lnSpc>
                <a:spcPct val="120000"/>
              </a:lnSpc>
            </a:pP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“互联网</a:t>
            </a:r>
            <a:r>
              <a:rPr kumimoji="1" lang="en-US" altLang="zh-CN"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sz="4800" b="1" dirty="0">
                <a:solidFill>
                  <a:srgbClr val="000000"/>
                </a:solidFill>
                <a:latin typeface="黑体" panose="02010609060101010101" pitchFamily="49" charset="-122"/>
                <a:ea typeface="黑体" panose="02010609060101010101" pitchFamily="49" charset="-122"/>
                <a:cs typeface="黑体" panose="02010609060101010101" pitchFamily="49" charset="-122"/>
              </a:rPr>
              <a:t>时代如何保护版权（中）</a:t>
            </a:r>
          </a:p>
        </p:txBody>
      </p:sp>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28" y="4324454"/>
            <a:ext cx="3414573" cy="253354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8701" y="4253679"/>
            <a:ext cx="3120347" cy="2604321"/>
          </a:xfrm>
          <a:prstGeom prst="rect">
            <a:avLst/>
          </a:prstGeom>
        </p:spPr>
      </p:pic>
      <p:sp>
        <p:nvSpPr>
          <p:cNvPr id="4" name="直角三角形 3"/>
          <p:cNvSpPr/>
          <p:nvPr/>
        </p:nvSpPr>
        <p:spPr bwMode="auto">
          <a:xfrm rot="5400000">
            <a:off x="3410406"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直角三角形 6"/>
          <p:cNvSpPr/>
          <p:nvPr/>
        </p:nvSpPr>
        <p:spPr bwMode="auto">
          <a:xfrm rot="10800000">
            <a:off x="2509461" y="4133058"/>
            <a:ext cx="1080120" cy="112474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9" name="图片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39048" y="4214817"/>
            <a:ext cx="2604952" cy="2643183"/>
          </a:xfrm>
          <a:prstGeom prst="rect">
            <a:avLst/>
          </a:prstGeom>
        </p:spPr>
      </p:pic>
      <p:sp>
        <p:nvSpPr>
          <p:cNvPr id="10" name="直角三角形 9"/>
          <p:cNvSpPr/>
          <p:nvPr/>
        </p:nvSpPr>
        <p:spPr bwMode="auto">
          <a:xfrm rot="5400000">
            <a:off x="6657866" y="3722521"/>
            <a:ext cx="1503728" cy="1741364"/>
          </a:xfrm>
          <a:prstGeom prst="rtTriangl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1"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文本框 13"/>
          <p:cNvSpPr txBox="1"/>
          <p:nvPr/>
        </p:nvSpPr>
        <p:spPr>
          <a:xfrm>
            <a:off x="1079612" y="3429634"/>
            <a:ext cx="6984776" cy="523220"/>
          </a:xfrm>
          <a:prstGeom prst="rect">
            <a:avLst/>
          </a:prstGeom>
          <a:noFill/>
        </p:spPr>
        <p:txBody>
          <a:bodyPr wrap="square" rtlCol="0">
            <a:spAutoFit/>
          </a:bodyPr>
          <a:lstStyle/>
          <a:p>
            <a:r>
              <a:rPr kumimoji="1" lang="zh-CN" altLang="en-US" b="1" dirty="0">
                <a:solidFill>
                  <a:srgbClr val="000000"/>
                </a:solidFill>
              </a:rPr>
              <a:t>李顺德</a:t>
            </a:r>
            <a:r>
              <a:rPr kumimoji="1" lang="en-US" altLang="zh-CN" b="1" dirty="0">
                <a:solidFill>
                  <a:srgbClr val="000000"/>
                </a:solidFill>
              </a:rPr>
              <a:t>  </a:t>
            </a:r>
            <a:r>
              <a:rPr kumimoji="1" lang="zh-CN" altLang="en-US" b="1" dirty="0">
                <a:solidFill>
                  <a:srgbClr val="000000"/>
                </a:solidFill>
              </a:rPr>
              <a:t>中国社会科学院法学研究所研究员</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97"/>
          <p:cNvGrpSpPr/>
          <p:nvPr/>
        </p:nvGrpSpPr>
        <p:grpSpPr bwMode="auto">
          <a:xfrm>
            <a:off x="179512" y="-24"/>
            <a:ext cx="2694614" cy="936105"/>
            <a:chOff x="0" y="0"/>
            <a:chExt cx="2694696" cy="935337"/>
          </a:xfrm>
        </p:grpSpPr>
        <p:grpSp>
          <p:nvGrpSpPr>
            <p:cNvPr id="21" name="组合 98"/>
            <p:cNvGrpSpPr/>
            <p:nvPr/>
          </p:nvGrpSpPr>
          <p:grpSpPr bwMode="auto">
            <a:xfrm>
              <a:off x="0" y="0"/>
              <a:ext cx="2694696" cy="935337"/>
              <a:chOff x="0" y="0"/>
              <a:chExt cx="2694696" cy="935337"/>
            </a:xfrm>
          </p:grpSpPr>
          <p:sp>
            <p:nvSpPr>
              <p:cNvPr id="23" name="文本框 100"/>
              <p:cNvSpPr txBox="1">
                <a:spLocks noChangeArrowheads="1"/>
              </p:cNvSpPr>
              <p:nvPr/>
            </p:nvSpPr>
            <p:spPr bwMode="auto">
              <a:xfrm>
                <a:off x="0" y="0"/>
                <a:ext cx="1432560" cy="584296"/>
              </a:xfrm>
              <a:prstGeom prst="rect">
                <a:avLst/>
              </a:prstGeom>
              <a:noFill/>
              <a:ln>
                <a:noFill/>
              </a:ln>
            </p:spPr>
            <p:txBody>
              <a:bodyPr>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目</a:t>
                </a:r>
                <a:r>
                  <a:rPr lang="en-US" altLang="zh-CN"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chemeClr val="accent4">
                        <a:lumMod val="75000"/>
                      </a:schemeClr>
                    </a:solidFill>
                    <a:latin typeface="黑体" panose="02010609060101010101" pitchFamily="49" charset="-122"/>
                    <a:ea typeface="黑体" panose="02010609060101010101" pitchFamily="49" charset="-122"/>
                    <a:cs typeface="黑体" panose="02010609060101010101" pitchFamily="49" charset="-122"/>
                  </a:rPr>
                  <a:t>录</a:t>
                </a:r>
              </a:p>
            </p:txBody>
          </p:sp>
          <p:cxnSp>
            <p:nvCxnSpPr>
              <p:cNvPr id="24" name="直接连接符 101"/>
              <p:cNvCxnSpPr>
                <a:cxnSpLocks noChangeShapeType="1"/>
              </p:cNvCxnSpPr>
              <p:nvPr/>
            </p:nvCxnSpPr>
            <p:spPr bwMode="auto">
              <a:xfrm>
                <a:off x="144020" y="935337"/>
                <a:ext cx="2550676" cy="0"/>
              </a:xfrm>
              <a:prstGeom prst="line">
                <a:avLst/>
              </a:prstGeom>
              <a:noFill/>
              <a:ln w="6350">
                <a:solidFill>
                  <a:srgbClr val="7F7F7F"/>
                </a:solidFill>
                <a:round/>
              </a:ln>
            </p:spPr>
          </p:cxnSp>
        </p:grpSp>
        <p:sp>
          <p:nvSpPr>
            <p:cNvPr id="22" name="文本框 99"/>
            <p:cNvSpPr txBox="1">
              <a:spLocks noChangeArrowheads="1"/>
            </p:cNvSpPr>
            <p:nvPr/>
          </p:nvSpPr>
          <p:spPr bwMode="auto">
            <a:xfrm>
              <a:off x="527947" y="499264"/>
              <a:ext cx="1920399" cy="399782"/>
            </a:xfrm>
            <a:prstGeom prst="rect">
              <a:avLst/>
            </a:prstGeom>
            <a:noFill/>
            <a:ln>
              <a:noFill/>
            </a:ln>
          </p:spPr>
          <p:txBody>
            <a:bodyPr wrap="square">
              <a:spAutoFit/>
            </a:bodyPr>
            <a:lstStyle>
              <a:lvl1pPr>
                <a:defRPr sz="2800">
                  <a:solidFill>
                    <a:schemeClr val="tx1"/>
                  </a:solidFill>
                  <a:latin typeface="Calibri" panose="020F0502020204030204" pitchFamily="34" charset="0"/>
                  <a:ea typeface="宋体" panose="02010600030101010101" pitchFamily="2" charset="-122"/>
                  <a:cs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hangingPunct="0">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dirty="0">
                  <a:solidFill>
                    <a:schemeClr val="accent4">
                      <a:lumMod val="75000"/>
                    </a:schemeClr>
                  </a:solidFill>
                  <a:latin typeface="Arial Black" panose="020B0A04020102020204"/>
                  <a:ea typeface="微软雅黑" panose="020B0503020204020204" charset="-122"/>
                  <a:cs typeface="Arial Black" panose="020B0A04020102020204"/>
                </a:rPr>
                <a:t>  Contents</a:t>
              </a:r>
              <a:endParaRPr lang="zh-CN" altLang="en-US" sz="2000" b="1" dirty="0">
                <a:solidFill>
                  <a:schemeClr val="accent4">
                    <a:lumMod val="75000"/>
                  </a:schemeClr>
                </a:solidFill>
                <a:latin typeface="Arial Black" panose="020B0A04020102020204"/>
                <a:ea typeface="微软雅黑" panose="020B0503020204020204" charset="-122"/>
                <a:cs typeface="Arial Black" panose="020B0A04020102020204"/>
              </a:endParaRPr>
            </a:p>
          </p:txBody>
        </p:sp>
      </p:grpSp>
      <p:sp>
        <p:nvSpPr>
          <p:cNvPr id="25" name="文本框 24"/>
          <p:cNvSpPr txBox="1"/>
          <p:nvPr/>
        </p:nvSpPr>
        <p:spPr>
          <a:xfrm>
            <a:off x="428596" y="928670"/>
            <a:ext cx="8064895" cy="523220"/>
          </a:xfrm>
          <a:prstGeom prst="rect">
            <a:avLst/>
          </a:prstGeom>
          <a:noFill/>
        </p:spPr>
        <p:txBody>
          <a:bodyPr wrap="square" rtlCol="0">
            <a:spAutoFit/>
          </a:bodyPr>
          <a:lstStyle/>
          <a:p>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一、“互联网</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a:t>
            </a:r>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、创新</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2.0</a:t>
            </a:r>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、互联网</a:t>
            </a:r>
            <a:r>
              <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2.0 </a:t>
            </a:r>
          </a:p>
        </p:txBody>
      </p:sp>
      <p:sp>
        <p:nvSpPr>
          <p:cNvPr id="26" name="文本框 25"/>
          <p:cNvSpPr txBox="1"/>
          <p:nvPr/>
        </p:nvSpPr>
        <p:spPr>
          <a:xfrm>
            <a:off x="428596" y="1493460"/>
            <a:ext cx="8064895" cy="523220"/>
          </a:xfrm>
          <a:prstGeom prst="rect">
            <a:avLst/>
          </a:prstGeom>
          <a:noFill/>
        </p:spPr>
        <p:txBody>
          <a:bodyPr wrap="square" rtlCol="0">
            <a:spAutoFit/>
          </a:bodyPr>
          <a:lstStyle/>
          <a:p>
            <a:r>
              <a:rPr kumimoji="1" lang="zh-CN" altLang="en-US" b="1" dirty="0">
                <a:latin typeface="黑体" panose="02010609060101010101" pitchFamily="49" charset="-122"/>
                <a:ea typeface="黑体" panose="02010609060101010101" pitchFamily="49" charset="-122"/>
                <a:cs typeface="黑体" panose="02010609060101010101" pitchFamily="49" charset="-122"/>
              </a:rPr>
              <a:t>二、网络技术发展给版权保护带来的机遇和挑战 </a:t>
            </a:r>
            <a:endParaRPr kumimoji="1" lang="en-US" altLang="zh-CN" b="1" dirty="0">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p:nvPr/>
        </p:nvSpPr>
        <p:spPr>
          <a:xfrm>
            <a:off x="653288" y="2071678"/>
            <a:ext cx="4052713" cy="461665"/>
          </a:xfrm>
          <a:prstGeom prst="rect">
            <a:avLst/>
          </a:prstGeom>
          <a:noFill/>
        </p:spPr>
        <p:txBody>
          <a:bodyPr wrap="none" rtlCol="0">
            <a:spAutoFit/>
          </a:bodyPr>
          <a:lstStyle/>
          <a:p>
            <a:r>
              <a:rPr kumimoji="1" lang="zh-CN" altLang="en-US"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（一）网络技术的发展阶段 </a:t>
            </a:r>
          </a:p>
        </p:txBody>
      </p:sp>
      <p:sp>
        <p:nvSpPr>
          <p:cNvPr id="16" name="文本框 15"/>
          <p:cNvSpPr txBox="1"/>
          <p:nvPr/>
        </p:nvSpPr>
        <p:spPr>
          <a:xfrm>
            <a:off x="653288" y="2562308"/>
            <a:ext cx="5753498" cy="461665"/>
          </a:xfrm>
          <a:prstGeom prst="rect">
            <a:avLst/>
          </a:prstGeom>
          <a:noFill/>
        </p:spPr>
        <p:txBody>
          <a:bodyPr wrap="none" rtlCol="0">
            <a:spAutoFit/>
          </a:bodyPr>
          <a:lstStyle/>
          <a:p>
            <a:r>
              <a:rPr kumimoji="1" lang="zh-CN" altLang="en-US" sz="2400" b="1" dirty="0">
                <a:solidFill>
                  <a:schemeClr val="tx2"/>
                </a:solidFill>
                <a:latin typeface="黑体" panose="02010609060101010101" pitchFamily="49" charset="-122"/>
                <a:ea typeface="黑体" panose="02010609060101010101" pitchFamily="49" charset="-122"/>
                <a:cs typeface="黑体" panose="02010609060101010101" pitchFamily="49" charset="-122"/>
              </a:rPr>
              <a:t>（二）网络环境对版权保护提出的新问题</a:t>
            </a:r>
          </a:p>
        </p:txBody>
      </p:sp>
      <p:sp>
        <p:nvSpPr>
          <p:cNvPr id="17" name="文本框 16"/>
          <p:cNvSpPr txBox="1"/>
          <p:nvPr/>
        </p:nvSpPr>
        <p:spPr>
          <a:xfrm>
            <a:off x="653286" y="3082083"/>
            <a:ext cx="7146508" cy="461665"/>
          </a:xfrm>
          <a:prstGeom prst="rect">
            <a:avLst/>
          </a:prstGeom>
          <a:noFill/>
        </p:spPr>
        <p:txBody>
          <a:bodyPr wrap="none" rtlCol="0">
            <a:spAutoFit/>
          </a:bodyPr>
          <a:lstStyle/>
          <a:p>
            <a:r>
              <a:rPr kumimoji="1" lang="zh-CN" altLang="en-US" sz="2400" b="1" dirty="0">
                <a:solidFill>
                  <a:schemeClr val="tx2"/>
                </a:solidFill>
                <a:latin typeface="黑体" panose="02010609060101010101" pitchFamily="49" charset="-122"/>
                <a:ea typeface="黑体" panose="02010609060101010101" pitchFamily="49" charset="-122"/>
                <a:cs typeface="黑体" panose="02010609060101010101" pitchFamily="49" charset="-122"/>
              </a:rPr>
              <a:t>（三）网络环境下信息交流与传播发生了质的飞跃 </a:t>
            </a:r>
          </a:p>
        </p:txBody>
      </p:sp>
      <p:sp>
        <p:nvSpPr>
          <p:cNvPr id="18" name="文本框 17"/>
          <p:cNvSpPr txBox="1"/>
          <p:nvPr/>
        </p:nvSpPr>
        <p:spPr>
          <a:xfrm>
            <a:off x="653286" y="3585940"/>
            <a:ext cx="4362092" cy="461665"/>
          </a:xfrm>
          <a:prstGeom prst="rect">
            <a:avLst/>
          </a:prstGeom>
          <a:noFill/>
        </p:spPr>
        <p:txBody>
          <a:bodyPr wrap="none" rtlCol="0">
            <a:spAutoFit/>
          </a:bodyPr>
          <a:lstStyle/>
          <a:p>
            <a:r>
              <a:rPr kumimoji="1" lang="zh-CN" altLang="en-US" sz="2400" b="1" dirty="0">
                <a:solidFill>
                  <a:schemeClr val="tx2"/>
                </a:solidFill>
                <a:latin typeface="黑体" panose="02010609060101010101" pitchFamily="49" charset="-122"/>
                <a:ea typeface="黑体" panose="02010609060101010101" pitchFamily="49" charset="-122"/>
                <a:cs typeface="黑体" panose="02010609060101010101" pitchFamily="49" charset="-122"/>
              </a:rPr>
              <a:t>（四）网络服务及网络服务商 </a:t>
            </a:r>
          </a:p>
        </p:txBody>
      </p:sp>
      <p:sp>
        <p:nvSpPr>
          <p:cNvPr id="19" name="文本框 18"/>
          <p:cNvSpPr txBox="1"/>
          <p:nvPr/>
        </p:nvSpPr>
        <p:spPr>
          <a:xfrm>
            <a:off x="653286" y="4076918"/>
            <a:ext cx="7455887" cy="461665"/>
          </a:xfrm>
          <a:prstGeom prst="rect">
            <a:avLst/>
          </a:prstGeom>
          <a:noFill/>
        </p:spPr>
        <p:txBody>
          <a:bodyPr wrap="none" rtlCol="0">
            <a:spAutoFit/>
          </a:bodyPr>
          <a:lstStyle/>
          <a:p>
            <a:r>
              <a:rPr kumimoji="1" lang="zh-CN" altLang="en-US" sz="2400" b="1" dirty="0">
                <a:latin typeface="黑体" panose="02010609060101010101" pitchFamily="49" charset="-122"/>
                <a:ea typeface="黑体" panose="02010609060101010101" pitchFamily="49" charset="-122"/>
                <a:cs typeface="黑体" panose="02010609060101010101" pitchFamily="49" charset="-122"/>
              </a:rPr>
              <a:t>（五）网络环境使物质文明的产业形态产生质的变换 </a:t>
            </a:r>
          </a:p>
        </p:txBody>
      </p:sp>
      <p:sp>
        <p:nvSpPr>
          <p:cNvPr id="27" name="文本框 14"/>
          <p:cNvSpPr txBox="1"/>
          <p:nvPr/>
        </p:nvSpPr>
        <p:spPr>
          <a:xfrm>
            <a:off x="642910" y="4572008"/>
            <a:ext cx="6837128" cy="461665"/>
          </a:xfrm>
          <a:prstGeom prst="rect">
            <a:avLst/>
          </a:prstGeom>
          <a:noFill/>
        </p:spPr>
        <p:txBody>
          <a:bodyPr wrap="none" rtlCol="0">
            <a:spAutoFit/>
          </a:bodyPr>
          <a:lstStyle/>
          <a:p>
            <a:r>
              <a:rPr kumimoji="1" lang="zh-CN" altLang="en-US"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（六）网络环境造成精神文明建设呈现质的升华 </a:t>
            </a:r>
          </a:p>
        </p:txBody>
      </p:sp>
      <p:sp>
        <p:nvSpPr>
          <p:cNvPr id="28" name="文本框 15"/>
          <p:cNvSpPr txBox="1"/>
          <p:nvPr/>
        </p:nvSpPr>
        <p:spPr>
          <a:xfrm>
            <a:off x="653286" y="5102472"/>
            <a:ext cx="6991016" cy="978729"/>
          </a:xfrm>
          <a:prstGeom prst="rect">
            <a:avLst/>
          </a:prstGeom>
          <a:noFill/>
        </p:spPr>
        <p:txBody>
          <a:bodyPr wrap="none" rtlCol="0">
            <a:spAutoFit/>
          </a:bodyPr>
          <a:lstStyle/>
          <a:p>
            <a:pPr>
              <a:lnSpc>
                <a:spcPct val="120000"/>
              </a:lnSpc>
            </a:pPr>
            <a:r>
              <a:rPr kumimoji="1" lang="zh-CN" altLang="en-US"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（七）网络环境给文化安全、信息安全、思想意识</a:t>
            </a:r>
            <a:endParaRPr kumimoji="1" lang="en-US" altLang="zh-CN"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kumimoji="1" lang="en-US" altLang="zh-CN"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      </a:t>
            </a:r>
            <a:r>
              <a:rPr kumimoji="1" lang="zh-CN" altLang="en-US" sz="2400"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形态安全提出新的挑战 </a:t>
            </a:r>
          </a:p>
        </p:txBody>
      </p:sp>
      <p:sp>
        <p:nvSpPr>
          <p:cNvPr id="30" name="文本框 26"/>
          <p:cNvSpPr txBox="1"/>
          <p:nvPr/>
        </p:nvSpPr>
        <p:spPr>
          <a:xfrm>
            <a:off x="436194" y="6143644"/>
            <a:ext cx="8064896" cy="523220"/>
          </a:xfrm>
          <a:prstGeom prst="rect">
            <a:avLst/>
          </a:prstGeom>
          <a:noFill/>
        </p:spPr>
        <p:txBody>
          <a:bodyPr wrap="square" rtlCol="0">
            <a:spAutoFit/>
          </a:bodyPr>
          <a:lstStyle/>
          <a:p>
            <a:r>
              <a:rPr kumimoji="1" lang="zh-CN" altLang="en-US"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rPr>
              <a:t>三、加强版权运用和保护，促进创新驱动发展 </a:t>
            </a:r>
            <a:endParaRPr kumimoji="1" lang="en-US" altLang="zh-CN" b="1" dirty="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4299322"/>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95536" y="116632"/>
            <a:ext cx="2390398" cy="5386090"/>
          </a:xfrm>
          <a:prstGeom prst="rect">
            <a:avLst/>
          </a:prstGeom>
          <a:noFill/>
        </p:spPr>
        <p:txBody>
          <a:bodyPr wrap="none">
            <a:spAutoFit/>
          </a:bodyPr>
          <a:lstStyle/>
          <a:p>
            <a:pPr eaLnBrk="1" hangingPunct="1">
              <a:buFont typeface="Arial" panose="020B0604020202020204" pitchFamily="34" charset="0"/>
              <a:buNone/>
              <a:defRPr/>
            </a:pPr>
            <a:r>
              <a:rPr lang="zh-CN" altLang="zh-CN" sz="34400" dirty="0">
                <a:solidFill>
                  <a:schemeClr val="accent4"/>
                </a:solidFill>
                <a:latin typeface="Berlin Sans FB Demi" panose="020E0802020502020306" pitchFamily="34" charset="0"/>
                <a:cs typeface="Arial" panose="020B0604020202020204" pitchFamily="34" charset="0"/>
              </a:rPr>
              <a:t>2</a:t>
            </a:r>
            <a:endParaRPr lang="zh-CN" altLang="en-US" sz="1100" dirty="0">
              <a:solidFill>
                <a:schemeClr val="accent4"/>
              </a:solidFill>
              <a:latin typeface="Berlin Sans FB Demi" panose="020E0802020502020306" pitchFamily="34" charset="0"/>
              <a:cs typeface="Arial" panose="020B0604020202020204" pitchFamily="34" charset="0"/>
            </a:endParaRPr>
          </a:p>
        </p:txBody>
      </p:sp>
      <p:sp>
        <p:nvSpPr>
          <p:cNvPr id="5" name="文本框 4"/>
          <p:cNvSpPr txBox="1"/>
          <p:nvPr/>
        </p:nvSpPr>
        <p:spPr>
          <a:xfrm>
            <a:off x="2774341" y="2492896"/>
            <a:ext cx="6888312" cy="1195712"/>
          </a:xfrm>
          <a:prstGeom prst="rect">
            <a:avLst/>
          </a:prstGeom>
          <a:noFill/>
        </p:spPr>
        <p:txBody>
          <a:bodyPr wrap="square" rtlCol="0">
            <a:spAutoFit/>
          </a:bodyPr>
          <a:lstStyle/>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网络技术发展给版权保护</a:t>
            </a:r>
            <a:endParaRPr kumimoji="1" lang="en-US" altLang="zh-CN"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kumimoji="1" lang="zh-CN" altLang="en-US" sz="3200" b="1" dirty="0">
                <a:latin typeface="黑体" panose="02010609060101010101" pitchFamily="49" charset="-122"/>
                <a:ea typeface="黑体" panose="02010609060101010101" pitchFamily="49" charset="-122"/>
                <a:cs typeface="黑体" panose="02010609060101010101" pitchFamily="49" charset="-122"/>
              </a:rPr>
              <a:t>带来的机遇和挑战</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imgsa.baidu.com/timg?image&amp;quality=80&amp;size=b9999_10000&amp;sec=1562990989006&amp;di=ff34ae1fa698805741295493324fbe97&amp;imgtype=0&amp;src=http%3A%2F%2Fimg3.doubanio.com%2Flpic%2Fs10046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052736"/>
            <a:ext cx="3524250" cy="51911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5220072" y="2492896"/>
            <a:ext cx="3528392" cy="2160591"/>
          </a:xfrm>
          <a:prstGeom prst="rect">
            <a:avLst/>
          </a:prstGeom>
          <a:noFill/>
        </p:spPr>
        <p:txBody>
          <a:bodyPr wrap="square" rtlCol="0">
            <a:spAutoFit/>
          </a:bodyPr>
          <a:lstStyle/>
          <a:p>
            <a:pPr>
              <a:lnSpc>
                <a:spcPct val="120000"/>
              </a:lnSpc>
            </a:pPr>
            <a:r>
              <a:rPr kumimoji="1" lang="en-US" altLang="zh-CN" dirty="0">
                <a:solidFill>
                  <a:schemeClr val="accent4">
                    <a:lumMod val="75000"/>
                  </a:schemeClr>
                </a:solidFill>
              </a:rPr>
              <a:t>《</a:t>
            </a:r>
            <a:r>
              <a:rPr kumimoji="1" lang="zh-CN" altLang="en-US" dirty="0">
                <a:solidFill>
                  <a:schemeClr val="accent4">
                    <a:lumMod val="75000"/>
                  </a:schemeClr>
                </a:solidFill>
              </a:rPr>
              <a:t>中华人民共和国著作权法</a:t>
            </a:r>
            <a:r>
              <a:rPr kumimoji="1" lang="en-US" altLang="zh-CN" dirty="0">
                <a:solidFill>
                  <a:schemeClr val="accent4">
                    <a:lumMod val="75000"/>
                  </a:schemeClr>
                </a:solidFill>
              </a:rPr>
              <a:t>》</a:t>
            </a:r>
            <a:r>
              <a:rPr kumimoji="1" lang="zh-CN" altLang="en-US" dirty="0"/>
              <a:t>针对版权的条款说明</a:t>
            </a:r>
            <a:r>
              <a:rPr lang="zh-CN" altLang="zh-CN" dirty="0"/>
              <a:t>认为版权和著作权是同义词</a:t>
            </a:r>
            <a:r>
              <a:rPr kumimoji="1" lang="zh-CN" altLang="en-US" dirty="0"/>
              <a:t>。</a:t>
            </a:r>
          </a:p>
        </p:txBody>
      </p:sp>
      <p:sp>
        <p:nvSpPr>
          <p:cNvPr id="4" name="菱形 3"/>
          <p:cNvSpPr/>
          <p:nvPr/>
        </p:nvSpPr>
        <p:spPr>
          <a:xfrm>
            <a:off x="4788024" y="2708920"/>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6" name="文本框 5"/>
          <p:cNvSpPr txBox="1"/>
          <p:nvPr/>
        </p:nvSpPr>
        <p:spPr>
          <a:xfrm>
            <a:off x="224730" y="197976"/>
            <a:ext cx="7704856"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（二）网络环境对版权保护提出的新问题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6"/>
          <p:cNvSpPr/>
          <p:nvPr/>
        </p:nvSpPr>
        <p:spPr>
          <a:xfrm rot="8113247">
            <a:off x="2441415" y="1790594"/>
            <a:ext cx="804787" cy="847923"/>
          </a:xfrm>
          <a:prstGeom prst="halfFrame">
            <a:avLst/>
          </a:prstGeom>
          <a:solidFill>
            <a:schemeClr val="accent2">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 name="Half Frame 7"/>
          <p:cNvSpPr/>
          <p:nvPr/>
        </p:nvSpPr>
        <p:spPr>
          <a:xfrm rot="7993247">
            <a:off x="2302802" y="1980216"/>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 name="矩形 3"/>
          <p:cNvSpPr/>
          <p:nvPr/>
        </p:nvSpPr>
        <p:spPr>
          <a:xfrm>
            <a:off x="323529" y="1772816"/>
            <a:ext cx="2088232" cy="72008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467544" y="1844824"/>
            <a:ext cx="1792005" cy="523220"/>
          </a:xfrm>
          <a:prstGeom prst="rect">
            <a:avLst/>
          </a:prstGeom>
          <a:noFill/>
        </p:spPr>
        <p:txBody>
          <a:bodyPr wrap="square" rtlCol="0">
            <a:spAutoFit/>
          </a:bodyPr>
          <a:lstStyle/>
          <a:p>
            <a:pPr algn="ctr"/>
            <a:r>
              <a:rPr kumimoji="1" lang="zh-CN" altLang="en-US" dirty="0">
                <a:solidFill>
                  <a:srgbClr val="FEFEFC"/>
                </a:solidFill>
              </a:rPr>
              <a:t>国际公约</a:t>
            </a:r>
          </a:p>
        </p:txBody>
      </p:sp>
      <p:sp>
        <p:nvSpPr>
          <p:cNvPr id="6" name="文本框 5"/>
          <p:cNvSpPr txBox="1"/>
          <p:nvPr/>
        </p:nvSpPr>
        <p:spPr>
          <a:xfrm>
            <a:off x="3486994" y="1952945"/>
            <a:ext cx="5296967" cy="523220"/>
          </a:xfrm>
          <a:prstGeom prst="rect">
            <a:avLst/>
          </a:prstGeom>
          <a:noFill/>
        </p:spPr>
        <p:txBody>
          <a:bodyPr wrap="square" rtlCol="0">
            <a:spAutoFit/>
          </a:bodyPr>
          <a:lstStyle/>
          <a:p>
            <a:r>
              <a:rPr kumimoji="1" lang="zh-CN" altLang="en-US" dirty="0"/>
              <a:t>在国际组织中通用</a:t>
            </a:r>
            <a:r>
              <a:rPr kumimoji="1" lang="zh-CN" altLang="en-US" dirty="0">
                <a:solidFill>
                  <a:schemeClr val="accent4">
                    <a:lumMod val="75000"/>
                  </a:schemeClr>
                </a:solidFill>
              </a:rPr>
              <a:t>版权</a:t>
            </a:r>
            <a:r>
              <a:rPr kumimoji="1" lang="zh-CN" altLang="en-US" dirty="0"/>
              <a:t>这一概念。</a:t>
            </a:r>
          </a:p>
        </p:txBody>
      </p:sp>
      <p:sp>
        <p:nvSpPr>
          <p:cNvPr id="7" name="Half Frame 6"/>
          <p:cNvSpPr/>
          <p:nvPr/>
        </p:nvSpPr>
        <p:spPr>
          <a:xfrm rot="8113247">
            <a:off x="2441415" y="3230754"/>
            <a:ext cx="804787" cy="847923"/>
          </a:xfrm>
          <a:prstGeom prst="halfFrame">
            <a:avLst/>
          </a:prstGeom>
          <a:solidFill>
            <a:schemeClr val="accent2">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Half Frame 7"/>
          <p:cNvSpPr/>
          <p:nvPr/>
        </p:nvSpPr>
        <p:spPr>
          <a:xfrm rot="7993247">
            <a:off x="2302802" y="3420376"/>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矩形 8"/>
          <p:cNvSpPr/>
          <p:nvPr/>
        </p:nvSpPr>
        <p:spPr>
          <a:xfrm>
            <a:off x="323529" y="3212976"/>
            <a:ext cx="2088232" cy="72008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467545" y="3284984"/>
            <a:ext cx="1792004" cy="523220"/>
          </a:xfrm>
          <a:prstGeom prst="rect">
            <a:avLst/>
          </a:prstGeom>
          <a:noFill/>
        </p:spPr>
        <p:txBody>
          <a:bodyPr wrap="square" rtlCol="0">
            <a:spAutoFit/>
          </a:bodyPr>
          <a:lstStyle/>
          <a:p>
            <a:pPr algn="ctr"/>
            <a:r>
              <a:rPr kumimoji="1" lang="zh-CN" altLang="en-US" dirty="0">
                <a:solidFill>
                  <a:srgbClr val="FEFEFC"/>
                </a:solidFill>
              </a:rPr>
              <a:t>英美法系</a:t>
            </a:r>
          </a:p>
        </p:txBody>
      </p:sp>
      <p:sp>
        <p:nvSpPr>
          <p:cNvPr id="12" name="文本框 11"/>
          <p:cNvSpPr txBox="1"/>
          <p:nvPr/>
        </p:nvSpPr>
        <p:spPr>
          <a:xfrm>
            <a:off x="3486993" y="3423908"/>
            <a:ext cx="5296967" cy="523220"/>
          </a:xfrm>
          <a:prstGeom prst="rect">
            <a:avLst/>
          </a:prstGeom>
          <a:noFill/>
        </p:spPr>
        <p:txBody>
          <a:bodyPr wrap="square" rtlCol="0">
            <a:spAutoFit/>
          </a:bodyPr>
          <a:lstStyle/>
          <a:p>
            <a:r>
              <a:rPr kumimoji="1" lang="zh-CN" altLang="en-US" dirty="0"/>
              <a:t>一般称之为</a:t>
            </a:r>
            <a:r>
              <a:rPr kumimoji="1" lang="zh-CN" altLang="en-US" dirty="0" smtClean="0">
                <a:solidFill>
                  <a:schemeClr val="accent4">
                    <a:lumMod val="75000"/>
                  </a:schemeClr>
                </a:solidFill>
              </a:rPr>
              <a:t>版权</a:t>
            </a:r>
            <a:r>
              <a:rPr kumimoji="1" lang="zh-CN" altLang="en-US" dirty="0" smtClean="0"/>
              <a:t>。</a:t>
            </a:r>
            <a:endParaRPr kumimoji="1" lang="zh-CN" altLang="en-US" dirty="0"/>
          </a:p>
        </p:txBody>
      </p:sp>
      <p:sp>
        <p:nvSpPr>
          <p:cNvPr id="13" name="Half Frame 6"/>
          <p:cNvSpPr/>
          <p:nvPr/>
        </p:nvSpPr>
        <p:spPr>
          <a:xfrm rot="8113247">
            <a:off x="2441415" y="4670914"/>
            <a:ext cx="804787" cy="847923"/>
          </a:xfrm>
          <a:prstGeom prst="halfFrame">
            <a:avLst/>
          </a:prstGeom>
          <a:solidFill>
            <a:schemeClr val="accent2">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Half Frame 7"/>
          <p:cNvSpPr/>
          <p:nvPr/>
        </p:nvSpPr>
        <p:spPr>
          <a:xfrm rot="7993247">
            <a:off x="2302802" y="4860536"/>
            <a:ext cx="565413" cy="524988"/>
          </a:xfrm>
          <a:prstGeom prst="halfFrame">
            <a:avLst/>
          </a:prstGeom>
          <a:solidFill>
            <a:schemeClr val="accent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5" name="矩形 14"/>
          <p:cNvSpPr/>
          <p:nvPr/>
        </p:nvSpPr>
        <p:spPr>
          <a:xfrm>
            <a:off x="323529" y="4653136"/>
            <a:ext cx="2088232" cy="720080"/>
          </a:xfrm>
          <a:prstGeom prst="rect">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文本框 15"/>
          <p:cNvSpPr txBox="1"/>
          <p:nvPr/>
        </p:nvSpPr>
        <p:spPr>
          <a:xfrm>
            <a:off x="323529" y="4788723"/>
            <a:ext cx="2088232" cy="461665"/>
          </a:xfrm>
          <a:prstGeom prst="rect">
            <a:avLst/>
          </a:prstGeom>
          <a:noFill/>
        </p:spPr>
        <p:txBody>
          <a:bodyPr wrap="square" rtlCol="0">
            <a:spAutoFit/>
          </a:bodyPr>
          <a:lstStyle/>
          <a:p>
            <a:pPr algn="ctr"/>
            <a:r>
              <a:rPr kumimoji="1" lang="zh-CN" altLang="en-US" sz="2400" dirty="0">
                <a:solidFill>
                  <a:srgbClr val="FEFEFC"/>
                </a:solidFill>
              </a:rPr>
              <a:t>欧洲大陆法系</a:t>
            </a:r>
          </a:p>
        </p:txBody>
      </p:sp>
      <p:sp>
        <p:nvSpPr>
          <p:cNvPr id="17" name="文本框 16"/>
          <p:cNvSpPr txBox="1"/>
          <p:nvPr/>
        </p:nvSpPr>
        <p:spPr>
          <a:xfrm>
            <a:off x="3486993" y="4864068"/>
            <a:ext cx="5296967" cy="523220"/>
          </a:xfrm>
          <a:prstGeom prst="rect">
            <a:avLst/>
          </a:prstGeom>
          <a:noFill/>
        </p:spPr>
        <p:txBody>
          <a:bodyPr wrap="square" rtlCol="0">
            <a:spAutoFit/>
          </a:bodyPr>
          <a:lstStyle/>
          <a:p>
            <a:r>
              <a:rPr kumimoji="1" lang="zh-CN" altLang="en-US" dirty="0"/>
              <a:t>以法国、德国为代表，称</a:t>
            </a:r>
            <a:r>
              <a:rPr kumimoji="1" lang="zh-CN" altLang="en-US" dirty="0">
                <a:solidFill>
                  <a:schemeClr val="accent4">
                    <a:lumMod val="75000"/>
                  </a:schemeClr>
                </a:solidFill>
              </a:rPr>
              <a:t>作者权</a:t>
            </a:r>
            <a:r>
              <a:rPr kumimoji="1" lang="zh-CN" alt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1"/>
          <p:cNvSpPr/>
          <p:nvPr/>
        </p:nvSpPr>
        <p:spPr>
          <a:xfrm>
            <a:off x="323528" y="1268760"/>
            <a:ext cx="8496944" cy="5184576"/>
          </a:xfrm>
          <a:custGeom>
            <a:avLst/>
            <a:gdLst>
              <a:gd name="connsiteX0" fmla="*/ 304800 w 6413500"/>
              <a:gd name="connsiteY0" fmla="*/ 101600 h 2705100"/>
              <a:gd name="connsiteX1" fmla="*/ 2171700 w 6413500"/>
              <a:gd name="connsiteY1" fmla="*/ 0 h 2705100"/>
              <a:gd name="connsiteX2" fmla="*/ 2324100 w 6413500"/>
              <a:gd name="connsiteY2" fmla="*/ 381000 h 2705100"/>
              <a:gd name="connsiteX3" fmla="*/ 4610100 w 6413500"/>
              <a:gd name="connsiteY3" fmla="*/ 292100 h 2705100"/>
              <a:gd name="connsiteX4" fmla="*/ 4711700 w 6413500"/>
              <a:gd name="connsiteY4" fmla="*/ 190500 h 2705100"/>
              <a:gd name="connsiteX5" fmla="*/ 5207000 w 6413500"/>
              <a:gd name="connsiteY5" fmla="*/ 190500 h 2705100"/>
              <a:gd name="connsiteX6" fmla="*/ 5295900 w 6413500"/>
              <a:gd name="connsiteY6" fmla="*/ 990600 h 2705100"/>
              <a:gd name="connsiteX7" fmla="*/ 6413500 w 6413500"/>
              <a:gd name="connsiteY7" fmla="*/ 1003300 h 2705100"/>
              <a:gd name="connsiteX8" fmla="*/ 6007100 w 6413500"/>
              <a:gd name="connsiteY8" fmla="*/ 1981200 h 2705100"/>
              <a:gd name="connsiteX9" fmla="*/ 5397500 w 6413500"/>
              <a:gd name="connsiteY9" fmla="*/ 2019300 h 2705100"/>
              <a:gd name="connsiteX10" fmla="*/ 5257800 w 6413500"/>
              <a:gd name="connsiteY10" fmla="*/ 2273300 h 2705100"/>
              <a:gd name="connsiteX11" fmla="*/ 4381500 w 6413500"/>
              <a:gd name="connsiteY11" fmla="*/ 2311400 h 2705100"/>
              <a:gd name="connsiteX12" fmla="*/ 4152900 w 6413500"/>
              <a:gd name="connsiteY12" fmla="*/ 2705100 h 2705100"/>
              <a:gd name="connsiteX13" fmla="*/ 2946400 w 6413500"/>
              <a:gd name="connsiteY13" fmla="*/ 2705100 h 2705100"/>
              <a:gd name="connsiteX14" fmla="*/ 3009900 w 6413500"/>
              <a:gd name="connsiteY14" fmla="*/ 2222500 h 2705100"/>
              <a:gd name="connsiteX15" fmla="*/ 1054100 w 6413500"/>
              <a:gd name="connsiteY15" fmla="*/ 2222500 h 2705100"/>
              <a:gd name="connsiteX16" fmla="*/ 939800 w 6413500"/>
              <a:gd name="connsiteY16" fmla="*/ 2095500 h 2705100"/>
              <a:gd name="connsiteX17" fmla="*/ 0 w 6413500"/>
              <a:gd name="connsiteY17" fmla="*/ 2095500 h 2705100"/>
              <a:gd name="connsiteX18" fmla="*/ 444500 w 6413500"/>
              <a:gd name="connsiteY18" fmla="*/ 1333500 h 2705100"/>
              <a:gd name="connsiteX19" fmla="*/ 25400 w 6413500"/>
              <a:gd name="connsiteY19" fmla="*/ 1079500 h 2705100"/>
              <a:gd name="connsiteX20" fmla="*/ 304800 w 6413500"/>
              <a:gd name="connsiteY20" fmla="*/ 101600 h 2705100"/>
              <a:gd name="connsiteX0-1" fmla="*/ 304800 w 6413500"/>
              <a:gd name="connsiteY0-2" fmla="*/ 101600 h 2705100"/>
              <a:gd name="connsiteX1-3" fmla="*/ 2171700 w 6413500"/>
              <a:gd name="connsiteY1-4" fmla="*/ 0 h 2705100"/>
              <a:gd name="connsiteX2-5" fmla="*/ 2324100 w 6413500"/>
              <a:gd name="connsiteY2-6" fmla="*/ 381000 h 2705100"/>
              <a:gd name="connsiteX3-7" fmla="*/ 4610100 w 6413500"/>
              <a:gd name="connsiteY3-8" fmla="*/ 292100 h 2705100"/>
              <a:gd name="connsiteX4-9" fmla="*/ 4711700 w 6413500"/>
              <a:gd name="connsiteY4-10" fmla="*/ 190500 h 2705100"/>
              <a:gd name="connsiteX5-11" fmla="*/ 5207000 w 6413500"/>
              <a:gd name="connsiteY5-12" fmla="*/ 190500 h 2705100"/>
              <a:gd name="connsiteX6-13" fmla="*/ 5295900 w 6413500"/>
              <a:gd name="connsiteY6-14" fmla="*/ 990600 h 2705100"/>
              <a:gd name="connsiteX7-15" fmla="*/ 6413500 w 6413500"/>
              <a:gd name="connsiteY7-16" fmla="*/ 1003300 h 2705100"/>
              <a:gd name="connsiteX8-17" fmla="*/ 6007100 w 6413500"/>
              <a:gd name="connsiteY8-18" fmla="*/ 1981200 h 2705100"/>
              <a:gd name="connsiteX9-19" fmla="*/ 5397500 w 6413500"/>
              <a:gd name="connsiteY9-20" fmla="*/ 2019300 h 2705100"/>
              <a:gd name="connsiteX10-21" fmla="*/ 5257800 w 6413500"/>
              <a:gd name="connsiteY10-22" fmla="*/ 2273300 h 2705100"/>
              <a:gd name="connsiteX11-23" fmla="*/ 4381500 w 6413500"/>
              <a:gd name="connsiteY11-24" fmla="*/ 2311400 h 2705100"/>
              <a:gd name="connsiteX12-25" fmla="*/ 4152900 w 6413500"/>
              <a:gd name="connsiteY12-26" fmla="*/ 2705100 h 2705100"/>
              <a:gd name="connsiteX13-27" fmla="*/ 2946400 w 6413500"/>
              <a:gd name="connsiteY13-28" fmla="*/ 2705100 h 2705100"/>
              <a:gd name="connsiteX14-29" fmla="*/ 3009900 w 6413500"/>
              <a:gd name="connsiteY14-30" fmla="*/ 2222500 h 2705100"/>
              <a:gd name="connsiteX15-31" fmla="*/ 1054100 w 6413500"/>
              <a:gd name="connsiteY15-32" fmla="*/ 2222500 h 2705100"/>
              <a:gd name="connsiteX16-33" fmla="*/ 939800 w 6413500"/>
              <a:gd name="connsiteY16-34" fmla="*/ 2095500 h 2705100"/>
              <a:gd name="connsiteX17-35" fmla="*/ 0 w 6413500"/>
              <a:gd name="connsiteY17-36" fmla="*/ 2095500 h 2705100"/>
              <a:gd name="connsiteX18-37" fmla="*/ 444500 w 6413500"/>
              <a:gd name="connsiteY18-38" fmla="*/ 1333500 h 2705100"/>
              <a:gd name="connsiteX19-39" fmla="*/ 25400 w 6413500"/>
              <a:gd name="connsiteY19-40" fmla="*/ 1079500 h 2705100"/>
              <a:gd name="connsiteX20-41" fmla="*/ 219629 w 6413500"/>
              <a:gd name="connsiteY20-42" fmla="*/ 402887 h 2705100"/>
              <a:gd name="connsiteX21" fmla="*/ 304800 w 6413500"/>
              <a:gd name="connsiteY21" fmla="*/ 101600 h 2705100"/>
              <a:gd name="connsiteX0-43" fmla="*/ 304800 w 6413500"/>
              <a:gd name="connsiteY0-44" fmla="*/ 101600 h 2705100"/>
              <a:gd name="connsiteX1-45" fmla="*/ 2171700 w 6413500"/>
              <a:gd name="connsiteY1-46" fmla="*/ 0 h 2705100"/>
              <a:gd name="connsiteX2-47" fmla="*/ 2465288 w 6413500"/>
              <a:gd name="connsiteY2-48" fmla="*/ 381000 h 2705100"/>
              <a:gd name="connsiteX3-49" fmla="*/ 4610100 w 6413500"/>
              <a:gd name="connsiteY3-50" fmla="*/ 292100 h 2705100"/>
              <a:gd name="connsiteX4-51" fmla="*/ 4711700 w 6413500"/>
              <a:gd name="connsiteY4-52" fmla="*/ 190500 h 2705100"/>
              <a:gd name="connsiteX5-53" fmla="*/ 5207000 w 6413500"/>
              <a:gd name="connsiteY5-54" fmla="*/ 190500 h 2705100"/>
              <a:gd name="connsiteX6-55" fmla="*/ 5295900 w 6413500"/>
              <a:gd name="connsiteY6-56" fmla="*/ 990600 h 2705100"/>
              <a:gd name="connsiteX7-57" fmla="*/ 6413500 w 6413500"/>
              <a:gd name="connsiteY7-58" fmla="*/ 1003300 h 2705100"/>
              <a:gd name="connsiteX8-59" fmla="*/ 6007100 w 6413500"/>
              <a:gd name="connsiteY8-60" fmla="*/ 1981200 h 2705100"/>
              <a:gd name="connsiteX9-61" fmla="*/ 5397500 w 6413500"/>
              <a:gd name="connsiteY9-62" fmla="*/ 2019300 h 2705100"/>
              <a:gd name="connsiteX10-63" fmla="*/ 5257800 w 6413500"/>
              <a:gd name="connsiteY10-64" fmla="*/ 2273300 h 2705100"/>
              <a:gd name="connsiteX11-65" fmla="*/ 4381500 w 6413500"/>
              <a:gd name="connsiteY11-66" fmla="*/ 2311400 h 2705100"/>
              <a:gd name="connsiteX12-67" fmla="*/ 4152900 w 6413500"/>
              <a:gd name="connsiteY12-68" fmla="*/ 2705100 h 2705100"/>
              <a:gd name="connsiteX13-69" fmla="*/ 2946400 w 6413500"/>
              <a:gd name="connsiteY13-70" fmla="*/ 2705100 h 2705100"/>
              <a:gd name="connsiteX14-71" fmla="*/ 3009900 w 6413500"/>
              <a:gd name="connsiteY14-72" fmla="*/ 2222500 h 2705100"/>
              <a:gd name="connsiteX15-73" fmla="*/ 1054100 w 6413500"/>
              <a:gd name="connsiteY15-74" fmla="*/ 2222500 h 2705100"/>
              <a:gd name="connsiteX16-75" fmla="*/ 939800 w 6413500"/>
              <a:gd name="connsiteY16-76" fmla="*/ 2095500 h 2705100"/>
              <a:gd name="connsiteX17-77" fmla="*/ 0 w 6413500"/>
              <a:gd name="connsiteY17-78" fmla="*/ 2095500 h 2705100"/>
              <a:gd name="connsiteX18-79" fmla="*/ 444500 w 6413500"/>
              <a:gd name="connsiteY18-80" fmla="*/ 1333500 h 2705100"/>
              <a:gd name="connsiteX19-81" fmla="*/ 25400 w 6413500"/>
              <a:gd name="connsiteY19-82" fmla="*/ 1079500 h 2705100"/>
              <a:gd name="connsiteX20-83" fmla="*/ 219629 w 6413500"/>
              <a:gd name="connsiteY20-84" fmla="*/ 402887 h 2705100"/>
              <a:gd name="connsiteX21-85" fmla="*/ 304800 w 6413500"/>
              <a:gd name="connsiteY21-86" fmla="*/ 101600 h 2705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85" y="connsiteY21-86"/>
              </a:cxn>
            </a:cxnLst>
            <a:rect l="l" t="t" r="r" b="b"/>
            <a:pathLst>
              <a:path w="6413500" h="2705100">
                <a:moveTo>
                  <a:pt x="304800" y="101600"/>
                </a:moveTo>
                <a:lnTo>
                  <a:pt x="2171700" y="0"/>
                </a:lnTo>
                <a:lnTo>
                  <a:pt x="2465288" y="381000"/>
                </a:lnTo>
                <a:lnTo>
                  <a:pt x="4610100" y="292100"/>
                </a:lnTo>
                <a:lnTo>
                  <a:pt x="4711700" y="190500"/>
                </a:lnTo>
                <a:lnTo>
                  <a:pt x="5207000" y="190500"/>
                </a:lnTo>
                <a:lnTo>
                  <a:pt x="5295900" y="990600"/>
                </a:lnTo>
                <a:lnTo>
                  <a:pt x="6413500" y="1003300"/>
                </a:lnTo>
                <a:lnTo>
                  <a:pt x="6007100" y="1981200"/>
                </a:lnTo>
                <a:lnTo>
                  <a:pt x="5397500" y="2019300"/>
                </a:lnTo>
                <a:lnTo>
                  <a:pt x="5257800" y="2273300"/>
                </a:lnTo>
                <a:lnTo>
                  <a:pt x="4381500" y="2311400"/>
                </a:lnTo>
                <a:lnTo>
                  <a:pt x="4152900" y="2705100"/>
                </a:lnTo>
                <a:lnTo>
                  <a:pt x="2946400" y="2705100"/>
                </a:lnTo>
                <a:lnTo>
                  <a:pt x="3009900" y="2222500"/>
                </a:lnTo>
                <a:lnTo>
                  <a:pt x="1054100" y="2222500"/>
                </a:lnTo>
                <a:lnTo>
                  <a:pt x="939800" y="2095500"/>
                </a:lnTo>
                <a:lnTo>
                  <a:pt x="0" y="2095500"/>
                </a:lnTo>
                <a:lnTo>
                  <a:pt x="444500" y="1333500"/>
                </a:lnTo>
                <a:lnTo>
                  <a:pt x="25400" y="1079500"/>
                </a:lnTo>
                <a:lnTo>
                  <a:pt x="219629" y="402887"/>
                </a:lnTo>
                <a:lnTo>
                  <a:pt x="304800" y="101600"/>
                </a:lnTo>
                <a:close/>
              </a:path>
            </a:pathLst>
          </a:custGeom>
          <a:solidFill>
            <a:schemeClr val="bg1">
              <a:lumMod val="90000"/>
            </a:schemeClr>
          </a:solidFill>
          <a:ln w="57150">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 name="文本框 2"/>
          <p:cNvSpPr txBox="1"/>
          <p:nvPr/>
        </p:nvSpPr>
        <p:spPr>
          <a:xfrm>
            <a:off x="1142976" y="2554293"/>
            <a:ext cx="6048672" cy="2160591"/>
          </a:xfrm>
          <a:prstGeom prst="rect">
            <a:avLst/>
          </a:prstGeom>
          <a:noFill/>
        </p:spPr>
        <p:txBody>
          <a:bodyPr wrap="square" rtlCol="0">
            <a:spAutoFit/>
          </a:bodyPr>
          <a:lstStyle/>
          <a:p>
            <a:pPr>
              <a:lnSpc>
                <a:spcPct val="120000"/>
              </a:lnSpc>
            </a:pPr>
            <a:r>
              <a:rPr lang="zh-CN" altLang="zh-CN" dirty="0"/>
              <a:t>版权和著作权</a:t>
            </a:r>
            <a:r>
              <a:rPr lang="zh-CN" altLang="en-US" dirty="0"/>
              <a:t>的主要差别体现在是否</a:t>
            </a:r>
            <a:r>
              <a:rPr lang="zh-CN" altLang="zh-CN" dirty="0"/>
              <a:t>对涉及到精神</a:t>
            </a:r>
            <a:r>
              <a:rPr lang="zh-CN" altLang="en-US" dirty="0"/>
              <a:t>和</a:t>
            </a:r>
            <a:r>
              <a:rPr lang="zh-CN" altLang="zh-CN" dirty="0"/>
              <a:t>人</a:t>
            </a:r>
            <a:r>
              <a:rPr lang="zh-CN" altLang="en-US" dirty="0"/>
              <a:t>身权利的内容</a:t>
            </a:r>
            <a:r>
              <a:rPr lang="zh-CN" altLang="zh-CN" dirty="0"/>
              <a:t>作</a:t>
            </a:r>
            <a:r>
              <a:rPr lang="zh-CN" altLang="en-US" dirty="0"/>
              <a:t>了</a:t>
            </a:r>
            <a:r>
              <a:rPr lang="zh-CN" altLang="zh-CN" dirty="0"/>
              <a:t>特殊、格外地强调和突出</a:t>
            </a:r>
            <a:r>
              <a:rPr kumimoji="1" lang="zh-CN" altLang="en-US" dirty="0"/>
              <a:t>。大陆法系对于</a:t>
            </a:r>
            <a:r>
              <a:rPr lang="zh-CN" altLang="zh-CN" dirty="0"/>
              <a:t>精神</a:t>
            </a:r>
            <a:r>
              <a:rPr lang="zh-CN" altLang="en-US" dirty="0"/>
              <a:t>和</a:t>
            </a:r>
            <a:r>
              <a:rPr lang="zh-CN" altLang="zh-CN" dirty="0"/>
              <a:t>人</a:t>
            </a:r>
            <a:r>
              <a:rPr lang="zh-CN" altLang="en-US" dirty="0"/>
              <a:t>身权利</a:t>
            </a:r>
            <a:r>
              <a:rPr kumimoji="1" lang="zh-CN" altLang="en-US" dirty="0"/>
              <a:t>作出了重点强调。</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80583" y="1470813"/>
            <a:ext cx="5955713"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作品和录音制品数字化的问题</a:t>
            </a:r>
          </a:p>
        </p:txBody>
      </p:sp>
      <p:grpSp>
        <p:nvGrpSpPr>
          <p:cNvPr id="5" name="组合 4"/>
          <p:cNvGrpSpPr/>
          <p:nvPr/>
        </p:nvGrpSpPr>
        <p:grpSpPr>
          <a:xfrm>
            <a:off x="611560" y="1554085"/>
            <a:ext cx="464200" cy="329574"/>
            <a:chOff x="3412653" y="792910"/>
            <a:chExt cx="698805" cy="496111"/>
          </a:xfrm>
        </p:grpSpPr>
        <p:sp>
          <p:nvSpPr>
            <p:cNvPr id="6" name="菱形 5"/>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圆角矩形标注 8"/>
          <p:cNvSpPr>
            <a:spLocks noChangeArrowheads="1"/>
          </p:cNvSpPr>
          <p:nvPr/>
        </p:nvSpPr>
        <p:spPr bwMode="auto">
          <a:xfrm>
            <a:off x="755576" y="3068960"/>
            <a:ext cx="7848872" cy="2448272"/>
          </a:xfrm>
          <a:prstGeom prst="wedgeRoundRectCallout">
            <a:avLst>
              <a:gd name="adj1" fmla="val 39910"/>
              <a:gd name="adj2" fmla="val -73321"/>
              <a:gd name="adj3" fmla="val 16667"/>
            </a:avLst>
          </a:prstGeom>
          <a:noFill/>
          <a:ln w="38100" algn="ctr">
            <a:solidFill>
              <a:srgbClr val="C7000C"/>
            </a:solidFill>
            <a:round/>
          </a:ln>
        </p:spPr>
        <p:txBody>
          <a:bodyPr/>
          <a:lstStyle>
            <a:lvl1pPr>
              <a:defRPr>
                <a:solidFill>
                  <a:schemeClr val="tx1"/>
                </a:solidFill>
                <a:latin typeface="Cambria" panose="02040503050406030204" pitchFamily="18" charset="0"/>
                <a:ea typeface="华文楷体" panose="02010600040101010101" pitchFamily="2" charset="-122"/>
              </a:defRPr>
            </a:lvl1pPr>
            <a:lvl2pPr marL="742950" indent="-285750">
              <a:defRPr>
                <a:solidFill>
                  <a:schemeClr val="tx1"/>
                </a:solidFill>
                <a:latin typeface="Cambria" panose="02040503050406030204" pitchFamily="18" charset="0"/>
                <a:ea typeface="华文楷体" panose="02010600040101010101" pitchFamily="2" charset="-122"/>
              </a:defRPr>
            </a:lvl2pPr>
            <a:lvl3pPr marL="1143000" indent="-228600">
              <a:defRPr>
                <a:solidFill>
                  <a:schemeClr val="tx1"/>
                </a:solidFill>
                <a:latin typeface="Cambria" panose="02040503050406030204" pitchFamily="18" charset="0"/>
                <a:ea typeface="华文楷体" panose="02010600040101010101" pitchFamily="2" charset="-122"/>
              </a:defRPr>
            </a:lvl3pPr>
            <a:lvl4pPr marL="1600200" indent="-228600">
              <a:defRPr>
                <a:solidFill>
                  <a:schemeClr val="tx1"/>
                </a:solidFill>
                <a:latin typeface="Cambria" panose="02040503050406030204" pitchFamily="18" charset="0"/>
                <a:ea typeface="华文楷体" panose="02010600040101010101" pitchFamily="2" charset="-122"/>
              </a:defRPr>
            </a:lvl4pPr>
            <a:lvl5pPr marL="2057400" indent="-228600">
              <a:defRPr>
                <a:solidFill>
                  <a:schemeClr val="tx1"/>
                </a:solidFill>
                <a:latin typeface="Cambria" panose="02040503050406030204" pitchFamily="18" charset="0"/>
                <a:ea typeface="华文楷体" panose="02010600040101010101" pitchFamily="2" charset="-122"/>
              </a:defRPr>
            </a:lvl5pPr>
            <a:lvl6pPr marL="25146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6pPr>
            <a:lvl7pPr marL="29718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7pPr>
            <a:lvl8pPr marL="34290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8pPr>
            <a:lvl9pPr marL="38862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9pPr>
          </a:lstStyle>
          <a:p>
            <a:pPr eaLnBrk="1" hangingPunct="1">
              <a:defRPr/>
            </a:pPr>
            <a:endParaRPr lang="zh-CN" altLang="en-US">
              <a:ea typeface="楷体_GB2312" panose="02010609030101010101" charset="-122"/>
            </a:endParaRPr>
          </a:p>
        </p:txBody>
      </p:sp>
      <p:sp>
        <p:nvSpPr>
          <p:cNvPr id="9" name="矩形 8"/>
          <p:cNvSpPr>
            <a:spLocks noChangeArrowheads="1"/>
          </p:cNvSpPr>
          <p:nvPr/>
        </p:nvSpPr>
        <p:spPr bwMode="auto">
          <a:xfrm>
            <a:off x="843172" y="3429000"/>
            <a:ext cx="7761276" cy="164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作品和录音制品的数字化，指在网络环境、网络技术发展之前，对于作品和录音制品进行数字化处理。</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62992455385&amp;di=15a2b171b579b7b3ca2443c788fac29f&amp;imgtype=0&amp;src=http%3A%2F%2Fb-ssl.duitang.com%2Fuploads%2Fitem%2F201208%2F04%2F20120804022816_jkvhj.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429000"/>
            <a:ext cx="3528392" cy="2355603"/>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图片 1"/>
          <p:cNvPicPr>
            <a:picLocks noChangeAspect="1"/>
          </p:cNvPicPr>
          <p:nvPr/>
        </p:nvPicPr>
        <p:blipFill>
          <a:blip r:embed="rId3" cstate="print"/>
          <a:stretch>
            <a:fillRect/>
          </a:stretch>
        </p:blipFill>
        <p:spPr>
          <a:xfrm>
            <a:off x="5004048" y="3429000"/>
            <a:ext cx="3630210" cy="2355603"/>
          </a:xfrm>
          <a:prstGeom prst="rect">
            <a:avLst/>
          </a:prstGeom>
        </p:spPr>
      </p:pic>
      <p:sp>
        <p:nvSpPr>
          <p:cNvPr id="5" name="右箭头 4"/>
          <p:cNvSpPr/>
          <p:nvPr/>
        </p:nvSpPr>
        <p:spPr>
          <a:xfrm>
            <a:off x="4335199" y="4606801"/>
            <a:ext cx="50405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703669" y="5949280"/>
            <a:ext cx="1344174" cy="535531"/>
          </a:xfrm>
          <a:prstGeom prst="rect">
            <a:avLst/>
          </a:prstGeom>
          <a:noFill/>
        </p:spPr>
        <p:txBody>
          <a:bodyPr wrap="square" rtlCol="0">
            <a:spAutoFit/>
          </a:bodyPr>
          <a:lstStyle/>
          <a:p>
            <a:pPr>
              <a:lnSpc>
                <a:spcPct val="120000"/>
              </a:lnSpc>
            </a:pPr>
            <a:r>
              <a:rPr kumimoji="1" lang="zh-CN" altLang="en-US" sz="2400" dirty="0"/>
              <a:t>打字机</a:t>
            </a:r>
          </a:p>
        </p:txBody>
      </p:sp>
      <p:sp>
        <p:nvSpPr>
          <p:cNvPr id="8" name="文本框 7"/>
          <p:cNvSpPr txBox="1"/>
          <p:nvPr/>
        </p:nvSpPr>
        <p:spPr>
          <a:xfrm>
            <a:off x="6444208" y="5949280"/>
            <a:ext cx="1344174" cy="476669"/>
          </a:xfrm>
          <a:prstGeom prst="rect">
            <a:avLst/>
          </a:prstGeom>
          <a:noFill/>
        </p:spPr>
        <p:txBody>
          <a:bodyPr wrap="square" rtlCol="0">
            <a:spAutoFit/>
          </a:bodyPr>
          <a:lstStyle/>
          <a:p>
            <a:pPr>
              <a:lnSpc>
                <a:spcPct val="120000"/>
              </a:lnSpc>
            </a:pPr>
            <a:r>
              <a:rPr kumimoji="1" lang="zh-CN" altLang="en-US" sz="2400" dirty="0"/>
              <a:t>电脑</a:t>
            </a:r>
          </a:p>
        </p:txBody>
      </p:sp>
      <p:sp>
        <p:nvSpPr>
          <p:cNvPr id="9" name="矩形 8"/>
          <p:cNvSpPr/>
          <p:nvPr/>
        </p:nvSpPr>
        <p:spPr>
          <a:xfrm>
            <a:off x="467866" y="1052736"/>
            <a:ext cx="8238722" cy="1944216"/>
          </a:xfrm>
          <a:prstGeom prst="rect">
            <a:avLst/>
          </a:prstGeom>
          <a:noFill/>
          <a:ln w="57150" cmpd="thinThick">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571472" y="1214422"/>
            <a:ext cx="8143932" cy="1643527"/>
          </a:xfrm>
          <a:prstGeom prst="rect">
            <a:avLst/>
          </a:prstGeom>
          <a:noFill/>
        </p:spPr>
        <p:txBody>
          <a:bodyPr wrap="square" rtlCol="0">
            <a:spAutoFit/>
          </a:bodyPr>
          <a:lstStyle/>
          <a:p>
            <a:pPr>
              <a:lnSpc>
                <a:spcPct val="120000"/>
              </a:lnSpc>
            </a:pPr>
            <a:r>
              <a:rPr kumimoji="1" lang="zh-CN" altLang="en-US" dirty="0"/>
              <a:t>数字化是指将任何连续变化的输入，如图画的线条或声音信号，转化为一串分离的单元并在计算机中用</a:t>
            </a:r>
            <a:r>
              <a:rPr kumimoji="1" lang="en-US" altLang="zh-CN" dirty="0"/>
              <a:t>0</a:t>
            </a:r>
            <a:r>
              <a:rPr kumimoji="1" lang="zh-CN" altLang="en-US" dirty="0"/>
              <a:t>和</a:t>
            </a:r>
            <a:r>
              <a:rPr kumimoji="1" lang="en-US" altLang="zh-CN" dirty="0"/>
              <a:t>1</a:t>
            </a:r>
            <a:r>
              <a:rPr kumimoji="1" lang="zh-CN" altLang="en-US" dirty="0"/>
              <a:t>表示。通常用模数转换器执行这个转换。</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文本框 2"/>
          <p:cNvSpPr txBox="1"/>
          <p:nvPr/>
        </p:nvSpPr>
        <p:spPr>
          <a:xfrm>
            <a:off x="179512" y="1772816"/>
            <a:ext cx="5616624" cy="3194721"/>
          </a:xfrm>
          <a:prstGeom prst="rect">
            <a:avLst/>
          </a:prstGeom>
          <a:noFill/>
        </p:spPr>
        <p:txBody>
          <a:bodyPr wrap="square" rtlCol="0">
            <a:spAutoFit/>
          </a:bodyPr>
          <a:lstStyle/>
          <a:p>
            <a:pPr>
              <a:lnSpc>
                <a:spcPct val="120000"/>
              </a:lnSpc>
            </a:pPr>
            <a:r>
              <a:rPr kumimoji="1" lang="en-US" altLang="zh-CN" dirty="0">
                <a:solidFill>
                  <a:srgbClr val="FEFEFC"/>
                </a:solidFill>
              </a:rPr>
              <a:t>Q</a:t>
            </a:r>
            <a:r>
              <a:rPr kumimoji="1" lang="zh-CN" altLang="en-US" dirty="0">
                <a:solidFill>
                  <a:srgbClr val="FEFEFC"/>
                </a:solidFill>
              </a:rPr>
              <a:t>：将一篇文章录入计算机进行数字化处理，该过程是创作了新作品，还是仅仅把原来的作品进行复制？</a:t>
            </a:r>
            <a:endParaRPr kumimoji="1" lang="en-US" altLang="zh-CN" dirty="0">
              <a:solidFill>
                <a:srgbClr val="FEFEFC"/>
              </a:solidFill>
            </a:endParaRPr>
          </a:p>
          <a:p>
            <a:pPr>
              <a:lnSpc>
                <a:spcPct val="120000"/>
              </a:lnSpc>
            </a:pPr>
            <a:r>
              <a:rPr kumimoji="1" lang="en-US" altLang="zh-CN" dirty="0">
                <a:solidFill>
                  <a:srgbClr val="FEFEFC"/>
                </a:solidFill>
              </a:rPr>
              <a:t>A</a:t>
            </a:r>
            <a:r>
              <a:rPr kumimoji="1" lang="zh-CN" altLang="en-US" dirty="0">
                <a:solidFill>
                  <a:srgbClr val="FEFEFC"/>
                </a:solidFill>
              </a:rPr>
              <a:t>：数字化</a:t>
            </a:r>
            <a:r>
              <a:rPr kumimoji="1" lang="zh-CN" altLang="en-US" b="1" dirty="0">
                <a:solidFill>
                  <a:srgbClr val="FEFEFC"/>
                </a:solidFill>
              </a:rPr>
              <a:t>仅仅是一次复制</a:t>
            </a:r>
            <a:r>
              <a:rPr kumimoji="1" lang="zh-CN" altLang="en-US" dirty="0">
                <a:solidFill>
                  <a:srgbClr val="FEFEFC"/>
                </a:solidFill>
              </a:rPr>
              <a:t>，不能称为是一种新的创作。</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470813"/>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作品和录音制品在网络环境下传播的问题</a:t>
            </a:r>
          </a:p>
        </p:txBody>
      </p:sp>
      <p:grpSp>
        <p:nvGrpSpPr>
          <p:cNvPr id="3" name="组合 2"/>
          <p:cNvGrpSpPr/>
          <p:nvPr/>
        </p:nvGrpSpPr>
        <p:grpSpPr>
          <a:xfrm>
            <a:off x="611560" y="1554085"/>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标注 8"/>
          <p:cNvSpPr>
            <a:spLocks noChangeArrowheads="1"/>
          </p:cNvSpPr>
          <p:nvPr/>
        </p:nvSpPr>
        <p:spPr bwMode="auto">
          <a:xfrm>
            <a:off x="755576" y="3068960"/>
            <a:ext cx="7848872" cy="2448272"/>
          </a:xfrm>
          <a:prstGeom prst="wedgeRoundRectCallout">
            <a:avLst>
              <a:gd name="adj1" fmla="val 39910"/>
              <a:gd name="adj2" fmla="val -73321"/>
              <a:gd name="adj3" fmla="val 16667"/>
            </a:avLst>
          </a:prstGeom>
          <a:noFill/>
          <a:ln w="38100" algn="ctr">
            <a:solidFill>
              <a:srgbClr val="C7000C"/>
            </a:solidFill>
            <a:round/>
          </a:ln>
        </p:spPr>
        <p:txBody>
          <a:bodyPr/>
          <a:lstStyle>
            <a:lvl1pPr>
              <a:defRPr>
                <a:solidFill>
                  <a:schemeClr val="tx1"/>
                </a:solidFill>
                <a:latin typeface="Cambria" panose="02040503050406030204" pitchFamily="18" charset="0"/>
                <a:ea typeface="华文楷体" panose="02010600040101010101" pitchFamily="2" charset="-122"/>
              </a:defRPr>
            </a:lvl1pPr>
            <a:lvl2pPr marL="742950" indent="-285750">
              <a:defRPr>
                <a:solidFill>
                  <a:schemeClr val="tx1"/>
                </a:solidFill>
                <a:latin typeface="Cambria" panose="02040503050406030204" pitchFamily="18" charset="0"/>
                <a:ea typeface="华文楷体" panose="02010600040101010101" pitchFamily="2" charset="-122"/>
              </a:defRPr>
            </a:lvl2pPr>
            <a:lvl3pPr marL="1143000" indent="-228600">
              <a:defRPr>
                <a:solidFill>
                  <a:schemeClr val="tx1"/>
                </a:solidFill>
                <a:latin typeface="Cambria" panose="02040503050406030204" pitchFamily="18" charset="0"/>
                <a:ea typeface="华文楷体" panose="02010600040101010101" pitchFamily="2" charset="-122"/>
              </a:defRPr>
            </a:lvl3pPr>
            <a:lvl4pPr marL="1600200" indent="-228600">
              <a:defRPr>
                <a:solidFill>
                  <a:schemeClr val="tx1"/>
                </a:solidFill>
                <a:latin typeface="Cambria" panose="02040503050406030204" pitchFamily="18" charset="0"/>
                <a:ea typeface="华文楷体" panose="02010600040101010101" pitchFamily="2" charset="-122"/>
              </a:defRPr>
            </a:lvl4pPr>
            <a:lvl5pPr marL="2057400" indent="-228600">
              <a:defRPr>
                <a:solidFill>
                  <a:schemeClr val="tx1"/>
                </a:solidFill>
                <a:latin typeface="Cambria" panose="02040503050406030204" pitchFamily="18" charset="0"/>
                <a:ea typeface="华文楷体" panose="02010600040101010101" pitchFamily="2" charset="-122"/>
              </a:defRPr>
            </a:lvl5pPr>
            <a:lvl6pPr marL="25146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6pPr>
            <a:lvl7pPr marL="29718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7pPr>
            <a:lvl8pPr marL="34290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8pPr>
            <a:lvl9pPr marL="38862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9pPr>
          </a:lstStyle>
          <a:p>
            <a:pPr eaLnBrk="1" hangingPunct="1">
              <a:defRPr/>
            </a:pPr>
            <a:endParaRPr lang="zh-CN" altLang="en-US">
              <a:ea typeface="楷体_GB2312" panose="02010609030101010101" charset="-122"/>
            </a:endParaRPr>
          </a:p>
        </p:txBody>
      </p:sp>
      <p:sp>
        <p:nvSpPr>
          <p:cNvPr id="7" name="矩形 6"/>
          <p:cNvSpPr>
            <a:spLocks noChangeArrowheads="1"/>
          </p:cNvSpPr>
          <p:nvPr/>
        </p:nvSpPr>
        <p:spPr bwMode="auto">
          <a:xfrm>
            <a:off x="860992" y="3284633"/>
            <a:ext cx="7761276" cy="216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作品和录音制品在网络环境下传播的问题主要是指作品和录音制品在网络环境下被数字化以便传播，该传播和在非网络环境下传播的区别及差异性应如何体现。</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470813"/>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作品和录音制品技术保护措施的问题</a:t>
            </a:r>
          </a:p>
        </p:txBody>
      </p:sp>
      <p:grpSp>
        <p:nvGrpSpPr>
          <p:cNvPr id="3" name="组合 2"/>
          <p:cNvGrpSpPr/>
          <p:nvPr/>
        </p:nvGrpSpPr>
        <p:grpSpPr>
          <a:xfrm>
            <a:off x="611560" y="1554085"/>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标注 8"/>
          <p:cNvSpPr>
            <a:spLocks noChangeArrowheads="1"/>
          </p:cNvSpPr>
          <p:nvPr/>
        </p:nvSpPr>
        <p:spPr bwMode="auto">
          <a:xfrm>
            <a:off x="755576" y="3068960"/>
            <a:ext cx="7848872" cy="2448272"/>
          </a:xfrm>
          <a:prstGeom prst="wedgeRoundRectCallout">
            <a:avLst>
              <a:gd name="adj1" fmla="val -42953"/>
              <a:gd name="adj2" fmla="val -70691"/>
              <a:gd name="adj3" fmla="val 16667"/>
            </a:avLst>
          </a:prstGeom>
          <a:noFill/>
          <a:ln w="38100" algn="ctr">
            <a:solidFill>
              <a:srgbClr val="C7000C"/>
            </a:solidFill>
            <a:round/>
          </a:ln>
        </p:spPr>
        <p:txBody>
          <a:bodyPr/>
          <a:lstStyle>
            <a:lvl1pPr>
              <a:defRPr>
                <a:solidFill>
                  <a:schemeClr val="tx1"/>
                </a:solidFill>
                <a:latin typeface="Cambria" panose="02040503050406030204" pitchFamily="18" charset="0"/>
                <a:ea typeface="华文楷体" panose="02010600040101010101" pitchFamily="2" charset="-122"/>
              </a:defRPr>
            </a:lvl1pPr>
            <a:lvl2pPr marL="742950" indent="-285750">
              <a:defRPr>
                <a:solidFill>
                  <a:schemeClr val="tx1"/>
                </a:solidFill>
                <a:latin typeface="Cambria" panose="02040503050406030204" pitchFamily="18" charset="0"/>
                <a:ea typeface="华文楷体" panose="02010600040101010101" pitchFamily="2" charset="-122"/>
              </a:defRPr>
            </a:lvl2pPr>
            <a:lvl3pPr marL="1143000" indent="-228600">
              <a:defRPr>
                <a:solidFill>
                  <a:schemeClr val="tx1"/>
                </a:solidFill>
                <a:latin typeface="Cambria" panose="02040503050406030204" pitchFamily="18" charset="0"/>
                <a:ea typeface="华文楷体" panose="02010600040101010101" pitchFamily="2" charset="-122"/>
              </a:defRPr>
            </a:lvl3pPr>
            <a:lvl4pPr marL="1600200" indent="-228600">
              <a:defRPr>
                <a:solidFill>
                  <a:schemeClr val="tx1"/>
                </a:solidFill>
                <a:latin typeface="Cambria" panose="02040503050406030204" pitchFamily="18" charset="0"/>
                <a:ea typeface="华文楷体" panose="02010600040101010101" pitchFamily="2" charset="-122"/>
              </a:defRPr>
            </a:lvl4pPr>
            <a:lvl5pPr marL="2057400" indent="-228600">
              <a:defRPr>
                <a:solidFill>
                  <a:schemeClr val="tx1"/>
                </a:solidFill>
                <a:latin typeface="Cambria" panose="02040503050406030204" pitchFamily="18" charset="0"/>
                <a:ea typeface="华文楷体" panose="02010600040101010101" pitchFamily="2" charset="-122"/>
              </a:defRPr>
            </a:lvl5pPr>
            <a:lvl6pPr marL="25146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6pPr>
            <a:lvl7pPr marL="29718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7pPr>
            <a:lvl8pPr marL="34290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8pPr>
            <a:lvl9pPr marL="38862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9pPr>
          </a:lstStyle>
          <a:p>
            <a:pPr eaLnBrk="1" hangingPunct="1">
              <a:defRPr/>
            </a:pPr>
            <a:endParaRPr lang="zh-CN" altLang="en-US">
              <a:ea typeface="楷体_GB2312" panose="02010609030101010101" charset="-122"/>
            </a:endParaRPr>
          </a:p>
        </p:txBody>
      </p:sp>
      <p:sp>
        <p:nvSpPr>
          <p:cNvPr id="7" name="矩形 6"/>
          <p:cNvSpPr>
            <a:spLocks noChangeArrowheads="1"/>
          </p:cNvSpPr>
          <p:nvPr/>
        </p:nvSpPr>
        <p:spPr bwMode="auto">
          <a:xfrm>
            <a:off x="857224" y="3643314"/>
            <a:ext cx="7761276" cy="164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由于数字化以后的作品和录音制品复制起来非常简单，成本较低且保真度较高，导致难以分辨原件和复制品。</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9552" y="2348880"/>
            <a:ext cx="3528392" cy="3126049"/>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技术保护措施</a:t>
            </a:r>
            <a:r>
              <a:rPr kumimoji="1" lang="zh-CN" altLang="en-US" dirty="0"/>
              <a:t>是以数字技术为依托的保密措施。法律上明确规定，不能随意破解他人信息，否则承担相应的法律责任。</a:t>
            </a:r>
          </a:p>
        </p:txBody>
      </p:sp>
      <p:pic>
        <p:nvPicPr>
          <p:cNvPr id="60418" name="Picture 2" descr="https://timgsa.baidu.com/timg?image&amp;quality=80&amp;size=b9999_10000&amp;sec=1564477518875&amp;di=311d8b83fca753c36fac27c0508fcfd1&amp;imgtype=0&amp;src=http%3A%2F%2Fwww.dailybtc.cn%2Fwp-content%2Fuploads%2F2018%2F12%2F15456133171066.jpg"/>
          <p:cNvPicPr>
            <a:picLocks noChangeAspect="1" noChangeArrowheads="1"/>
          </p:cNvPicPr>
          <p:nvPr/>
        </p:nvPicPr>
        <p:blipFill>
          <a:blip r:embed="rId2" cstate="print"/>
          <a:srcRect/>
          <a:stretch>
            <a:fillRect/>
          </a:stretch>
        </p:blipFill>
        <p:spPr bwMode="auto">
          <a:xfrm>
            <a:off x="4283968" y="764704"/>
            <a:ext cx="4537833" cy="3024336"/>
          </a:xfrm>
          <a:prstGeom prst="rect">
            <a:avLst/>
          </a:prstGeom>
          <a:ln>
            <a:noFill/>
          </a:ln>
          <a:effectLst>
            <a:softEdge rad="112500"/>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470813"/>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作品和录音制品的权利管理信息问题</a:t>
            </a:r>
          </a:p>
        </p:txBody>
      </p:sp>
      <p:grpSp>
        <p:nvGrpSpPr>
          <p:cNvPr id="3" name="组合 2"/>
          <p:cNvGrpSpPr/>
          <p:nvPr/>
        </p:nvGrpSpPr>
        <p:grpSpPr>
          <a:xfrm>
            <a:off x="611560" y="1554085"/>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标注 8"/>
          <p:cNvSpPr>
            <a:spLocks noChangeArrowheads="1"/>
          </p:cNvSpPr>
          <p:nvPr/>
        </p:nvSpPr>
        <p:spPr bwMode="auto">
          <a:xfrm>
            <a:off x="755576" y="3068960"/>
            <a:ext cx="7848872" cy="2448272"/>
          </a:xfrm>
          <a:prstGeom prst="wedgeRoundRectCallout">
            <a:avLst>
              <a:gd name="adj1" fmla="val 39910"/>
              <a:gd name="adj2" fmla="val -73321"/>
              <a:gd name="adj3" fmla="val 16667"/>
            </a:avLst>
          </a:prstGeom>
          <a:noFill/>
          <a:ln w="38100" algn="ctr">
            <a:solidFill>
              <a:srgbClr val="C7000C"/>
            </a:solidFill>
            <a:round/>
          </a:ln>
        </p:spPr>
        <p:txBody>
          <a:bodyPr/>
          <a:lstStyle>
            <a:lvl1pPr>
              <a:defRPr>
                <a:solidFill>
                  <a:schemeClr val="tx1"/>
                </a:solidFill>
                <a:latin typeface="Cambria" panose="02040503050406030204" pitchFamily="18" charset="0"/>
                <a:ea typeface="华文楷体" panose="02010600040101010101" pitchFamily="2" charset="-122"/>
              </a:defRPr>
            </a:lvl1pPr>
            <a:lvl2pPr marL="742950" indent="-285750">
              <a:defRPr>
                <a:solidFill>
                  <a:schemeClr val="tx1"/>
                </a:solidFill>
                <a:latin typeface="Cambria" panose="02040503050406030204" pitchFamily="18" charset="0"/>
                <a:ea typeface="华文楷体" panose="02010600040101010101" pitchFamily="2" charset="-122"/>
              </a:defRPr>
            </a:lvl2pPr>
            <a:lvl3pPr marL="1143000" indent="-228600">
              <a:defRPr>
                <a:solidFill>
                  <a:schemeClr val="tx1"/>
                </a:solidFill>
                <a:latin typeface="Cambria" panose="02040503050406030204" pitchFamily="18" charset="0"/>
                <a:ea typeface="华文楷体" panose="02010600040101010101" pitchFamily="2" charset="-122"/>
              </a:defRPr>
            </a:lvl3pPr>
            <a:lvl4pPr marL="1600200" indent="-228600">
              <a:defRPr>
                <a:solidFill>
                  <a:schemeClr val="tx1"/>
                </a:solidFill>
                <a:latin typeface="Cambria" panose="02040503050406030204" pitchFamily="18" charset="0"/>
                <a:ea typeface="华文楷体" panose="02010600040101010101" pitchFamily="2" charset="-122"/>
              </a:defRPr>
            </a:lvl4pPr>
            <a:lvl5pPr marL="2057400" indent="-228600">
              <a:defRPr>
                <a:solidFill>
                  <a:schemeClr val="tx1"/>
                </a:solidFill>
                <a:latin typeface="Cambria" panose="02040503050406030204" pitchFamily="18" charset="0"/>
                <a:ea typeface="华文楷体" panose="02010600040101010101" pitchFamily="2" charset="-122"/>
              </a:defRPr>
            </a:lvl5pPr>
            <a:lvl6pPr marL="25146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6pPr>
            <a:lvl7pPr marL="29718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7pPr>
            <a:lvl8pPr marL="34290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8pPr>
            <a:lvl9pPr marL="38862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9pPr>
          </a:lstStyle>
          <a:p>
            <a:pPr eaLnBrk="1" hangingPunct="1">
              <a:defRPr/>
            </a:pPr>
            <a:endParaRPr lang="zh-CN" altLang="en-US">
              <a:ea typeface="楷体_GB2312" panose="02010609030101010101" charset="-122"/>
            </a:endParaRPr>
          </a:p>
        </p:txBody>
      </p:sp>
      <p:sp>
        <p:nvSpPr>
          <p:cNvPr id="7" name="矩形 6"/>
          <p:cNvSpPr>
            <a:spLocks noChangeArrowheads="1"/>
          </p:cNvSpPr>
          <p:nvPr/>
        </p:nvSpPr>
        <p:spPr bwMode="auto">
          <a:xfrm>
            <a:off x="843172" y="3471332"/>
            <a:ext cx="7761276" cy="1574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同技术措施相同，作品和录音制品的权利人应当充分考虑作品数字化后的保护问题，添加权利管理信息，防止他人未经许可随意复制。</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470813"/>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数据库的保护问题</a:t>
            </a:r>
          </a:p>
        </p:txBody>
      </p:sp>
      <p:grpSp>
        <p:nvGrpSpPr>
          <p:cNvPr id="3" name="组合 2"/>
          <p:cNvGrpSpPr/>
          <p:nvPr/>
        </p:nvGrpSpPr>
        <p:grpSpPr>
          <a:xfrm>
            <a:off x="611560" y="1554085"/>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圆角矩形标注 8"/>
          <p:cNvSpPr>
            <a:spLocks noChangeArrowheads="1"/>
          </p:cNvSpPr>
          <p:nvPr/>
        </p:nvSpPr>
        <p:spPr bwMode="auto">
          <a:xfrm>
            <a:off x="755576" y="3068960"/>
            <a:ext cx="7848872" cy="2448272"/>
          </a:xfrm>
          <a:prstGeom prst="wedgeRoundRectCallout">
            <a:avLst>
              <a:gd name="adj1" fmla="val -42953"/>
              <a:gd name="adj2" fmla="val -70691"/>
              <a:gd name="adj3" fmla="val 16667"/>
            </a:avLst>
          </a:prstGeom>
          <a:noFill/>
          <a:ln w="38100" algn="ctr">
            <a:solidFill>
              <a:srgbClr val="C7000C"/>
            </a:solidFill>
            <a:round/>
          </a:ln>
        </p:spPr>
        <p:txBody>
          <a:bodyPr/>
          <a:lstStyle>
            <a:lvl1pPr>
              <a:defRPr>
                <a:solidFill>
                  <a:schemeClr val="tx1"/>
                </a:solidFill>
                <a:latin typeface="Cambria" panose="02040503050406030204" pitchFamily="18" charset="0"/>
                <a:ea typeface="华文楷体" panose="02010600040101010101" pitchFamily="2" charset="-122"/>
              </a:defRPr>
            </a:lvl1pPr>
            <a:lvl2pPr marL="742950" indent="-285750">
              <a:defRPr>
                <a:solidFill>
                  <a:schemeClr val="tx1"/>
                </a:solidFill>
                <a:latin typeface="Cambria" panose="02040503050406030204" pitchFamily="18" charset="0"/>
                <a:ea typeface="华文楷体" panose="02010600040101010101" pitchFamily="2" charset="-122"/>
              </a:defRPr>
            </a:lvl2pPr>
            <a:lvl3pPr marL="1143000" indent="-228600">
              <a:defRPr>
                <a:solidFill>
                  <a:schemeClr val="tx1"/>
                </a:solidFill>
                <a:latin typeface="Cambria" panose="02040503050406030204" pitchFamily="18" charset="0"/>
                <a:ea typeface="华文楷体" panose="02010600040101010101" pitchFamily="2" charset="-122"/>
              </a:defRPr>
            </a:lvl3pPr>
            <a:lvl4pPr marL="1600200" indent="-228600">
              <a:defRPr>
                <a:solidFill>
                  <a:schemeClr val="tx1"/>
                </a:solidFill>
                <a:latin typeface="Cambria" panose="02040503050406030204" pitchFamily="18" charset="0"/>
                <a:ea typeface="华文楷体" panose="02010600040101010101" pitchFamily="2" charset="-122"/>
              </a:defRPr>
            </a:lvl4pPr>
            <a:lvl5pPr marL="2057400" indent="-228600">
              <a:defRPr>
                <a:solidFill>
                  <a:schemeClr val="tx1"/>
                </a:solidFill>
                <a:latin typeface="Cambria" panose="02040503050406030204" pitchFamily="18" charset="0"/>
                <a:ea typeface="华文楷体" panose="02010600040101010101" pitchFamily="2" charset="-122"/>
              </a:defRPr>
            </a:lvl5pPr>
            <a:lvl6pPr marL="25146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6pPr>
            <a:lvl7pPr marL="29718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7pPr>
            <a:lvl8pPr marL="34290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8pPr>
            <a:lvl9pPr marL="3886200" indent="-228600" fontAlgn="base">
              <a:spcBef>
                <a:spcPct val="0"/>
              </a:spcBef>
              <a:spcAft>
                <a:spcPct val="0"/>
              </a:spcAft>
              <a:defRPr>
                <a:solidFill>
                  <a:schemeClr val="tx1"/>
                </a:solidFill>
                <a:latin typeface="Cambria" panose="02040503050406030204" pitchFamily="18" charset="0"/>
                <a:ea typeface="华文楷体" panose="02010600040101010101" pitchFamily="2" charset="-122"/>
              </a:defRPr>
            </a:lvl9pPr>
          </a:lstStyle>
          <a:p>
            <a:pPr eaLnBrk="1" hangingPunct="1">
              <a:defRPr/>
            </a:pPr>
            <a:endParaRPr lang="zh-CN" altLang="en-US">
              <a:ea typeface="楷体_GB2312" panose="02010609030101010101" charset="-122"/>
            </a:endParaRPr>
          </a:p>
        </p:txBody>
      </p:sp>
      <p:sp>
        <p:nvSpPr>
          <p:cNvPr id="7" name="矩形 6"/>
          <p:cNvSpPr>
            <a:spLocks noChangeArrowheads="1"/>
          </p:cNvSpPr>
          <p:nvPr/>
        </p:nvSpPr>
        <p:spPr bwMode="auto">
          <a:xfrm>
            <a:off x="859287" y="3731298"/>
            <a:ext cx="7761276"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应扩充版权保护领域对于数据库的概念，加强数据库保护，防止随意地被他人非法复制和利用。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470813"/>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搜索引擎服务涉及的版权问题</a:t>
            </a:r>
          </a:p>
        </p:txBody>
      </p:sp>
      <p:grpSp>
        <p:nvGrpSpPr>
          <p:cNvPr id="3" name="组合 2"/>
          <p:cNvGrpSpPr/>
          <p:nvPr/>
        </p:nvGrpSpPr>
        <p:grpSpPr>
          <a:xfrm>
            <a:off x="611560" y="1554085"/>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a:spLocks noChangeArrowheads="1"/>
          </p:cNvSpPr>
          <p:nvPr/>
        </p:nvSpPr>
        <p:spPr bwMode="auto">
          <a:xfrm>
            <a:off x="941115" y="5070334"/>
            <a:ext cx="7231285" cy="1057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通过搜索引擎指引搜索到的一些信息，包括一些作品，是否合法的问题。</a:t>
            </a:r>
          </a:p>
        </p:txBody>
      </p:sp>
      <p:pic>
        <p:nvPicPr>
          <p:cNvPr id="4098" name="Picture 2" descr="https://timgsa.baidu.com/timg?image&amp;quality=80&amp;size=b9999_10000&amp;sec=1562993881258&amp;di=1b4e5934bf647798836cdc3d24cc1f47&amp;imgtype=jpg&amp;src=http%3A%2F%2Fimg2.imgtn.bdimg.com%2Fit%2Fu%3D511584937%2C2239801255%26fm%3D214%26gp%3D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0583" y="2378809"/>
            <a:ext cx="3089076" cy="231680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p:cNvPicPr>
            <a:picLocks noChangeAspect="1"/>
          </p:cNvPicPr>
          <p:nvPr/>
        </p:nvPicPr>
        <p:blipFill>
          <a:blip r:embed="rId3" cstate="print"/>
          <a:stretch>
            <a:fillRect/>
          </a:stretch>
        </p:blipFill>
        <p:spPr>
          <a:xfrm>
            <a:off x="4593113" y="2714416"/>
            <a:ext cx="3419475" cy="1981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00430" y="2644953"/>
            <a:ext cx="5242918" cy="2299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descr="image156.jpg"/>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563" b="95898" l="9961" r="89844">
                        <a14:foregroundMark x1="38574" y1="71582" x2="38574" y2="71582"/>
                      </a14:backgroundRemoval>
                    </a14:imgEffect>
                  </a14:imgLayer>
                </a14:imgProps>
              </a:ext>
              <a:ext uri="{28A0092B-C50C-407E-A947-70E740481C1C}">
                <a14:useLocalDpi xmlns:a14="http://schemas.microsoft.com/office/drawing/2010/main" xmlns="" val="0"/>
              </a:ext>
            </a:extLst>
          </a:blip>
          <a:stretch>
            <a:fillRect/>
          </a:stretch>
        </p:blipFill>
        <p:spPr>
          <a:xfrm>
            <a:off x="6402" y="1772816"/>
            <a:ext cx="4043288" cy="4043288"/>
          </a:xfrm>
          <a:prstGeom prst="rect">
            <a:avLst/>
          </a:prstGeom>
        </p:spPr>
      </p:pic>
      <p:sp>
        <p:nvSpPr>
          <p:cNvPr id="3" name="文本框 2"/>
          <p:cNvSpPr txBox="1"/>
          <p:nvPr/>
        </p:nvSpPr>
        <p:spPr>
          <a:xfrm>
            <a:off x="3500430" y="2714620"/>
            <a:ext cx="5176596" cy="2160591"/>
          </a:xfrm>
          <a:prstGeom prst="rect">
            <a:avLst/>
          </a:prstGeom>
          <a:noFill/>
        </p:spPr>
        <p:txBody>
          <a:bodyPr wrap="square" rtlCol="0">
            <a:spAutoFit/>
          </a:bodyPr>
          <a:lstStyle/>
          <a:p>
            <a:pPr>
              <a:lnSpc>
                <a:spcPct val="120000"/>
              </a:lnSpc>
            </a:pPr>
            <a:r>
              <a:rPr kumimoji="1" lang="zh-CN" altLang="en-US" dirty="0"/>
              <a:t>在网络上搜索作品后，进行非法下载、阅读或者利用、复制等侵害作者版权的行为，所追究的侵权责任主体到底应该是谁。</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124744"/>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视频服务涉及的版权问题</a:t>
            </a:r>
          </a:p>
        </p:txBody>
      </p:sp>
      <p:grpSp>
        <p:nvGrpSpPr>
          <p:cNvPr id="3" name="组合 2"/>
          <p:cNvGrpSpPr/>
          <p:nvPr/>
        </p:nvGrpSpPr>
        <p:grpSpPr>
          <a:xfrm>
            <a:off x="611560" y="1208016"/>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122" name="Picture 2" descr="https://timgsa.baidu.com/timg?image&amp;quality=80&amp;size=b9999_10000&amp;sec=1562994129644&amp;di=37ff91c532f83bae4e6aef87b508b5ca&amp;imgtype=0&amp;src=http%3A%2F%2Fcbu01.alicdn.com%2Fimg%2Fibank%2F2015%2F664%2F485%2F2659584466_155337725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4910" y="1858795"/>
            <a:ext cx="3319573" cy="441813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文本框 8"/>
          <p:cNvSpPr txBox="1"/>
          <p:nvPr/>
        </p:nvSpPr>
        <p:spPr>
          <a:xfrm>
            <a:off x="4860032" y="2470502"/>
            <a:ext cx="3528392" cy="3194721"/>
          </a:xfrm>
          <a:prstGeom prst="rect">
            <a:avLst/>
          </a:prstGeom>
          <a:noFill/>
        </p:spPr>
        <p:txBody>
          <a:bodyPr wrap="square" rtlCol="0">
            <a:spAutoFit/>
          </a:bodyPr>
          <a:lstStyle/>
          <a:p>
            <a:pPr>
              <a:lnSpc>
                <a:spcPct val="120000"/>
              </a:lnSpc>
            </a:pPr>
            <a:r>
              <a:rPr kumimoji="1" lang="zh-CN" altLang="en-US" dirty="0"/>
              <a:t>互联网上的视频，包括电视剧、电影、短视频等，可以被浏览、下载，该类视频在浏览传播过程中是否合法的问题仍有待考虑。</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80583" y="1268760"/>
            <a:ext cx="6747801" cy="518428"/>
          </a:xfrm>
          <a:prstGeom prst="rect">
            <a:avLst/>
          </a:prstGeom>
          <a:solidFill>
            <a:srgbClr val="A00A0A"/>
          </a:solidFill>
        </p:spPr>
        <p:txBody>
          <a:bodyPr wrap="square" lIns="86694" tIns="43347" rIns="86694" bIns="43347" rtlCol="0">
            <a:spAutoFit/>
          </a:bodyPr>
          <a:lstStyle/>
          <a:p>
            <a:pPr algn="ctr" fontAlgn="auto">
              <a:spcBef>
                <a:spcPts val="0"/>
              </a:spcBef>
              <a:spcAft>
                <a:spcPts val="0"/>
              </a:spcAft>
              <a:defRPr/>
            </a:pPr>
            <a:r>
              <a:rPr lang="zh-CN" altLang="en-US" b="1" dirty="0">
                <a:solidFill>
                  <a:prstClr val="white">
                    <a:lumMod val="95000"/>
                  </a:prstClr>
                </a:solidFill>
                <a:latin typeface="楷体_GB2312" panose="02010609030101010101" charset="-122"/>
                <a:ea typeface="楷体_GB2312" panose="02010609030101010101" charset="-122"/>
              </a:rPr>
              <a:t>电子商务涉及的版权问题</a:t>
            </a:r>
          </a:p>
        </p:txBody>
      </p:sp>
      <p:grpSp>
        <p:nvGrpSpPr>
          <p:cNvPr id="3" name="组合 2"/>
          <p:cNvGrpSpPr/>
          <p:nvPr/>
        </p:nvGrpSpPr>
        <p:grpSpPr>
          <a:xfrm>
            <a:off x="611560" y="1352032"/>
            <a:ext cx="464200" cy="329574"/>
            <a:chOff x="3412653" y="792910"/>
            <a:chExt cx="698805" cy="496111"/>
          </a:xfrm>
        </p:grpSpPr>
        <p:sp>
          <p:nvSpPr>
            <p:cNvPr id="4" name="菱形 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31"/>
            <p:cNvSpPr/>
            <p:nvPr/>
          </p:nvSpPr>
          <p:spPr>
            <a:xfrm>
              <a:off x="3785581" y="792910"/>
              <a:ext cx="325877" cy="496111"/>
            </a:xfrm>
            <a:custGeom>
              <a:avLst/>
              <a:gdLst>
                <a:gd name="connsiteX0" fmla="*/ 77822 w 325877"/>
                <a:gd name="connsiteY0" fmla="*/ 0 h 496111"/>
                <a:gd name="connsiteX1" fmla="*/ 325877 w 325877"/>
                <a:gd name="connsiteY1" fmla="*/ 248056 h 496111"/>
                <a:gd name="connsiteX2" fmla="*/ 77822 w 325877"/>
                <a:gd name="connsiteY2" fmla="*/ 496111 h 496111"/>
                <a:gd name="connsiteX3" fmla="*/ 0 w 325877"/>
                <a:gd name="connsiteY3" fmla="*/ 418290 h 496111"/>
                <a:gd name="connsiteX4" fmla="*/ 170234 w 325877"/>
                <a:gd name="connsiteY4" fmla="*/ 248056 h 496111"/>
                <a:gd name="connsiteX5" fmla="*/ 0 w 325877"/>
                <a:gd name="connsiteY5" fmla="*/ 77822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877" h="496111">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146" name="Picture 2" descr="https://timgsa.baidu.com/timg?image&amp;quality=80&amp;size=b9999_10000&amp;sec=1562994362297&amp;di=6cf21e392cca5224bf1efd4c12bcd9f6&amp;imgtype=0&amp;src=http%3A%2F%2Fimg2.ctoutiao.com%2Fuploads%2F2018%2F01%2F11%2F15156636063377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0583" y="1786787"/>
            <a:ext cx="6191250" cy="33337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a:spLocks noChangeArrowheads="1"/>
          </p:cNvSpPr>
          <p:nvPr/>
        </p:nvSpPr>
        <p:spPr bwMode="auto">
          <a:xfrm>
            <a:off x="859287" y="5027147"/>
            <a:ext cx="7761276"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20000"/>
              </a:lnSpc>
            </a:pPr>
            <a:r>
              <a:rPr lang="zh-CN" altLang="en-US" sz="2800" dirty="0">
                <a:latin typeface="楷体_GB2312" panose="02010609030101010101" charset="-122"/>
                <a:ea typeface="楷体_GB2312" panose="02010609030101010101" charset="-122"/>
              </a:rPr>
              <a:t>在电子商务平台上出售、转让的产品及相关作品所涉及到的作品版权保护问题。</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144524" y="197976"/>
            <a:ext cx="9433048"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（三）网络环境下信息交流与传播发生了质的飞跃 </a:t>
            </a:r>
          </a:p>
        </p:txBody>
      </p:sp>
      <p:grpSp>
        <p:nvGrpSpPr>
          <p:cNvPr id="4" name="组合 3"/>
          <p:cNvGrpSpPr/>
          <p:nvPr/>
        </p:nvGrpSpPr>
        <p:grpSpPr>
          <a:xfrm>
            <a:off x="458543" y="1988840"/>
            <a:ext cx="6074215" cy="670575"/>
            <a:chOff x="812256" y="0"/>
            <a:chExt cx="5166574" cy="670575"/>
          </a:xfrm>
        </p:grpSpPr>
        <p:sp>
          <p:nvSpPr>
            <p:cNvPr id="5" name="五边形 4"/>
            <p:cNvSpPr/>
            <p:nvPr/>
          </p:nvSpPr>
          <p:spPr>
            <a:xfrm rot="10800000">
              <a:off x="942408" y="0"/>
              <a:ext cx="4655118" cy="648072"/>
            </a:xfrm>
            <a:prstGeom prst="homePlate">
              <a:avLst/>
            </a:prstGeom>
            <a:solidFill>
              <a:schemeClr val="accent2">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6" name="五边形 4"/>
            <p:cNvSpPr/>
            <p:nvPr/>
          </p:nvSpPr>
          <p:spPr>
            <a:xfrm>
              <a:off x="812256" y="22503"/>
              <a:ext cx="5166574" cy="648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82" tIns="106680" rIns="199136" bIns="106680" numCol="1" spcCol="1270" anchor="ctr" anchorCtr="0">
              <a:noAutofit/>
            </a:bodyPr>
            <a:lstStyle/>
            <a:p>
              <a:pPr lvl="0" algn="ctr" defTabSz="1244600">
                <a:lnSpc>
                  <a:spcPct val="90000"/>
                </a:lnSpc>
                <a:spcAft>
                  <a:spcPct val="35000"/>
                </a:spcAft>
              </a:pPr>
              <a:r>
                <a:rPr lang="zh-CN" altLang="en-US" b="1" dirty="0">
                  <a:latin typeface="楷体_GB2312" panose="02010609030101010101" charset="-122"/>
                  <a:ea typeface="楷体_GB2312" panose="02010609030101010101" charset="-122"/>
                </a:rPr>
                <a:t>新</a:t>
              </a:r>
              <a:r>
                <a:rPr lang="zh-CN" altLang="en-US" b="1" dirty="0" smtClean="0">
                  <a:latin typeface="楷体_GB2312" panose="02010609030101010101" charset="-122"/>
                  <a:ea typeface="楷体_GB2312" panose="02010609030101010101" charset="-122"/>
                </a:rPr>
                <a:t>的信息获取技术</a:t>
              </a:r>
              <a:r>
                <a:rPr lang="zh-CN" altLang="en-US" b="1" dirty="0">
                  <a:latin typeface="楷体_GB2312" panose="02010609030101010101" charset="-122"/>
                  <a:ea typeface="楷体_GB2312" panose="02010609030101010101" charset="-122"/>
                </a:rPr>
                <a:t>不断涌现 </a:t>
              </a:r>
              <a:endParaRPr lang="zh-CN" altLang="en-US" sz="2800" b="1" kern="1200" dirty="0">
                <a:solidFill>
                  <a:schemeClr val="bg1"/>
                </a:solidFill>
                <a:latin typeface="楷体_GB2312" panose="02010609030101010101" charset="-122"/>
                <a:ea typeface="楷体_GB2312" panose="02010609030101010101" charset="-122"/>
                <a:cs typeface="+mn-cs"/>
              </a:endParaRPr>
            </a:p>
          </p:txBody>
        </p:sp>
      </p:grpSp>
      <p:sp>
        <p:nvSpPr>
          <p:cNvPr id="7" name="椭圆 6"/>
          <p:cNvSpPr/>
          <p:nvPr/>
        </p:nvSpPr>
        <p:spPr>
          <a:xfrm>
            <a:off x="458543" y="2159859"/>
            <a:ext cx="306034" cy="306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0" name="Picture 2" descr="https://timgsa.baidu.com/timg?image&amp;quality=80&amp;size=b9999_10000&amp;sec=1562994714886&amp;di=ab64f35ef777eb79aeb20f9c9688cc05&amp;imgtype=0&amp;src=http%3A%2F%2Fimg.fuwo.com%2Fattachment%2F1608%2F08%2Ff45ff41a5d3e11e6897f00163e00254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212976"/>
            <a:ext cx="3096344" cy="263518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图片 7"/>
          <p:cNvPicPr>
            <a:picLocks noChangeAspect="1"/>
          </p:cNvPicPr>
          <p:nvPr/>
        </p:nvPicPr>
        <p:blipFill>
          <a:blip r:embed="rId3" cstate="print"/>
          <a:stretch>
            <a:fillRect/>
          </a:stretch>
        </p:blipFill>
        <p:spPr>
          <a:xfrm>
            <a:off x="4526539" y="3309703"/>
            <a:ext cx="4012438" cy="2515996"/>
          </a:xfrm>
          <a:prstGeom prst="rect">
            <a:avLst/>
          </a:prstGeom>
        </p:spPr>
      </p:pic>
      <p:sp>
        <p:nvSpPr>
          <p:cNvPr id="12" name="文本框 11"/>
          <p:cNvSpPr txBox="1"/>
          <p:nvPr/>
        </p:nvSpPr>
        <p:spPr>
          <a:xfrm>
            <a:off x="1547664" y="5910557"/>
            <a:ext cx="2088232"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网络链接</a:t>
            </a:r>
          </a:p>
        </p:txBody>
      </p:sp>
      <p:sp>
        <p:nvSpPr>
          <p:cNvPr id="13" name="文本框 12"/>
          <p:cNvSpPr txBox="1"/>
          <p:nvPr/>
        </p:nvSpPr>
        <p:spPr>
          <a:xfrm>
            <a:off x="5826145" y="5939169"/>
            <a:ext cx="2088232"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搜索引擎</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timgsa.baidu.com/timg?image&amp;quality=80&amp;size=b9999_10000&amp;sec=1562994842655&amp;di=d5f8d541f45a5c3850d47be40fc0db12&amp;imgtype=0&amp;src=http%3A%2F%2Fpic.baike.soso.com%2Fugc%2Fbaikepic2%2F7655%2F20170913041630-190857239.jpg%2F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007730"/>
            <a:ext cx="3648405"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五边形 3"/>
          <p:cNvSpPr/>
          <p:nvPr/>
        </p:nvSpPr>
        <p:spPr>
          <a:xfrm rot="10800000">
            <a:off x="4932040" y="2204864"/>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5" name="椭圆 4"/>
          <p:cNvSpPr/>
          <p:nvPr/>
        </p:nvSpPr>
        <p:spPr>
          <a:xfrm>
            <a:off x="4779023" y="2375882"/>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508104" y="2239255"/>
            <a:ext cx="2004235" cy="540725"/>
          </a:xfrm>
          <a:prstGeom prst="rect">
            <a:avLst/>
          </a:prstGeom>
          <a:noFill/>
        </p:spPr>
        <p:txBody>
          <a:bodyPr wrap="square" rtlCol="0">
            <a:spAutoFit/>
          </a:bodyPr>
          <a:lstStyle/>
          <a:p>
            <a:pPr>
              <a:lnSpc>
                <a:spcPct val="120000"/>
              </a:lnSpc>
            </a:pPr>
            <a:r>
              <a:rPr kumimoji="1" lang="zh-CN" altLang="en-US" dirty="0">
                <a:solidFill>
                  <a:schemeClr val="bg1"/>
                </a:solidFill>
              </a:rPr>
              <a:t>电子邮件</a:t>
            </a:r>
          </a:p>
        </p:txBody>
      </p:sp>
      <p:pic>
        <p:nvPicPr>
          <p:cNvPr id="8196" name="Picture 4" descr="https://ss3.bdstatic.com/70cFv8Sh_Q1YnxGkpoWK1HF6hhy/it/u=794397025,417820880&amp;fm=26&amp;gp=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83564" y="3859077"/>
            <a:ext cx="4058960" cy="230622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五边形 7"/>
          <p:cNvSpPr/>
          <p:nvPr/>
        </p:nvSpPr>
        <p:spPr>
          <a:xfrm>
            <a:off x="539552" y="4941168"/>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9" name="椭圆 8"/>
          <p:cNvSpPr/>
          <p:nvPr/>
        </p:nvSpPr>
        <p:spPr>
          <a:xfrm rot="10800000">
            <a:off x="3914927" y="5112187"/>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33073" y="4994841"/>
            <a:ext cx="2004235" cy="540725"/>
          </a:xfrm>
          <a:prstGeom prst="rect">
            <a:avLst/>
          </a:prstGeom>
          <a:noFill/>
        </p:spPr>
        <p:txBody>
          <a:bodyPr wrap="square" rtlCol="0">
            <a:spAutoFit/>
          </a:bodyPr>
          <a:lstStyle/>
          <a:p>
            <a:pPr>
              <a:lnSpc>
                <a:spcPct val="120000"/>
              </a:lnSpc>
            </a:pPr>
            <a:r>
              <a:rPr kumimoji="1" lang="zh-CN" altLang="en-US" dirty="0">
                <a:solidFill>
                  <a:schemeClr val="bg1"/>
                </a:solidFill>
              </a:rPr>
              <a:t>手机短信</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imgsa.baidu.com/timg?image&amp;quality=80&amp;size=b9999_10000&amp;sec=1562995153288&amp;di=b697ece651b9ecb134f667349ec9f26c&amp;imgtype=0&amp;src=http%3A%2F%2Fhbimg.b0.upaiyun.com%2Ff0615fd278dc27c56de600e10b6a1295bd95ea382c9bc-hgvxA6_fw6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916832"/>
            <a:ext cx="4680520" cy="351394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5292080" y="1484784"/>
            <a:ext cx="3528392" cy="4745915"/>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博客（</a:t>
            </a:r>
            <a:r>
              <a:rPr kumimoji="1" lang="en-US" altLang="zh-CN" dirty="0">
                <a:solidFill>
                  <a:schemeClr val="accent4">
                    <a:lumMod val="75000"/>
                  </a:schemeClr>
                </a:solidFill>
              </a:rPr>
              <a:t>Blog</a:t>
            </a:r>
            <a:r>
              <a:rPr kumimoji="1" lang="zh-CN" altLang="en-US" dirty="0">
                <a:solidFill>
                  <a:schemeClr val="accent4">
                    <a:lumMod val="75000"/>
                  </a:schemeClr>
                </a:solidFill>
              </a:rPr>
              <a:t>）</a:t>
            </a:r>
            <a:r>
              <a:rPr kumimoji="1" lang="zh-CN" altLang="en-US" dirty="0"/>
              <a:t>是一种由个人管理，不定期张贴新文章的网站。典型的博客包含文字、图像以及其他博客或网站的链接，能够让读者以互动的方式留下意见，是社会媒体网络的一部分。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timgsa.baidu.com/timg?image&amp;quality=80&amp;size=b9999_10000&amp;sec=1562995355123&amp;di=91a93ca3125b017b982f82dbbf46a60a&amp;imgtype=0&amp;src=http%3A%2F%2Fyanshi.sucaihuo.com%2Fjquery%2F32%2F3260%2Fb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2171302"/>
            <a:ext cx="5040560" cy="344822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394818" y="3332182"/>
            <a:ext cx="3528392" cy="1126462"/>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微博（</a:t>
            </a:r>
            <a:r>
              <a:rPr kumimoji="1" lang="en-US" altLang="zh-CN" dirty="0" err="1">
                <a:solidFill>
                  <a:schemeClr val="accent4">
                    <a:lumMod val="75000"/>
                  </a:schemeClr>
                </a:solidFill>
              </a:rPr>
              <a:t>MicroBlog</a:t>
            </a:r>
            <a:r>
              <a:rPr kumimoji="1" lang="zh-CN" altLang="en-US" dirty="0">
                <a:solidFill>
                  <a:schemeClr val="accent4">
                    <a:lumMod val="75000"/>
                  </a:schemeClr>
                </a:solidFill>
              </a:rPr>
              <a:t>）</a:t>
            </a:r>
            <a:r>
              <a:rPr kumimoji="1" lang="zh-CN" altLang="en-US" dirty="0"/>
              <a:t>，也就是微型博客。</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5497" y="1058266"/>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微博和博客的主要区别：</a:t>
            </a:r>
            <a:endParaRPr lang="zh-CN" altLang="en-US" sz="2800" b="1" dirty="0">
              <a:latin typeface="楷体_GB2312" panose="02010609030101010101" charset="-122"/>
              <a:ea typeface="楷体_GB2312" panose="02010609030101010101" charset="-122"/>
            </a:endParaRPr>
          </a:p>
        </p:txBody>
      </p:sp>
      <p:pic>
        <p:nvPicPr>
          <p:cNvPr id="11266" name="Picture 2" descr="https://timgsa.baidu.com/timg?image&amp;quality=80&amp;size=b9999_10000&amp;sec=1562995518304&amp;di=a60657ae81a33e92f06451e4868b62bb&amp;imgtype=0&amp;src=http%3A%2F%2Fphotocdn.sohu.com%2F20150602%2Fmp17407546_1433244037816_2_th_fv2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5661248"/>
            <a:ext cx="1008112"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timgsa.baidu.com/timg?image&amp;quality=80&amp;size=b9999_10000&amp;sec=1562995542987&amp;di=0e015bc9652b71b6d3072469427a6306&amp;imgtype=0&amp;src=http%3A%2F%2Fpic.58pic.com%2F58pic%2F16%2F08%2F21%2F20858PICnAW_10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640505"/>
            <a:ext cx="1215475" cy="104959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矩形 4"/>
          <p:cNvSpPr/>
          <p:nvPr/>
        </p:nvSpPr>
        <p:spPr>
          <a:xfrm>
            <a:off x="899592" y="2636912"/>
            <a:ext cx="7560840" cy="1656184"/>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899592" y="2636912"/>
            <a:ext cx="1800200"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115616" y="2852936"/>
            <a:ext cx="1296144" cy="1195712"/>
          </a:xfrm>
          <a:prstGeom prst="rect">
            <a:avLst/>
          </a:prstGeom>
          <a:noFill/>
        </p:spPr>
        <p:txBody>
          <a:bodyPr wrap="square" rtlCol="0">
            <a:spAutoFit/>
          </a:bodyPr>
          <a:lstStyle/>
          <a:p>
            <a:pPr algn="ctr">
              <a:lnSpc>
                <a:spcPct val="120000"/>
              </a:lnSpc>
            </a:pPr>
            <a:r>
              <a:rPr kumimoji="1" lang="zh-CN" altLang="en-US" sz="3200" dirty="0">
                <a:solidFill>
                  <a:schemeClr val="bg1"/>
                </a:solidFill>
              </a:rPr>
              <a:t>字数受限</a:t>
            </a:r>
          </a:p>
        </p:txBody>
      </p:sp>
      <p:sp>
        <p:nvSpPr>
          <p:cNvPr id="8" name="文本框 7"/>
          <p:cNvSpPr txBox="1"/>
          <p:nvPr/>
        </p:nvSpPr>
        <p:spPr>
          <a:xfrm>
            <a:off x="2758921" y="2677576"/>
            <a:ext cx="5688632" cy="1643527"/>
          </a:xfrm>
          <a:prstGeom prst="rect">
            <a:avLst/>
          </a:prstGeom>
          <a:noFill/>
        </p:spPr>
        <p:txBody>
          <a:bodyPr wrap="square" rtlCol="0">
            <a:spAutoFit/>
          </a:bodyPr>
          <a:lstStyle/>
          <a:p>
            <a:pPr>
              <a:lnSpc>
                <a:spcPct val="120000"/>
              </a:lnSpc>
            </a:pPr>
            <a:r>
              <a:rPr kumimoji="1" lang="zh-CN" altLang="en-US" dirty="0"/>
              <a:t>为了手机发布和阅读方便，微博一般在</a:t>
            </a:r>
            <a:r>
              <a:rPr kumimoji="1" lang="en-US" altLang="zh-CN" dirty="0"/>
              <a:t>140</a:t>
            </a:r>
            <a:r>
              <a:rPr kumimoji="1" lang="zh-CN" altLang="en-US" dirty="0"/>
              <a:t>字以内。博客没有限制，</a:t>
            </a:r>
            <a:r>
              <a:rPr kumimoji="1" lang="zh-CN" altLang="en-US" dirty="0" smtClean="0"/>
              <a:t>主要在</a:t>
            </a:r>
            <a:r>
              <a:rPr kumimoji="1" lang="zh-CN" altLang="en-US" dirty="0"/>
              <a:t>电脑上传播。</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imgsa.baidu.com/timg?image&amp;quality=80&amp;size=b9999_10000&amp;sec=1562995518304&amp;di=a60657ae81a33e92f06451e4868b62bb&amp;imgtype=0&amp;src=http%3A%2F%2Fphotocdn.sohu.com%2F20150602%2Fmp17407546_1433244037816_2_th_fv2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5661248"/>
            <a:ext cx="1008112"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4" descr="https://timgsa.baidu.com/timg?image&amp;quality=80&amp;size=b9999_10000&amp;sec=1562995542987&amp;di=0e015bc9652b71b6d3072469427a6306&amp;imgtype=0&amp;src=http%3A%2F%2Fpic.58pic.com%2F58pic%2F16%2F08%2F21%2F20858PICnAW_10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640505"/>
            <a:ext cx="1215475" cy="104959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矩形 3"/>
          <p:cNvSpPr/>
          <p:nvPr/>
        </p:nvSpPr>
        <p:spPr>
          <a:xfrm>
            <a:off x="768455" y="1228096"/>
            <a:ext cx="7560840" cy="1656184"/>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a:off x="768455" y="1228096"/>
            <a:ext cx="1800200"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984479" y="1444120"/>
            <a:ext cx="1296144" cy="1195712"/>
          </a:xfrm>
          <a:prstGeom prst="rect">
            <a:avLst/>
          </a:prstGeom>
          <a:noFill/>
        </p:spPr>
        <p:txBody>
          <a:bodyPr wrap="square" rtlCol="0">
            <a:spAutoFit/>
          </a:bodyPr>
          <a:lstStyle/>
          <a:p>
            <a:pPr algn="ctr">
              <a:lnSpc>
                <a:spcPct val="120000"/>
              </a:lnSpc>
            </a:pPr>
            <a:r>
              <a:rPr kumimoji="1" lang="zh-CN" altLang="en-US" sz="3200" dirty="0">
                <a:solidFill>
                  <a:schemeClr val="bg1"/>
                </a:solidFill>
              </a:rPr>
              <a:t>被动阅读</a:t>
            </a:r>
          </a:p>
        </p:txBody>
      </p:sp>
      <p:sp>
        <p:nvSpPr>
          <p:cNvPr id="7" name="文本框 6"/>
          <p:cNvSpPr txBox="1"/>
          <p:nvPr/>
        </p:nvSpPr>
        <p:spPr>
          <a:xfrm>
            <a:off x="2591496" y="1513081"/>
            <a:ext cx="5688632" cy="1126462"/>
          </a:xfrm>
          <a:prstGeom prst="rect">
            <a:avLst/>
          </a:prstGeom>
          <a:noFill/>
        </p:spPr>
        <p:txBody>
          <a:bodyPr wrap="square" rtlCol="0">
            <a:spAutoFit/>
          </a:bodyPr>
          <a:lstStyle/>
          <a:p>
            <a:pPr>
              <a:lnSpc>
                <a:spcPct val="120000"/>
              </a:lnSpc>
            </a:pPr>
            <a:r>
              <a:rPr kumimoji="1" lang="zh-CN" altLang="en-US" dirty="0"/>
              <a:t>在自己的首页上就能看别人的微博，而博客则必须去对方的首页看。</a:t>
            </a:r>
          </a:p>
        </p:txBody>
      </p:sp>
      <p:sp>
        <p:nvSpPr>
          <p:cNvPr id="8" name="矩形 7"/>
          <p:cNvSpPr/>
          <p:nvPr/>
        </p:nvSpPr>
        <p:spPr>
          <a:xfrm>
            <a:off x="768455" y="3284984"/>
            <a:ext cx="7560840" cy="1656184"/>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6543559" y="3284984"/>
            <a:ext cx="1800200"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6759583" y="3501008"/>
            <a:ext cx="1296144" cy="1195712"/>
          </a:xfrm>
          <a:prstGeom prst="rect">
            <a:avLst/>
          </a:prstGeom>
          <a:noFill/>
        </p:spPr>
        <p:txBody>
          <a:bodyPr wrap="square" rtlCol="0">
            <a:spAutoFit/>
          </a:bodyPr>
          <a:lstStyle/>
          <a:p>
            <a:pPr algn="ctr">
              <a:lnSpc>
                <a:spcPct val="120000"/>
              </a:lnSpc>
            </a:pPr>
            <a:r>
              <a:rPr kumimoji="1" lang="zh-CN" altLang="en-US" sz="3200" dirty="0">
                <a:solidFill>
                  <a:schemeClr val="bg1"/>
                </a:solidFill>
              </a:rPr>
              <a:t>更新简便</a:t>
            </a:r>
          </a:p>
        </p:txBody>
      </p:sp>
      <p:sp>
        <p:nvSpPr>
          <p:cNvPr id="11" name="文本框 10"/>
          <p:cNvSpPr txBox="1"/>
          <p:nvPr/>
        </p:nvSpPr>
        <p:spPr>
          <a:xfrm>
            <a:off x="840463" y="3319395"/>
            <a:ext cx="5688632" cy="1643527"/>
          </a:xfrm>
          <a:prstGeom prst="rect">
            <a:avLst/>
          </a:prstGeom>
          <a:noFill/>
        </p:spPr>
        <p:txBody>
          <a:bodyPr wrap="square" rtlCol="0">
            <a:spAutoFit/>
          </a:bodyPr>
          <a:lstStyle/>
          <a:p>
            <a:pPr>
              <a:lnSpc>
                <a:spcPct val="120000"/>
              </a:lnSpc>
            </a:pPr>
            <a:r>
              <a:rPr kumimoji="1" lang="zh-CN" altLang="en-US" dirty="0"/>
              <a:t>微博可以通过短信、手机网络、电脑等多种方式更新，而博客用手机更新非常麻烦。</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8455" y="1228096"/>
            <a:ext cx="7560840" cy="1656184"/>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768455" y="1228096"/>
            <a:ext cx="1800200"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984479" y="1444120"/>
            <a:ext cx="1296144" cy="1195712"/>
          </a:xfrm>
          <a:prstGeom prst="rect">
            <a:avLst/>
          </a:prstGeom>
          <a:noFill/>
        </p:spPr>
        <p:txBody>
          <a:bodyPr wrap="square" rtlCol="0">
            <a:spAutoFit/>
          </a:bodyPr>
          <a:lstStyle/>
          <a:p>
            <a:pPr algn="ctr">
              <a:lnSpc>
                <a:spcPct val="120000"/>
              </a:lnSpc>
            </a:pPr>
            <a:r>
              <a:rPr kumimoji="1" lang="zh-CN" altLang="en-US" sz="3200" dirty="0">
                <a:solidFill>
                  <a:schemeClr val="bg1"/>
                </a:solidFill>
              </a:rPr>
              <a:t>传播更快</a:t>
            </a:r>
          </a:p>
        </p:txBody>
      </p:sp>
      <p:sp>
        <p:nvSpPr>
          <p:cNvPr id="5" name="文本框 4"/>
          <p:cNvSpPr txBox="1"/>
          <p:nvPr/>
        </p:nvSpPr>
        <p:spPr>
          <a:xfrm>
            <a:off x="2591496" y="1513081"/>
            <a:ext cx="5688632" cy="1126462"/>
          </a:xfrm>
          <a:prstGeom prst="rect">
            <a:avLst/>
          </a:prstGeom>
          <a:noFill/>
        </p:spPr>
        <p:txBody>
          <a:bodyPr wrap="square" rtlCol="0">
            <a:spAutoFit/>
          </a:bodyPr>
          <a:lstStyle/>
          <a:p>
            <a:pPr>
              <a:lnSpc>
                <a:spcPct val="120000"/>
              </a:lnSpc>
            </a:pPr>
            <a:r>
              <a:rPr kumimoji="1" lang="zh-CN" altLang="en-US" dirty="0"/>
              <a:t>博客主要靠</a:t>
            </a:r>
            <a:r>
              <a:rPr kumimoji="1" lang="zh-CN" altLang="en-US" b="1" dirty="0"/>
              <a:t>网站推荐</a:t>
            </a:r>
            <a:r>
              <a:rPr kumimoji="1" lang="zh-CN" altLang="en-US" dirty="0"/>
              <a:t>带来流量，微博则是通过</a:t>
            </a:r>
            <a:r>
              <a:rPr kumimoji="1" lang="zh-CN" altLang="en-US" b="1" dirty="0"/>
              <a:t>粉丝转发</a:t>
            </a:r>
            <a:r>
              <a:rPr kumimoji="1" lang="zh-CN" altLang="en-US" dirty="0"/>
              <a:t>增加阅读数。</a:t>
            </a:r>
          </a:p>
        </p:txBody>
      </p:sp>
      <p:sp>
        <p:nvSpPr>
          <p:cNvPr id="6" name="矩形 5"/>
          <p:cNvSpPr/>
          <p:nvPr/>
        </p:nvSpPr>
        <p:spPr>
          <a:xfrm>
            <a:off x="768455" y="3284984"/>
            <a:ext cx="7560840" cy="1656184"/>
          </a:xfrm>
          <a:prstGeom prst="rect">
            <a:avLst/>
          </a:prstGeom>
          <a:solidFill>
            <a:schemeClr val="tx1">
              <a:lumMod val="25000"/>
              <a:lumOff val="75000"/>
            </a:schemeClr>
          </a:solidFill>
          <a:ln>
            <a:solidFill>
              <a:schemeClr val="tx1">
                <a:lumMod val="25000"/>
                <a:lumOff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6543559" y="3284984"/>
            <a:ext cx="1800200" cy="1656184"/>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6759583" y="3501008"/>
            <a:ext cx="1296144" cy="1195712"/>
          </a:xfrm>
          <a:prstGeom prst="rect">
            <a:avLst/>
          </a:prstGeom>
          <a:noFill/>
        </p:spPr>
        <p:txBody>
          <a:bodyPr wrap="square" rtlCol="0">
            <a:spAutoFit/>
          </a:bodyPr>
          <a:lstStyle/>
          <a:p>
            <a:pPr algn="ctr">
              <a:lnSpc>
                <a:spcPct val="120000"/>
              </a:lnSpc>
            </a:pPr>
            <a:r>
              <a:rPr kumimoji="1" lang="zh-CN" altLang="en-US" sz="3200" dirty="0">
                <a:solidFill>
                  <a:schemeClr val="bg1"/>
                </a:solidFill>
              </a:rPr>
              <a:t>影响更广 </a:t>
            </a:r>
          </a:p>
        </p:txBody>
      </p:sp>
      <p:sp>
        <p:nvSpPr>
          <p:cNvPr id="9" name="文本框 8"/>
          <p:cNvSpPr txBox="1"/>
          <p:nvPr/>
        </p:nvSpPr>
        <p:spPr>
          <a:xfrm>
            <a:off x="922717" y="3631064"/>
            <a:ext cx="5688632" cy="1057790"/>
          </a:xfrm>
          <a:prstGeom prst="rect">
            <a:avLst/>
          </a:prstGeom>
          <a:noFill/>
        </p:spPr>
        <p:txBody>
          <a:bodyPr wrap="square" rtlCol="0">
            <a:spAutoFit/>
          </a:bodyPr>
          <a:lstStyle/>
          <a:p>
            <a:pPr>
              <a:lnSpc>
                <a:spcPct val="120000"/>
              </a:lnSpc>
            </a:pPr>
            <a:r>
              <a:rPr kumimoji="1" lang="zh-CN" altLang="en-US" dirty="0"/>
              <a:t>微博的使用人数更多、范围更广，博客一般由专有人群使用。</a:t>
            </a:r>
          </a:p>
        </p:txBody>
      </p:sp>
      <p:pic>
        <p:nvPicPr>
          <p:cNvPr id="10" name="Picture 2" descr="https://timgsa.baidu.com/timg?image&amp;quality=80&amp;size=b9999_10000&amp;sec=1562995518304&amp;di=a60657ae81a33e92f06451e4868b62bb&amp;imgtype=0&amp;src=http%3A%2F%2Fphotocdn.sohu.com%2F20150602%2Fmp17407546_1433244037816_2_th_fv23.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344" y="5661248"/>
            <a:ext cx="1008112"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ttps://timgsa.baidu.com/timg?image&amp;quality=80&amp;size=b9999_10000&amp;sec=1562995542987&amp;di=0e015bc9652b71b6d3072469427a6306&amp;imgtype=0&amp;src=http%3A%2F%2Fpic.58pic.com%2F58pic%2F16%2F08%2F21%2F20858PICnAW_102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5640505"/>
            <a:ext cx="1215475" cy="10495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imgsa.baidu.com/timg?image&amp;quality=80&amp;size=b9999_10000&amp;sec=1562996247185&amp;di=0e521adf299b472e273a8e0cb50e1f2b&amp;imgtype=0&amp;src=http%3A%2F%2Fimg.cnmo-img.com.cn%2F1507_600x1000%2F150603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1196752"/>
            <a:ext cx="3744416" cy="277086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五边形 2"/>
          <p:cNvSpPr/>
          <p:nvPr/>
        </p:nvSpPr>
        <p:spPr>
          <a:xfrm rot="10800000">
            <a:off x="4932040" y="2204864"/>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4" name="椭圆 3"/>
          <p:cNvSpPr/>
          <p:nvPr/>
        </p:nvSpPr>
        <p:spPr>
          <a:xfrm>
            <a:off x="4779023" y="2375882"/>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438127" y="2250927"/>
            <a:ext cx="2004235" cy="540725"/>
          </a:xfrm>
          <a:prstGeom prst="rect">
            <a:avLst/>
          </a:prstGeom>
          <a:noFill/>
        </p:spPr>
        <p:txBody>
          <a:bodyPr wrap="square" rtlCol="0">
            <a:spAutoFit/>
          </a:bodyPr>
          <a:lstStyle/>
          <a:p>
            <a:pPr>
              <a:lnSpc>
                <a:spcPct val="120000"/>
              </a:lnSpc>
            </a:pPr>
            <a:r>
              <a:rPr kumimoji="1" lang="zh-CN" altLang="en-US" dirty="0">
                <a:solidFill>
                  <a:schemeClr val="bg1"/>
                </a:solidFill>
              </a:rPr>
              <a:t>微信</a:t>
            </a:r>
          </a:p>
        </p:txBody>
      </p:sp>
      <p:pic>
        <p:nvPicPr>
          <p:cNvPr id="12292" name="Picture 4" descr="https://timgsa.baidu.com/timg?image&amp;quality=80&amp;size=b9999_10000&amp;sec=1562996304320&amp;di=d6003370bd610742674d89fb5a029cff&amp;imgtype=0&amp;src=http%3A%2F%2F5b0988e595225.cdn.sohucs.com%2Fq_70%2Cc_zoom%2Cw_640%2Fimages%2F20180726%2Fd0e554ea57c34a7a92efa72e2875ad59.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9009" y="3973264"/>
            <a:ext cx="4074453" cy="25202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五边形 6"/>
          <p:cNvSpPr/>
          <p:nvPr/>
        </p:nvSpPr>
        <p:spPr>
          <a:xfrm>
            <a:off x="539552" y="4941168"/>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8" name="椭圆 7"/>
          <p:cNvSpPr/>
          <p:nvPr/>
        </p:nvSpPr>
        <p:spPr>
          <a:xfrm rot="10800000">
            <a:off x="3914927" y="5112187"/>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971601" y="4994841"/>
            <a:ext cx="2665708" cy="609398"/>
          </a:xfrm>
          <a:prstGeom prst="rect">
            <a:avLst/>
          </a:prstGeom>
          <a:noFill/>
        </p:spPr>
        <p:txBody>
          <a:bodyPr wrap="square" rtlCol="0">
            <a:spAutoFit/>
          </a:bodyPr>
          <a:lstStyle/>
          <a:p>
            <a:pPr>
              <a:lnSpc>
                <a:spcPct val="120000"/>
              </a:lnSpc>
            </a:pPr>
            <a:r>
              <a:rPr kumimoji="1" lang="en-US" altLang="zh-CN" dirty="0">
                <a:solidFill>
                  <a:schemeClr val="bg1"/>
                </a:solidFill>
              </a:rPr>
              <a:t>P2P</a:t>
            </a:r>
            <a:r>
              <a:rPr kumimoji="1" lang="zh-CN" altLang="en-US" dirty="0">
                <a:solidFill>
                  <a:schemeClr val="bg1"/>
                </a:solidFill>
              </a:rPr>
              <a:t>（点对点）</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rot="10800000">
            <a:off x="4716016" y="836712"/>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4" name="椭圆 3"/>
          <p:cNvSpPr/>
          <p:nvPr/>
        </p:nvSpPr>
        <p:spPr>
          <a:xfrm>
            <a:off x="4562999" y="1007730"/>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012160" y="888345"/>
            <a:ext cx="2004235" cy="540725"/>
          </a:xfrm>
          <a:prstGeom prst="rect">
            <a:avLst/>
          </a:prstGeom>
          <a:noFill/>
        </p:spPr>
        <p:txBody>
          <a:bodyPr wrap="square" rtlCol="0">
            <a:spAutoFit/>
          </a:bodyPr>
          <a:lstStyle/>
          <a:p>
            <a:pPr>
              <a:lnSpc>
                <a:spcPct val="120000"/>
              </a:lnSpc>
            </a:pPr>
            <a:r>
              <a:rPr kumimoji="1" lang="zh-CN" altLang="en-US" dirty="0">
                <a:solidFill>
                  <a:schemeClr val="bg1"/>
                </a:solidFill>
              </a:rPr>
              <a:t>比特流</a:t>
            </a:r>
          </a:p>
        </p:txBody>
      </p:sp>
      <p:sp>
        <p:nvSpPr>
          <p:cNvPr id="6" name="文本框 5"/>
          <p:cNvSpPr txBox="1"/>
          <p:nvPr/>
        </p:nvSpPr>
        <p:spPr>
          <a:xfrm>
            <a:off x="5092079" y="1844824"/>
            <a:ext cx="3178236" cy="1643527"/>
          </a:xfrm>
          <a:prstGeom prst="rect">
            <a:avLst/>
          </a:prstGeom>
          <a:noFill/>
        </p:spPr>
        <p:txBody>
          <a:bodyPr wrap="square" rtlCol="0">
            <a:spAutoFit/>
          </a:bodyPr>
          <a:lstStyle/>
          <a:p>
            <a:pPr>
              <a:lnSpc>
                <a:spcPct val="120000"/>
              </a:lnSpc>
            </a:pPr>
            <a:r>
              <a:rPr kumimoji="1" lang="zh-CN" altLang="en-US" dirty="0"/>
              <a:t>比特流，简称</a:t>
            </a:r>
            <a:r>
              <a:rPr kumimoji="1" lang="en-US" altLang="zh-CN" dirty="0"/>
              <a:t>BT</a:t>
            </a:r>
            <a:r>
              <a:rPr kumimoji="1" lang="zh-CN" altLang="en-US" dirty="0"/>
              <a:t>，是</a:t>
            </a:r>
            <a:r>
              <a:rPr kumimoji="1" lang="en-US" altLang="zh-CN" dirty="0"/>
              <a:t>P2P</a:t>
            </a:r>
            <a:r>
              <a:rPr kumimoji="1" lang="zh-CN" altLang="en-US" dirty="0"/>
              <a:t>下载中的一种方式。</a:t>
            </a:r>
            <a:r>
              <a:rPr kumimoji="1" lang="en-US" altLang="zh-CN" dirty="0"/>
              <a:t> </a:t>
            </a:r>
            <a:endParaRPr kumimoji="1" lang="zh-CN" altLang="en-US" dirty="0"/>
          </a:p>
        </p:txBody>
      </p:sp>
      <p:pic>
        <p:nvPicPr>
          <p:cNvPr id="15364" name="Picture 4" descr="https://timgsa.baidu.com/timg?image&amp;quality=80&amp;size=b9999_10000&amp;sec=1562996712903&amp;di=4876234f1c55f3d98b373b549376d3c2&amp;imgtype=0&amp;src=http%3A%2F%2F5b0988e595225.cdn.sohucs.com%2Fimages%2F20171120%2F190875c8dd7f41b680a49604aad11b89.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47757" y="3848391"/>
            <a:ext cx="3984377" cy="259290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五边形 7"/>
          <p:cNvSpPr/>
          <p:nvPr/>
        </p:nvSpPr>
        <p:spPr>
          <a:xfrm>
            <a:off x="539552" y="4941168"/>
            <a:ext cx="3528392" cy="648072"/>
          </a:xfrm>
          <a:prstGeom prst="homePlate">
            <a:avLst/>
          </a:prstGeom>
          <a:solidFill>
            <a:schemeClr val="accent4">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9" name="椭圆 8"/>
          <p:cNvSpPr/>
          <p:nvPr/>
        </p:nvSpPr>
        <p:spPr>
          <a:xfrm rot="10800000">
            <a:off x="3914927" y="5112187"/>
            <a:ext cx="306034" cy="306034"/>
          </a:xfrm>
          <a:prstGeom prst="ellipse">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27584" y="4994841"/>
            <a:ext cx="2809725" cy="609398"/>
          </a:xfrm>
          <a:prstGeom prst="rect">
            <a:avLst/>
          </a:prstGeom>
          <a:noFill/>
        </p:spPr>
        <p:txBody>
          <a:bodyPr wrap="square" rtlCol="0">
            <a:spAutoFit/>
          </a:bodyPr>
          <a:lstStyle/>
          <a:p>
            <a:pPr>
              <a:lnSpc>
                <a:spcPct val="120000"/>
              </a:lnSpc>
            </a:pPr>
            <a:r>
              <a:rPr kumimoji="1" lang="zh-CN" altLang="en-US" dirty="0">
                <a:solidFill>
                  <a:schemeClr val="bg1"/>
                </a:solidFill>
              </a:rPr>
              <a:t>拉技术和推技术</a:t>
            </a:r>
          </a:p>
        </p:txBody>
      </p:sp>
      <p:pic>
        <p:nvPicPr>
          <p:cNvPr id="49154" name="Picture 2" descr="https://gss3.bdstatic.com/-Po3dSag_xI4khGkpoWK1HF6hhy/baike/c0%3Dbaike80%2C5%2C5%2C80%2C26/sign=42f97fef5666d0166a14967af642bf62/bf096b63f6246b6077114e56eff81a4c510fa2f1.jpg"/>
          <p:cNvPicPr>
            <a:picLocks noChangeAspect="1" noChangeArrowheads="1"/>
          </p:cNvPicPr>
          <p:nvPr/>
        </p:nvPicPr>
        <p:blipFill>
          <a:blip r:embed="rId3" cstate="print"/>
          <a:srcRect/>
          <a:stretch>
            <a:fillRect/>
          </a:stretch>
        </p:blipFill>
        <p:spPr bwMode="auto">
          <a:xfrm>
            <a:off x="500034" y="214290"/>
            <a:ext cx="3643306" cy="351910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67544" y="1268760"/>
            <a:ext cx="6074215" cy="670575"/>
            <a:chOff x="812256" y="0"/>
            <a:chExt cx="5166574" cy="670575"/>
          </a:xfrm>
        </p:grpSpPr>
        <p:sp>
          <p:nvSpPr>
            <p:cNvPr id="6" name="五边形 5"/>
            <p:cNvSpPr/>
            <p:nvPr/>
          </p:nvSpPr>
          <p:spPr>
            <a:xfrm rot="10800000">
              <a:off x="942408" y="0"/>
              <a:ext cx="4655118" cy="648072"/>
            </a:xfrm>
            <a:prstGeom prst="homePlate">
              <a:avLst/>
            </a:prstGeom>
            <a:solidFill>
              <a:schemeClr val="accent2">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7" name="五边形 4"/>
            <p:cNvSpPr/>
            <p:nvPr/>
          </p:nvSpPr>
          <p:spPr>
            <a:xfrm>
              <a:off x="812256" y="22503"/>
              <a:ext cx="5166574" cy="648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82" tIns="106680" rIns="199136" bIns="106680" numCol="1" spcCol="1270" anchor="ctr" anchorCtr="0">
              <a:noAutofit/>
            </a:bodyPr>
            <a:lstStyle/>
            <a:p>
              <a:pPr lvl="0" algn="ctr" defTabSz="1244600">
                <a:lnSpc>
                  <a:spcPct val="90000"/>
                </a:lnSpc>
                <a:spcAft>
                  <a:spcPct val="35000"/>
                </a:spcAft>
              </a:pPr>
              <a:r>
                <a:rPr lang="zh-CN" altLang="en-US" b="1" dirty="0">
                  <a:latin typeface="楷体_GB2312" panose="02010609030101010101" charset="-122"/>
                  <a:ea typeface="楷体_GB2312" panose="02010609030101010101" charset="-122"/>
                </a:rPr>
                <a:t>新的传播方式不断推出</a:t>
              </a:r>
              <a:endParaRPr lang="zh-CN" altLang="en-US" sz="2800" b="1" kern="1200" dirty="0">
                <a:solidFill>
                  <a:schemeClr val="bg1"/>
                </a:solidFill>
                <a:latin typeface="楷体_GB2312" panose="02010609030101010101" charset="-122"/>
                <a:ea typeface="楷体_GB2312" panose="02010609030101010101" charset="-122"/>
                <a:cs typeface="+mn-cs"/>
              </a:endParaRPr>
            </a:p>
          </p:txBody>
        </p:sp>
      </p:grpSp>
      <p:sp>
        <p:nvSpPr>
          <p:cNvPr id="8" name="椭圆 7"/>
          <p:cNvSpPr/>
          <p:nvPr/>
        </p:nvSpPr>
        <p:spPr>
          <a:xfrm>
            <a:off x="467544" y="1439779"/>
            <a:ext cx="306034" cy="306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stretch>
            <a:fillRect/>
          </a:stretch>
        </p:blipFill>
        <p:spPr>
          <a:xfrm>
            <a:off x="107504" y="2492896"/>
            <a:ext cx="2680890" cy="2376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文本框 9"/>
          <p:cNvSpPr txBox="1"/>
          <p:nvPr/>
        </p:nvSpPr>
        <p:spPr>
          <a:xfrm>
            <a:off x="217646" y="5319342"/>
            <a:ext cx="2229340"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网播原创节目</a:t>
            </a:r>
          </a:p>
        </p:txBody>
      </p:sp>
      <p:pic>
        <p:nvPicPr>
          <p:cNvPr id="12" name="图片 11"/>
          <p:cNvPicPr>
            <a:picLocks noChangeAspect="1"/>
          </p:cNvPicPr>
          <p:nvPr/>
        </p:nvPicPr>
        <p:blipFill>
          <a:blip r:embed="rId3" cstate="print"/>
          <a:stretch>
            <a:fillRect/>
          </a:stretch>
        </p:blipFill>
        <p:spPr>
          <a:xfrm>
            <a:off x="2446986" y="2492895"/>
            <a:ext cx="2779964" cy="2376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文本框 12"/>
          <p:cNvSpPr txBox="1"/>
          <p:nvPr/>
        </p:nvSpPr>
        <p:spPr>
          <a:xfrm>
            <a:off x="2672419" y="5319342"/>
            <a:ext cx="2229340"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网上同步联播</a:t>
            </a:r>
          </a:p>
        </p:txBody>
      </p:sp>
      <p:sp>
        <p:nvSpPr>
          <p:cNvPr id="15" name="文本框 14"/>
          <p:cNvSpPr txBox="1"/>
          <p:nvPr/>
        </p:nvSpPr>
        <p:spPr>
          <a:xfrm>
            <a:off x="5076056" y="5319341"/>
            <a:ext cx="2229340"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互联网广播</a:t>
            </a:r>
          </a:p>
        </p:txBody>
      </p:sp>
      <p:sp>
        <p:nvSpPr>
          <p:cNvPr id="17" name="文本框 16"/>
          <p:cNvSpPr txBox="1"/>
          <p:nvPr/>
        </p:nvSpPr>
        <p:spPr>
          <a:xfrm>
            <a:off x="7236296" y="5319341"/>
            <a:ext cx="2494340" cy="492443"/>
          </a:xfrm>
          <a:prstGeom prst="rect">
            <a:avLst/>
          </a:prstGeom>
          <a:noFill/>
        </p:spPr>
        <p:txBody>
          <a:bodyPr wrap="square" rtlCol="0">
            <a:spAutoFit/>
          </a:bodyPr>
          <a:lstStyle/>
          <a:p>
            <a:r>
              <a:rPr kumimoji="1" lang="zh-CN" altLang="en-US" sz="2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实时播放</a:t>
            </a:r>
          </a:p>
        </p:txBody>
      </p:sp>
      <p:pic>
        <p:nvPicPr>
          <p:cNvPr id="44034" name="Picture 2" descr="https://cn.bing.com/th?id=OIP.aI-a7jFJY4Krp-ykPQn8LQHaE5&amp;pid=Api&amp;rs=1"/>
          <p:cNvPicPr>
            <a:picLocks noChangeAspect="1" noChangeArrowheads="1"/>
          </p:cNvPicPr>
          <p:nvPr/>
        </p:nvPicPr>
        <p:blipFill>
          <a:blip r:embed="rId4" cstate="print"/>
          <a:srcRect/>
          <a:stretch>
            <a:fillRect/>
          </a:stretch>
        </p:blipFill>
        <p:spPr bwMode="auto">
          <a:xfrm>
            <a:off x="4499992" y="2492896"/>
            <a:ext cx="3722762" cy="2458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2" descr="https://ss2.bdstatic.com/70cFvnSh_Q1YnxGkpoWK1HF6hhy/it/u=820637967,1530643145&amp;fm=26&amp;gp=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97025" y="2492895"/>
            <a:ext cx="2702218" cy="2376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44359" y="2738289"/>
            <a:ext cx="2494340"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收费广播</a:t>
            </a:r>
          </a:p>
        </p:txBody>
      </p:sp>
      <p:pic>
        <p:nvPicPr>
          <p:cNvPr id="2" name="图片 1"/>
          <p:cNvPicPr>
            <a:picLocks noChangeAspect="1"/>
          </p:cNvPicPr>
          <p:nvPr/>
        </p:nvPicPr>
        <p:blipFill>
          <a:blip r:embed="rId2" cstate="print"/>
          <a:stretch>
            <a:fillRect/>
          </a:stretch>
        </p:blipFill>
        <p:spPr>
          <a:xfrm>
            <a:off x="264239" y="404664"/>
            <a:ext cx="3829050" cy="2333625"/>
          </a:xfrm>
          <a:prstGeom prst="rect">
            <a:avLst/>
          </a:prstGeom>
        </p:spPr>
      </p:pic>
      <p:pic>
        <p:nvPicPr>
          <p:cNvPr id="4" name="图片 3"/>
          <p:cNvPicPr>
            <a:picLocks noChangeAspect="1"/>
          </p:cNvPicPr>
          <p:nvPr/>
        </p:nvPicPr>
        <p:blipFill>
          <a:blip r:embed="rId3" cstate="print"/>
          <a:stretch>
            <a:fillRect/>
          </a:stretch>
        </p:blipFill>
        <p:spPr>
          <a:xfrm>
            <a:off x="5173409" y="500791"/>
            <a:ext cx="2291630" cy="2237497"/>
          </a:xfrm>
          <a:prstGeom prst="rect">
            <a:avLst/>
          </a:prstGeom>
        </p:spPr>
      </p:pic>
      <p:sp>
        <p:nvSpPr>
          <p:cNvPr id="6" name="文本框 5"/>
          <p:cNvSpPr txBox="1"/>
          <p:nvPr/>
        </p:nvSpPr>
        <p:spPr>
          <a:xfrm>
            <a:off x="5376807" y="2738288"/>
            <a:ext cx="2494340"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付费收听</a:t>
            </a:r>
          </a:p>
        </p:txBody>
      </p:sp>
      <p:pic>
        <p:nvPicPr>
          <p:cNvPr id="5" name="图片 4"/>
          <p:cNvPicPr>
            <a:picLocks noChangeAspect="1"/>
          </p:cNvPicPr>
          <p:nvPr/>
        </p:nvPicPr>
        <p:blipFill>
          <a:blip r:embed="rId4" cstate="print"/>
          <a:stretch>
            <a:fillRect/>
          </a:stretch>
        </p:blipFill>
        <p:spPr>
          <a:xfrm>
            <a:off x="6282231" y="3645024"/>
            <a:ext cx="2365615" cy="2160240"/>
          </a:xfrm>
          <a:prstGeom prst="rect">
            <a:avLst/>
          </a:prstGeom>
        </p:spPr>
      </p:pic>
      <p:sp>
        <p:nvSpPr>
          <p:cNvPr id="8" name="文本框 7"/>
          <p:cNvSpPr txBox="1"/>
          <p:nvPr/>
        </p:nvSpPr>
        <p:spPr>
          <a:xfrm>
            <a:off x="6635634" y="5927170"/>
            <a:ext cx="2494340"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视频点播</a:t>
            </a:r>
          </a:p>
        </p:txBody>
      </p:sp>
      <p:pic>
        <p:nvPicPr>
          <p:cNvPr id="17412" name="Picture 4" descr="https://timgsa.baidu.com/timg?image&amp;quality=80&amp;size=b9999_10000&amp;sec=1562997586315&amp;di=1f15b1020dfe27dc7ff4c95a8b560919&amp;imgtype=0&amp;src=http%3A%2F%2F5b0988e595225.cdn.sohucs.com%2Fimages%2F20171020%2Fde940500e7a54822a46c609cb76555df.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7414" y="3930569"/>
            <a:ext cx="3305132" cy="15684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文本框 9"/>
          <p:cNvSpPr txBox="1"/>
          <p:nvPr/>
        </p:nvSpPr>
        <p:spPr>
          <a:xfrm>
            <a:off x="3787891" y="5947435"/>
            <a:ext cx="2494340"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按需服务</a:t>
            </a:r>
          </a:p>
        </p:txBody>
      </p:sp>
      <p:pic>
        <p:nvPicPr>
          <p:cNvPr id="7" name="图片 6"/>
          <p:cNvPicPr>
            <a:picLocks noChangeAspect="1"/>
          </p:cNvPicPr>
          <p:nvPr/>
        </p:nvPicPr>
        <p:blipFill>
          <a:blip r:embed="rId6" cstate="print"/>
          <a:stretch>
            <a:fillRect/>
          </a:stretch>
        </p:blipFill>
        <p:spPr>
          <a:xfrm>
            <a:off x="264239" y="3788398"/>
            <a:ext cx="2821160" cy="1950110"/>
          </a:xfrm>
          <a:prstGeom prst="rect">
            <a:avLst/>
          </a:prstGeom>
        </p:spPr>
      </p:pic>
      <p:sp>
        <p:nvSpPr>
          <p:cNvPr id="12" name="文本框 11"/>
          <p:cNvSpPr txBox="1"/>
          <p:nvPr/>
        </p:nvSpPr>
        <p:spPr>
          <a:xfrm>
            <a:off x="591059" y="5947435"/>
            <a:ext cx="2494340" cy="523220"/>
          </a:xfrm>
          <a:prstGeom prst="rect">
            <a:avLst/>
          </a:prstGeom>
          <a:noFill/>
        </p:spPr>
        <p:txBody>
          <a:bodyPr wrap="square" rtlCol="0">
            <a:spAutoFit/>
          </a:bodyPr>
          <a:lstStyle/>
          <a:p>
            <a:r>
              <a:rPr kumimoji="1"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多信道服务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timgsa.baidu.com/timg?image&amp;quality=80&amp;size=b9999_10000&amp;sec=1562997726427&amp;di=2863f7e1a9bdebadcb1af7cf13c957af&amp;imgtype=0&amp;src=http%3A%2F%2Fgss0.baidu.com%2F94o3dSag_xI4khGko9WTAnF6hhy%2Fzhidao%2Fpic%2Fitem%2F6609c93d70cf3bc7e7afc537da00baa1cc112ab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089" y="1623818"/>
            <a:ext cx="4436088"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5419657" y="1623818"/>
            <a:ext cx="3528392" cy="2160591"/>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网络电视：</a:t>
            </a:r>
            <a:r>
              <a:rPr kumimoji="1" lang="en-US" altLang="zh-CN" dirty="0"/>
              <a:t>2006</a:t>
            </a:r>
            <a:r>
              <a:rPr kumimoji="1" lang="zh-CN" altLang="en-US" dirty="0"/>
              <a:t>年</a:t>
            </a:r>
            <a:r>
              <a:rPr kumimoji="1" lang="en-US" altLang="zh-CN" dirty="0"/>
              <a:t>4</a:t>
            </a:r>
            <a:r>
              <a:rPr kumimoji="1" lang="zh-CN" altLang="en-US" dirty="0"/>
              <a:t>月</a:t>
            </a:r>
            <a:r>
              <a:rPr kumimoji="1" lang="en-US" altLang="zh-CN" dirty="0"/>
              <a:t>28</a:t>
            </a:r>
            <a:r>
              <a:rPr kumimoji="1" lang="zh-CN" altLang="en-US" dirty="0"/>
              <a:t>日央视网成立，开始筹集国家网络电视台。</a:t>
            </a:r>
          </a:p>
        </p:txBody>
      </p:sp>
      <p:sp>
        <p:nvSpPr>
          <p:cNvPr id="4" name="菱形 3"/>
          <p:cNvSpPr/>
          <p:nvPr/>
        </p:nvSpPr>
        <p:spPr>
          <a:xfrm>
            <a:off x="4987609" y="1839842"/>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 name="图片 1"/>
          <p:cNvPicPr>
            <a:picLocks noChangeAspect="1"/>
          </p:cNvPicPr>
          <p:nvPr/>
        </p:nvPicPr>
        <p:blipFill>
          <a:blip r:embed="rId3" cstate="print"/>
          <a:stretch>
            <a:fillRect/>
          </a:stretch>
        </p:blipFill>
        <p:spPr>
          <a:xfrm>
            <a:off x="4932040" y="4221088"/>
            <a:ext cx="3933825" cy="2305050"/>
          </a:xfrm>
          <a:prstGeom prst="rect">
            <a:avLst/>
          </a:prstGeom>
        </p:spPr>
      </p:pic>
      <p:sp>
        <p:nvSpPr>
          <p:cNvPr id="6" name="文本框 5"/>
          <p:cNvSpPr txBox="1"/>
          <p:nvPr/>
        </p:nvSpPr>
        <p:spPr>
          <a:xfrm>
            <a:off x="738345" y="4385205"/>
            <a:ext cx="3528392" cy="1574855"/>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手机电视：</a:t>
            </a:r>
            <a:r>
              <a:rPr kumimoji="1" lang="en-US" altLang="zh-CN" dirty="0"/>
              <a:t>2006</a:t>
            </a:r>
            <a:r>
              <a:rPr kumimoji="1" lang="zh-CN" altLang="en-US" dirty="0"/>
              <a:t>年</a:t>
            </a:r>
            <a:r>
              <a:rPr kumimoji="1" lang="en-US" altLang="zh-CN" dirty="0"/>
              <a:t>12</a:t>
            </a:r>
            <a:r>
              <a:rPr kumimoji="1" lang="zh-CN" altLang="en-US" dirty="0"/>
              <a:t>月</a:t>
            </a:r>
            <a:r>
              <a:rPr kumimoji="1" lang="en-US" altLang="zh-CN" dirty="0"/>
              <a:t>11</a:t>
            </a:r>
            <a:r>
              <a:rPr kumimoji="1" lang="zh-CN" altLang="en-US" dirty="0"/>
              <a:t>日，央视网开通手机电视。</a:t>
            </a:r>
          </a:p>
        </p:txBody>
      </p:sp>
      <p:sp>
        <p:nvSpPr>
          <p:cNvPr id="7" name="菱形 6"/>
          <p:cNvSpPr/>
          <p:nvPr/>
        </p:nvSpPr>
        <p:spPr>
          <a:xfrm>
            <a:off x="4280259" y="4581128"/>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307089" y="851851"/>
            <a:ext cx="6074215" cy="670575"/>
            <a:chOff x="812256" y="0"/>
            <a:chExt cx="5166574" cy="670575"/>
          </a:xfrm>
        </p:grpSpPr>
        <p:sp>
          <p:nvSpPr>
            <p:cNvPr id="9" name="五边形 8"/>
            <p:cNvSpPr/>
            <p:nvPr/>
          </p:nvSpPr>
          <p:spPr>
            <a:xfrm rot="10800000">
              <a:off x="942408" y="0"/>
              <a:ext cx="4655118" cy="648072"/>
            </a:xfrm>
            <a:prstGeom prst="homePlate">
              <a:avLst/>
            </a:prstGeom>
            <a:solidFill>
              <a:schemeClr val="accent2">
                <a:lumMod val="75000"/>
              </a:schemeClr>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10" name="五边形 4"/>
            <p:cNvSpPr/>
            <p:nvPr/>
          </p:nvSpPr>
          <p:spPr>
            <a:xfrm>
              <a:off x="812256" y="22503"/>
              <a:ext cx="5166574" cy="648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5782" tIns="106680" rIns="199136" bIns="106680" numCol="1" spcCol="1270" anchor="ctr" anchorCtr="0">
              <a:noAutofit/>
            </a:bodyPr>
            <a:lstStyle/>
            <a:p>
              <a:pPr lvl="0" algn="ctr" defTabSz="1244600">
                <a:lnSpc>
                  <a:spcPct val="90000"/>
                </a:lnSpc>
                <a:spcAft>
                  <a:spcPct val="35000"/>
                </a:spcAft>
              </a:pPr>
              <a:r>
                <a:rPr lang="zh-CN" altLang="en-US" b="1" dirty="0">
                  <a:latin typeface="楷体_GB2312" panose="02010609030101010101" charset="-122"/>
                  <a:ea typeface="楷体_GB2312" panose="02010609030101010101" charset="-122"/>
                </a:rPr>
                <a:t>新的传播媒体形式不断出现</a:t>
              </a:r>
              <a:endParaRPr lang="zh-CN" altLang="en-US" sz="2800" b="1" kern="1200" dirty="0">
                <a:solidFill>
                  <a:schemeClr val="bg1"/>
                </a:solidFill>
                <a:latin typeface="楷体_GB2312" panose="02010609030101010101" charset="-122"/>
                <a:ea typeface="楷体_GB2312" panose="02010609030101010101" charset="-122"/>
                <a:cs typeface="+mn-cs"/>
              </a:endParaRPr>
            </a:p>
          </p:txBody>
        </p:sp>
      </p:grpSp>
      <p:sp>
        <p:nvSpPr>
          <p:cNvPr id="11" name="椭圆 10"/>
          <p:cNvSpPr/>
          <p:nvPr/>
        </p:nvSpPr>
        <p:spPr>
          <a:xfrm>
            <a:off x="307089" y="1022870"/>
            <a:ext cx="306034" cy="306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220072" y="1124744"/>
            <a:ext cx="3528392" cy="2160591"/>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移动传媒：</a:t>
            </a:r>
            <a:r>
              <a:rPr kumimoji="1" lang="en-US" altLang="zh-CN" dirty="0"/>
              <a:t>2007</a:t>
            </a:r>
            <a:r>
              <a:rPr kumimoji="1" lang="zh-CN" altLang="en-US" dirty="0"/>
              <a:t>年</a:t>
            </a:r>
            <a:r>
              <a:rPr kumimoji="1" lang="en-US" altLang="zh-CN" dirty="0"/>
              <a:t>12</a:t>
            </a:r>
            <a:r>
              <a:rPr kumimoji="1" lang="zh-CN" altLang="en-US" dirty="0"/>
              <a:t>月</a:t>
            </a:r>
            <a:r>
              <a:rPr kumimoji="1" lang="en-US" altLang="zh-CN" dirty="0"/>
              <a:t>18</a:t>
            </a:r>
            <a:r>
              <a:rPr kumimoji="1" lang="zh-CN" altLang="en-US" dirty="0"/>
              <a:t>日，央视网开通车载电视，覆盖</a:t>
            </a:r>
            <a:r>
              <a:rPr kumimoji="1" lang="en-US" altLang="zh-CN" dirty="0"/>
              <a:t>30</a:t>
            </a:r>
            <a:r>
              <a:rPr kumimoji="1" lang="zh-CN" altLang="en-US" dirty="0"/>
              <a:t>多个城市。</a:t>
            </a:r>
          </a:p>
        </p:txBody>
      </p:sp>
      <p:sp>
        <p:nvSpPr>
          <p:cNvPr id="8" name="菱形 7"/>
          <p:cNvSpPr/>
          <p:nvPr/>
        </p:nvSpPr>
        <p:spPr>
          <a:xfrm>
            <a:off x="4788024" y="1340768"/>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19460" name="Picture 4" descr="https://timgsa.baidu.com/timg?image&amp;quality=80&amp;size=b9999_10000&amp;sec=1562998030483&amp;di=05c4e33eac6e5d9e52f427de956b7ba4&amp;imgtype=0&amp;src=http%3A%2F%2Fwww.szhhzt.com%2Fueditor%2Fphp%2Fupload%2Fimage%2F20160701%2F146734454027717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2322" y="3861048"/>
            <a:ext cx="4415702" cy="239551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文本框 9"/>
          <p:cNvSpPr txBox="1"/>
          <p:nvPr/>
        </p:nvSpPr>
        <p:spPr>
          <a:xfrm>
            <a:off x="5220072" y="4064962"/>
            <a:ext cx="3528392" cy="1643527"/>
          </a:xfrm>
          <a:prstGeom prst="rect">
            <a:avLst/>
          </a:prstGeom>
          <a:noFill/>
        </p:spPr>
        <p:txBody>
          <a:bodyPr wrap="square" rtlCol="0">
            <a:spAutoFit/>
          </a:bodyPr>
          <a:lstStyle/>
          <a:p>
            <a:pPr>
              <a:lnSpc>
                <a:spcPct val="120000"/>
              </a:lnSpc>
            </a:pPr>
            <a:r>
              <a:rPr kumimoji="1" lang="en-US" altLang="zh-CN" dirty="0">
                <a:solidFill>
                  <a:schemeClr val="accent4">
                    <a:lumMod val="75000"/>
                  </a:schemeClr>
                </a:solidFill>
              </a:rPr>
              <a:t>IPTV</a:t>
            </a:r>
            <a:r>
              <a:rPr kumimoji="1" lang="zh-CN" altLang="en-US" dirty="0">
                <a:solidFill>
                  <a:schemeClr val="accent4">
                    <a:lumMod val="75000"/>
                  </a:schemeClr>
                </a:solidFill>
              </a:rPr>
              <a:t>：</a:t>
            </a:r>
            <a:r>
              <a:rPr kumimoji="1" lang="zh-CN" altLang="en-US" dirty="0"/>
              <a:t>交互式网络电视，通过有线电视网和其他形式进行订购。</a:t>
            </a:r>
          </a:p>
        </p:txBody>
      </p:sp>
      <p:sp>
        <p:nvSpPr>
          <p:cNvPr id="11" name="菱形 10"/>
          <p:cNvSpPr/>
          <p:nvPr/>
        </p:nvSpPr>
        <p:spPr>
          <a:xfrm>
            <a:off x="4788024" y="4280986"/>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0961" name="Picture 1"/>
          <p:cNvPicPr>
            <a:picLocks noChangeAspect="1" noChangeArrowheads="1"/>
          </p:cNvPicPr>
          <p:nvPr/>
        </p:nvPicPr>
        <p:blipFill>
          <a:blip r:embed="rId3" cstate="print"/>
          <a:srcRect/>
          <a:stretch>
            <a:fillRect/>
          </a:stretch>
        </p:blipFill>
        <p:spPr bwMode="auto">
          <a:xfrm>
            <a:off x="611560" y="764704"/>
            <a:ext cx="3865612" cy="257707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467544" y="764704"/>
            <a:ext cx="5219700" cy="2686050"/>
          </a:xfrm>
          <a:prstGeom prst="rect">
            <a:avLst/>
          </a:prstGeom>
        </p:spPr>
      </p:pic>
      <p:sp>
        <p:nvSpPr>
          <p:cNvPr id="3" name="文本框 2"/>
          <p:cNvSpPr txBox="1"/>
          <p:nvPr/>
        </p:nvSpPr>
        <p:spPr>
          <a:xfrm>
            <a:off x="6389356" y="1724065"/>
            <a:ext cx="3528392" cy="540725"/>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视频点播网站</a:t>
            </a:r>
            <a:endParaRPr kumimoji="1" lang="zh-CN" altLang="en-US" dirty="0"/>
          </a:p>
        </p:txBody>
      </p:sp>
      <p:sp>
        <p:nvSpPr>
          <p:cNvPr id="4" name="菱形 3"/>
          <p:cNvSpPr/>
          <p:nvPr/>
        </p:nvSpPr>
        <p:spPr>
          <a:xfrm>
            <a:off x="6012160" y="1844824"/>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0482" name="Picture 2" descr="https://ss3.bdstatic.com/70cFv8Sh_Q1YnxGkpoWK1HF6hhy/it/u=1852817648,2785760843&amp;fm=26&amp;gp=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3717032"/>
            <a:ext cx="4350643" cy="26955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文本框 5"/>
          <p:cNvSpPr txBox="1"/>
          <p:nvPr/>
        </p:nvSpPr>
        <p:spPr>
          <a:xfrm>
            <a:off x="338038" y="4365104"/>
            <a:ext cx="3528392" cy="1574855"/>
          </a:xfrm>
          <a:prstGeom prst="rect">
            <a:avLst/>
          </a:prstGeom>
          <a:noFill/>
        </p:spPr>
        <p:txBody>
          <a:bodyPr wrap="square" rtlCol="0">
            <a:spAutoFit/>
          </a:bodyPr>
          <a:lstStyle/>
          <a:p>
            <a:pPr>
              <a:lnSpc>
                <a:spcPct val="120000"/>
              </a:lnSpc>
            </a:pPr>
            <a:r>
              <a:rPr kumimoji="1" lang="en-US" altLang="zh-CN" dirty="0">
                <a:solidFill>
                  <a:schemeClr val="accent4">
                    <a:lumMod val="75000"/>
                  </a:schemeClr>
                </a:solidFill>
              </a:rPr>
              <a:t>UGC</a:t>
            </a:r>
            <a:r>
              <a:rPr kumimoji="1" lang="zh-CN" altLang="en-US" dirty="0">
                <a:solidFill>
                  <a:schemeClr val="accent4">
                    <a:lumMod val="75000"/>
                  </a:schemeClr>
                </a:solidFill>
              </a:rPr>
              <a:t>：</a:t>
            </a:r>
            <a:r>
              <a:rPr kumimoji="1" lang="zh-CN" altLang="en-US" dirty="0"/>
              <a:t>用户原创内容，随时将手拍的短视频放到网上，交流分享。</a:t>
            </a:r>
          </a:p>
        </p:txBody>
      </p:sp>
      <p:sp>
        <p:nvSpPr>
          <p:cNvPr id="7" name="菱形 6"/>
          <p:cNvSpPr/>
          <p:nvPr/>
        </p:nvSpPr>
        <p:spPr>
          <a:xfrm>
            <a:off x="3879952" y="4561027"/>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886993" y="142852"/>
            <a:ext cx="2864717" cy="2592288"/>
          </a:xfrm>
          <a:prstGeom prst="rect">
            <a:avLst/>
          </a:prstGeom>
        </p:spPr>
      </p:pic>
      <p:sp>
        <p:nvSpPr>
          <p:cNvPr id="5" name="文本框 4"/>
          <p:cNvSpPr txBox="1"/>
          <p:nvPr/>
        </p:nvSpPr>
        <p:spPr>
          <a:xfrm>
            <a:off x="4661584" y="646733"/>
            <a:ext cx="3528392" cy="1643527"/>
          </a:xfrm>
          <a:prstGeom prst="rect">
            <a:avLst/>
          </a:prstGeom>
          <a:noFill/>
        </p:spPr>
        <p:txBody>
          <a:bodyPr wrap="square" rtlCol="0">
            <a:spAutoFit/>
          </a:bodyPr>
          <a:lstStyle/>
          <a:p>
            <a:pPr>
              <a:lnSpc>
                <a:spcPct val="120000"/>
              </a:lnSpc>
            </a:pPr>
            <a:r>
              <a:rPr kumimoji="1" lang="en-US" altLang="zh-CN" dirty="0">
                <a:solidFill>
                  <a:schemeClr val="accent4">
                    <a:lumMod val="75000"/>
                  </a:schemeClr>
                </a:solidFill>
              </a:rPr>
              <a:t>SNS</a:t>
            </a:r>
            <a:r>
              <a:rPr kumimoji="1" lang="zh-CN" altLang="en-US" dirty="0">
                <a:solidFill>
                  <a:schemeClr val="accent4">
                    <a:lumMod val="75000"/>
                  </a:schemeClr>
                </a:solidFill>
              </a:rPr>
              <a:t>：</a:t>
            </a:r>
            <a:r>
              <a:rPr kumimoji="1" lang="zh-CN" altLang="en-US" dirty="0"/>
              <a:t>社交网络服务，包括社交软件和社交网站。</a:t>
            </a:r>
          </a:p>
        </p:txBody>
      </p:sp>
      <p:sp>
        <p:nvSpPr>
          <p:cNvPr id="6" name="菱形 5"/>
          <p:cNvSpPr/>
          <p:nvPr/>
        </p:nvSpPr>
        <p:spPr>
          <a:xfrm>
            <a:off x="4229536" y="862757"/>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4610378" y="2928934"/>
            <a:ext cx="4176464" cy="3711785"/>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自媒体：</a:t>
            </a:r>
            <a:r>
              <a:rPr kumimoji="1" lang="zh-CN" altLang="en-US" dirty="0"/>
              <a:t>指私人化、平民化、普泛化、自主化的传播者，以现代化、电子化的手段向不特定的大多数或特定的单个人，传递规范性及非规范性信息的新媒体的总称。</a:t>
            </a:r>
          </a:p>
        </p:txBody>
      </p:sp>
      <p:sp>
        <p:nvSpPr>
          <p:cNvPr id="8" name="菱形 7"/>
          <p:cNvSpPr/>
          <p:nvPr/>
        </p:nvSpPr>
        <p:spPr>
          <a:xfrm>
            <a:off x="4178330" y="3073520"/>
            <a:ext cx="360040" cy="360040"/>
          </a:xfrm>
          <a:prstGeom prst="diamond">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21506" name="Picture 2" descr="https://timgsa.baidu.com/timg?image&amp;quality=80&amp;size=b9999_10000&amp;sec=1562998580156&amp;di=ba5a007615a981a80bdced0b4ac880d6&amp;imgtype=0&amp;src=http%3A%2F%2Fthumb.takefoto.cn%2Fwp-content%2Fuploads%2F2017%2F07%2F201707210257412848-680x3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1395" y="3061410"/>
            <a:ext cx="3092710" cy="173282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264" y="197976"/>
            <a:ext cx="9433048" cy="584775"/>
          </a:xfrm>
          <a:prstGeom prst="rect">
            <a:avLst/>
          </a:prstGeom>
          <a:noFill/>
        </p:spPr>
        <p:txBody>
          <a:bodyPr wrap="square" rtlCol="0">
            <a:spAutoFit/>
          </a:bodyPr>
          <a:lstStyle/>
          <a:p>
            <a:r>
              <a:rPr kumimoji="1" lang="zh-CN" altLang="en-US" sz="3200" b="1" dirty="0">
                <a:solidFill>
                  <a:srgbClr val="FEFEFC"/>
                </a:solidFill>
                <a:latin typeface="黑体" panose="02010609060101010101" pitchFamily="49" charset="-122"/>
                <a:ea typeface="黑体" panose="02010609060101010101" pitchFamily="49" charset="-122"/>
                <a:cs typeface="黑体" panose="02010609060101010101" pitchFamily="49" charset="-122"/>
              </a:rPr>
              <a:t>（四）网络服务和网络服务商</a:t>
            </a:r>
          </a:p>
        </p:txBody>
      </p:sp>
      <p:graphicFrame>
        <p:nvGraphicFramePr>
          <p:cNvPr id="4" name="图示 3"/>
          <p:cNvGraphicFramePr/>
          <p:nvPr/>
        </p:nvGraphicFramePr>
        <p:xfrm>
          <a:off x="450540" y="1628800"/>
          <a:ext cx="8242920" cy="479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428263" y="1360833"/>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网络服务：</a:t>
            </a:r>
            <a:endParaRPr lang="zh-CN" altLang="en-US" sz="2800" b="1" dirty="0">
              <a:latin typeface="楷体_GB2312" panose="02010609030101010101" charset="-122"/>
              <a:ea typeface="楷体_GB2312" panose="02010609030101010101"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263" y="1360833"/>
            <a:ext cx="8738503" cy="535933"/>
          </a:xfrm>
          <a:prstGeom prst="rect">
            <a:avLst/>
          </a:prstGeom>
        </p:spPr>
        <p:txBody>
          <a:bodyPr wrap="square" lIns="86694" tIns="43347" rIns="86694" bIns="43347">
            <a:spAutoFit/>
          </a:bodyPr>
          <a:lstStyle/>
          <a:p>
            <a:pPr marL="457200" indent="-457200" algn="just">
              <a:lnSpc>
                <a:spcPct val="120000"/>
              </a:lnSpc>
              <a:buFont typeface="Wingdings" panose="05000000000000000000" pitchFamily="2" charset="2"/>
              <a:buChar char="u"/>
            </a:pPr>
            <a:r>
              <a:rPr lang="zh-CN" altLang="en-US" b="1" dirty="0">
                <a:latin typeface="楷体_GB2312" panose="02010609030101010101" charset="-122"/>
                <a:ea typeface="楷体_GB2312" panose="02010609030101010101" charset="-122"/>
              </a:rPr>
              <a:t>网络服务商：</a:t>
            </a:r>
            <a:endParaRPr lang="zh-CN" altLang="en-US" sz="2800" b="1" dirty="0">
              <a:latin typeface="楷体_GB2312" panose="02010609030101010101" charset="-122"/>
              <a:ea typeface="楷体_GB2312" panose="02010609030101010101" charset="-122"/>
            </a:endParaRPr>
          </a:p>
        </p:txBody>
      </p:sp>
      <p:sp>
        <p:nvSpPr>
          <p:cNvPr id="3" name="文本框 2"/>
          <p:cNvSpPr txBox="1"/>
          <p:nvPr/>
        </p:nvSpPr>
        <p:spPr>
          <a:xfrm>
            <a:off x="2358337" y="3067115"/>
            <a:ext cx="4499679" cy="2160591"/>
          </a:xfrm>
          <a:prstGeom prst="rect">
            <a:avLst/>
          </a:prstGeom>
          <a:noFill/>
        </p:spPr>
        <p:txBody>
          <a:bodyPr wrap="square" rtlCol="0">
            <a:spAutoFit/>
          </a:bodyPr>
          <a:lstStyle/>
          <a:p>
            <a:pPr marL="342900" indent="-342900">
              <a:lnSpc>
                <a:spcPct val="120000"/>
              </a:lnSpc>
              <a:buFont typeface="Wingdings" panose="05000000000000000000" pitchFamily="2" charset="2"/>
              <a:buChar char="l"/>
            </a:pPr>
            <a:r>
              <a:rPr kumimoji="1" lang="zh-CN" altLang="en-US" dirty="0"/>
              <a:t>网络服务提供者（</a:t>
            </a:r>
            <a:r>
              <a:rPr kumimoji="1" lang="en-US" altLang="zh-CN" dirty="0"/>
              <a:t>ISP</a:t>
            </a:r>
            <a:r>
              <a:rPr kumimoji="1" lang="zh-CN" altLang="en-US" dirty="0"/>
              <a:t>）</a:t>
            </a:r>
            <a:endParaRPr kumimoji="1" lang="en-US" altLang="zh-CN" dirty="0"/>
          </a:p>
          <a:p>
            <a:pPr marL="342900" indent="-342900">
              <a:lnSpc>
                <a:spcPct val="120000"/>
              </a:lnSpc>
              <a:buFont typeface="Wingdings" panose="05000000000000000000" pitchFamily="2" charset="2"/>
              <a:buChar char="l"/>
            </a:pPr>
            <a:r>
              <a:rPr kumimoji="1" lang="zh-CN" altLang="en-US" dirty="0"/>
              <a:t>网络内容提供者（</a:t>
            </a:r>
            <a:r>
              <a:rPr kumimoji="1" lang="en-US" altLang="zh-CN" dirty="0"/>
              <a:t>ICP</a:t>
            </a:r>
            <a:r>
              <a:rPr kumimoji="1" lang="zh-CN" altLang="en-US" dirty="0"/>
              <a:t>）</a:t>
            </a:r>
            <a:r>
              <a:rPr kumimoji="1" lang="en-US" altLang="zh-CN" dirty="0"/>
              <a:t> </a:t>
            </a:r>
            <a:endParaRPr kumimoji="1" lang="zh-CN" altLang="en-US" dirty="0"/>
          </a:p>
          <a:p>
            <a:pPr marL="342900" indent="-342900">
              <a:lnSpc>
                <a:spcPct val="120000"/>
              </a:lnSpc>
              <a:buFont typeface="Wingdings" panose="05000000000000000000" pitchFamily="2" charset="2"/>
              <a:buChar char="l"/>
            </a:pPr>
            <a:r>
              <a:rPr kumimoji="1" lang="zh-CN" altLang="en-US" dirty="0"/>
              <a:t>应用服务提供者（</a:t>
            </a:r>
            <a:r>
              <a:rPr kumimoji="1" lang="en-US" altLang="zh-CN" dirty="0"/>
              <a:t>ASP</a:t>
            </a:r>
            <a:r>
              <a:rPr kumimoji="1" lang="zh-CN" altLang="en-US" dirty="0"/>
              <a:t>）</a:t>
            </a:r>
          </a:p>
          <a:p>
            <a:pPr marL="342900" indent="-342900">
              <a:lnSpc>
                <a:spcPct val="120000"/>
              </a:lnSpc>
              <a:buFont typeface="Wingdings" panose="05000000000000000000" pitchFamily="2" charset="2"/>
              <a:buChar char="l"/>
            </a:pPr>
            <a:r>
              <a:rPr kumimoji="1" lang="zh-CN" altLang="en-US" dirty="0"/>
              <a:t>互联网数据中心（</a:t>
            </a:r>
            <a:r>
              <a:rPr kumimoji="1" lang="en-US" altLang="zh-CN" dirty="0"/>
              <a:t>IDC</a:t>
            </a:r>
            <a:r>
              <a:rPr kumimoji="1" lang="zh-CN" altLang="en-US" dirty="0"/>
              <a:t>）</a:t>
            </a:r>
          </a:p>
        </p:txBody>
      </p:sp>
      <p:sp>
        <p:nvSpPr>
          <p:cNvPr id="4" name="任意多边形 35"/>
          <p:cNvSpPr>
            <a:spLocks noChangeAspect="1" noChangeArrowheads="1"/>
          </p:cNvSpPr>
          <p:nvPr/>
        </p:nvSpPr>
        <p:spPr bwMode="auto">
          <a:xfrm rot="10800000" flipH="1">
            <a:off x="431031" y="2276872"/>
            <a:ext cx="2449512" cy="3672408"/>
          </a:xfrm>
          <a:custGeom>
            <a:avLst/>
            <a:gdLst>
              <a:gd name="T0" fmla="*/ 2001040 w 2836097"/>
              <a:gd name="T1" fmla="*/ 2285630 h 3067706"/>
              <a:gd name="T2" fmla="*/ 653497 w 2836097"/>
              <a:gd name="T3" fmla="*/ 2285630 h 3067706"/>
              <a:gd name="T4" fmla="*/ 0 w 2836097"/>
              <a:gd name="T5" fmla="*/ 1142815 h 3067706"/>
              <a:gd name="T6" fmla="*/ 653497 w 2836097"/>
              <a:gd name="T7" fmla="*/ 0 h 3067706"/>
              <a:gd name="T8" fmla="*/ 2001040 w 2836097"/>
              <a:gd name="T9" fmla="*/ 0 h 3067706"/>
              <a:gd name="T10" fmla="*/ 2115623 w 2836097"/>
              <a:gd name="T11" fmla="*/ 200378 h 3067706"/>
              <a:gd name="T12" fmla="*/ 1099090 w 2836097"/>
              <a:gd name="T13" fmla="*/ 200378 h 3067706"/>
              <a:gd name="T14" fmla="*/ 557500 w 2836097"/>
              <a:gd name="T15" fmla="*/ 1147493 h 3067706"/>
              <a:gd name="T16" fmla="*/ 1099090 w 2836097"/>
              <a:gd name="T17" fmla="*/ 2094607 h 3067706"/>
              <a:gd name="T18" fmla="*/ 2110273 w 2836097"/>
              <a:gd name="T19" fmla="*/ 209460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rgbClr val="A6CBB0"/>
          </a:solidFill>
          <a:ln>
            <a:noFill/>
          </a:ln>
        </p:spPr>
        <p:txBody>
          <a:bodyPr anchor="ctr"/>
          <a:lstStyle/>
          <a:p>
            <a:endParaRPr lang="zh-CN" altLang="en-US">
              <a:solidFill>
                <a:schemeClr val="bg1"/>
              </a:solidFill>
              <a:latin typeface="锐字工房云字库细圆GBK" panose="02010604000000000000" pitchFamily="2" charset="-122"/>
              <a:ea typeface="锐字工房云字库细圆GBK" panose="02010604000000000000" pitchFamily="2" charset="-122"/>
            </a:endParaRPr>
          </a:p>
        </p:txBody>
      </p:sp>
      <p:sp>
        <p:nvSpPr>
          <p:cNvPr id="7" name="任意多边形 35"/>
          <p:cNvSpPr>
            <a:spLocks noChangeAspect="1" noChangeArrowheads="1"/>
          </p:cNvSpPr>
          <p:nvPr/>
        </p:nvSpPr>
        <p:spPr bwMode="auto">
          <a:xfrm flipH="1">
            <a:off x="6156176" y="2276871"/>
            <a:ext cx="2449512" cy="3672408"/>
          </a:xfrm>
          <a:custGeom>
            <a:avLst/>
            <a:gdLst>
              <a:gd name="T0" fmla="*/ 2001040 w 2836097"/>
              <a:gd name="T1" fmla="*/ 2285630 h 3067706"/>
              <a:gd name="T2" fmla="*/ 653497 w 2836097"/>
              <a:gd name="T3" fmla="*/ 2285630 h 3067706"/>
              <a:gd name="T4" fmla="*/ 0 w 2836097"/>
              <a:gd name="T5" fmla="*/ 1142815 h 3067706"/>
              <a:gd name="T6" fmla="*/ 653497 w 2836097"/>
              <a:gd name="T7" fmla="*/ 0 h 3067706"/>
              <a:gd name="T8" fmla="*/ 2001040 w 2836097"/>
              <a:gd name="T9" fmla="*/ 0 h 3067706"/>
              <a:gd name="T10" fmla="*/ 2115623 w 2836097"/>
              <a:gd name="T11" fmla="*/ 200378 h 3067706"/>
              <a:gd name="T12" fmla="*/ 1099090 w 2836097"/>
              <a:gd name="T13" fmla="*/ 200378 h 3067706"/>
              <a:gd name="T14" fmla="*/ 557500 w 2836097"/>
              <a:gd name="T15" fmla="*/ 1147493 h 3067706"/>
              <a:gd name="T16" fmla="*/ 1099090 w 2836097"/>
              <a:gd name="T17" fmla="*/ 2094607 h 3067706"/>
              <a:gd name="T18" fmla="*/ 2110273 w 2836097"/>
              <a:gd name="T19" fmla="*/ 209460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rgbClr val="A6CBB0"/>
          </a:solidFill>
          <a:ln>
            <a:noFill/>
          </a:ln>
        </p:spPr>
        <p:txBody>
          <a:bodyPr anchor="ctr"/>
          <a:lstStyle/>
          <a:p>
            <a:endParaRPr lang="zh-CN" altLang="en-US">
              <a:solidFill>
                <a:schemeClr val="bg1"/>
              </a:solidFill>
              <a:latin typeface="锐字工房云字库细圆GBK" panose="02010604000000000000" pitchFamily="2" charset="-122"/>
              <a:ea typeface="锐字工房云字库细圆GBK" panose="02010604000000000000"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3"/>
          <p:cNvSpPr/>
          <p:nvPr/>
        </p:nvSpPr>
        <p:spPr>
          <a:xfrm>
            <a:off x="0" y="0"/>
            <a:ext cx="9144000" cy="98072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en-US" sz="760">
              <a:solidFill>
                <a:prstClr val="white"/>
              </a:solidFill>
            </a:endParaRPr>
          </a:p>
        </p:txBody>
      </p:sp>
      <p:sp>
        <p:nvSpPr>
          <p:cNvPr id="3" name="文本框 2"/>
          <p:cNvSpPr txBox="1"/>
          <p:nvPr/>
        </p:nvSpPr>
        <p:spPr>
          <a:xfrm>
            <a:off x="-32" y="228754"/>
            <a:ext cx="9433048" cy="553998"/>
          </a:xfrm>
          <a:prstGeom prst="rect">
            <a:avLst/>
          </a:prstGeom>
          <a:noFill/>
        </p:spPr>
        <p:txBody>
          <a:bodyPr wrap="square" rtlCol="0">
            <a:spAutoFit/>
          </a:bodyPr>
          <a:lstStyle/>
          <a:p>
            <a:r>
              <a:rPr kumimoji="1" lang="zh-CN" altLang="en-US" sz="3000" b="1" dirty="0">
                <a:solidFill>
                  <a:srgbClr val="FEFEFC"/>
                </a:solidFill>
                <a:latin typeface="黑体" panose="02010609060101010101" pitchFamily="49" charset="-122"/>
                <a:ea typeface="黑体" panose="02010609060101010101" pitchFamily="49" charset="-122"/>
                <a:cs typeface="黑体" panose="02010609060101010101" pitchFamily="49" charset="-122"/>
              </a:rPr>
              <a:t>（五）网络环境使物质文明的产业形态产生质的变化 </a:t>
            </a:r>
          </a:p>
        </p:txBody>
      </p:sp>
      <p:pic>
        <p:nvPicPr>
          <p:cNvPr id="22530" name="Picture 2" descr="https://timgsa.baidu.com/timg?image&amp;quality=80&amp;size=b9999_10000&amp;sec=1562999573002&amp;di=9575aa6019acd13cf7e8230d5dbd48d9&amp;imgtype=0&amp;src=http%3A%2F%2Fp2.ifengimg.com%2Ffck%2F2017_07%2Ffee04263cb7f4e8_w630_h4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946267">
            <a:off x="430676" y="1811525"/>
            <a:ext cx="4220917" cy="280054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文本框 4"/>
          <p:cNvSpPr txBox="1"/>
          <p:nvPr/>
        </p:nvSpPr>
        <p:spPr>
          <a:xfrm>
            <a:off x="4932040" y="3767749"/>
            <a:ext cx="3888432" cy="1643527"/>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网络经济</a:t>
            </a:r>
            <a:r>
              <a:rPr kumimoji="1" lang="zh-CN" altLang="en-US" dirty="0"/>
              <a:t>的全面发展，主要体现在</a:t>
            </a:r>
            <a:r>
              <a:rPr kumimoji="1" lang="zh-CN" altLang="en-US" u="sng" dirty="0"/>
              <a:t>流量经济</a:t>
            </a:r>
            <a:r>
              <a:rPr kumimoji="1" lang="zh-CN" altLang="en-US" dirty="0"/>
              <a:t>和</a:t>
            </a:r>
            <a:r>
              <a:rPr kumimoji="1" lang="zh-CN" altLang="en-US" u="sng" dirty="0"/>
              <a:t>数据经济</a:t>
            </a:r>
            <a:r>
              <a:rPr kumimoji="1" lang="zh-CN" altLang="en-US" dirty="0"/>
              <a:t>方面。</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timgsa.baidu.com/timg?image&amp;quality=80&amp;size=b9999_10000&amp;sec=1564480188170&amp;di=0206c33a25ad84e3465bd57721525254&amp;imgtype=0&amp;src=http%3A%2F%2Fupload.iheima.com%2F2016%2F0804%2F1470313827806.jpg"/>
          <p:cNvPicPr>
            <a:picLocks noChangeAspect="1" noChangeArrowheads="1"/>
          </p:cNvPicPr>
          <p:nvPr/>
        </p:nvPicPr>
        <p:blipFill>
          <a:blip r:embed="rId2" cstate="print"/>
          <a:srcRect/>
          <a:stretch>
            <a:fillRect/>
          </a:stretch>
        </p:blipFill>
        <p:spPr bwMode="auto">
          <a:xfrm>
            <a:off x="827584" y="2348880"/>
            <a:ext cx="7620000" cy="4343400"/>
          </a:xfrm>
          <a:prstGeom prst="rect">
            <a:avLst/>
          </a:prstGeom>
          <a:ln>
            <a:noFill/>
          </a:ln>
          <a:effectLst>
            <a:softEdge rad="112500"/>
          </a:effectLst>
        </p:spPr>
      </p:pic>
      <p:sp>
        <p:nvSpPr>
          <p:cNvPr id="3" name="文本框 2"/>
          <p:cNvSpPr txBox="1"/>
          <p:nvPr/>
        </p:nvSpPr>
        <p:spPr>
          <a:xfrm>
            <a:off x="611560" y="836712"/>
            <a:ext cx="7920880" cy="1126462"/>
          </a:xfrm>
          <a:prstGeom prst="rect">
            <a:avLst/>
          </a:prstGeom>
          <a:solidFill>
            <a:schemeClr val="tx1">
              <a:lumMod val="10000"/>
              <a:lumOff val="90000"/>
            </a:schemeClr>
          </a:solidFill>
          <a:effectLst>
            <a:outerShdw blurRad="63500" sx="102000" sy="102000" algn="ctr" rotWithShape="0">
              <a:prstClr val="black">
                <a:alpha val="40000"/>
              </a:prstClr>
            </a:outerShdw>
          </a:effectLst>
        </p:spPr>
        <p:txBody>
          <a:bodyPr wrap="square" rtlCol="0">
            <a:spAutoFit/>
          </a:bodyPr>
          <a:lstStyle/>
          <a:p>
            <a:pPr>
              <a:lnSpc>
                <a:spcPct val="120000"/>
              </a:lnSpc>
            </a:pPr>
            <a:r>
              <a:rPr kumimoji="1" lang="zh-CN" altLang="en-US" dirty="0">
                <a:solidFill>
                  <a:schemeClr val="accent4">
                    <a:lumMod val="75000"/>
                  </a:schemeClr>
                </a:solidFill>
              </a:rPr>
              <a:t>“互联网</a:t>
            </a:r>
            <a:r>
              <a:rPr kumimoji="1" lang="en-US" altLang="zh-CN" dirty="0">
                <a:solidFill>
                  <a:schemeClr val="accent4">
                    <a:lumMod val="75000"/>
                  </a:schemeClr>
                </a:solidFill>
              </a:rPr>
              <a:t>+</a:t>
            </a:r>
            <a:r>
              <a:rPr kumimoji="1" lang="zh-CN" altLang="en-US" dirty="0">
                <a:solidFill>
                  <a:schemeClr val="accent4">
                    <a:lumMod val="75000"/>
                  </a:schemeClr>
                </a:solidFill>
              </a:rPr>
              <a:t>”业态异军突起：</a:t>
            </a:r>
            <a:r>
              <a:rPr kumimoji="1" lang="zh-CN" altLang="en-US" dirty="0"/>
              <a:t>打破实体业态、实体产业、服务产业的界限，形成新的竞争力。</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43508" y="1183919"/>
            <a:ext cx="8712968" cy="14401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626" name="Picture 2" descr="https://timgsa.baidu.com/timg?image&amp;quality=80&amp;size=b9999_10000&amp;sec=1562999902868&amp;di=f27e88b93e246ec015e9c93ab701715d&amp;imgtype=0&amp;src=http%3A%2F%2Fs16.sinaimg.cn%2Fmw690%2F006OdTaRzy7eAeeACjZ6f%2669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780928"/>
            <a:ext cx="3744416" cy="37444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框 2"/>
          <p:cNvSpPr txBox="1"/>
          <p:nvPr/>
        </p:nvSpPr>
        <p:spPr>
          <a:xfrm>
            <a:off x="827584" y="1375104"/>
            <a:ext cx="7632848" cy="1126462"/>
          </a:xfrm>
          <a:prstGeom prst="rect">
            <a:avLst/>
          </a:prstGeom>
          <a:noFill/>
        </p:spPr>
        <p:txBody>
          <a:bodyPr wrap="square" rtlCol="0">
            <a:spAutoFit/>
          </a:bodyPr>
          <a:lstStyle/>
          <a:p>
            <a:pPr>
              <a:lnSpc>
                <a:spcPct val="120000"/>
              </a:lnSpc>
            </a:pPr>
            <a:r>
              <a:rPr kumimoji="1" lang="zh-CN" altLang="en-US" dirty="0">
                <a:solidFill>
                  <a:schemeClr val="accent4">
                    <a:lumMod val="75000"/>
                  </a:schemeClr>
                </a:solidFill>
              </a:rPr>
              <a:t>电子商务飞速发展：</a:t>
            </a:r>
            <a:r>
              <a:rPr lang="zh-CN" altLang="zh-CN" dirty="0">
                <a:solidFill>
                  <a:schemeClr val="bg1"/>
                </a:solidFill>
              </a:rPr>
              <a:t>对于贸易</a:t>
            </a:r>
            <a:r>
              <a:rPr lang="zh-CN" altLang="en-US" dirty="0">
                <a:solidFill>
                  <a:schemeClr val="bg1"/>
                </a:solidFill>
              </a:rPr>
              <a:t>的</a:t>
            </a:r>
            <a:r>
              <a:rPr lang="zh-CN" altLang="zh-CN" dirty="0">
                <a:solidFill>
                  <a:schemeClr val="bg1"/>
                </a:solidFill>
              </a:rPr>
              <a:t>各个方面</a:t>
            </a:r>
            <a:r>
              <a:rPr lang="zh-CN" altLang="en-US" dirty="0">
                <a:solidFill>
                  <a:schemeClr val="bg1"/>
                </a:solidFill>
              </a:rPr>
              <a:t>，尤其</a:t>
            </a:r>
            <a:r>
              <a:rPr lang="zh-CN" altLang="zh-CN" dirty="0">
                <a:solidFill>
                  <a:schemeClr val="bg1"/>
                </a:solidFill>
              </a:rPr>
              <a:t>是国际贸易</a:t>
            </a:r>
            <a:r>
              <a:rPr lang="zh-CN" altLang="en-US" dirty="0">
                <a:solidFill>
                  <a:schemeClr val="bg1"/>
                </a:solidFill>
              </a:rPr>
              <a:t>的</a:t>
            </a:r>
            <a:r>
              <a:rPr lang="zh-CN" altLang="zh-CN" dirty="0">
                <a:solidFill>
                  <a:schemeClr val="bg1"/>
                </a:solidFill>
              </a:rPr>
              <a:t>影响</a:t>
            </a:r>
            <a:r>
              <a:rPr lang="zh-CN" altLang="en-US" dirty="0">
                <a:solidFill>
                  <a:schemeClr val="bg1"/>
                </a:solidFill>
              </a:rPr>
              <a:t>较</a:t>
            </a:r>
            <a:r>
              <a:rPr lang="zh-CN" altLang="zh-CN" dirty="0">
                <a:solidFill>
                  <a:schemeClr val="bg1"/>
                </a:solidFill>
              </a:rPr>
              <a:t>大。</a:t>
            </a:r>
            <a:endParaRPr kumimoji="1" lang="zh-CN" altLang="en-US" dirty="0">
              <a:solidFill>
                <a:schemeClr val="bg1"/>
              </a:solidFill>
            </a:endParaRPr>
          </a:p>
        </p:txBody>
      </p:sp>
    </p:spTree>
  </p:cSld>
  <p:clrMapOvr>
    <a:masterClrMapping/>
  </p:clrMapOvr>
</p:sld>
</file>

<file path=ppt/theme/theme1.xml><?xml version="1.0" encoding="utf-8"?>
<a:theme xmlns:a="http://schemas.openxmlformats.org/drawingml/2006/main" name="1_Office 主题">
  <a:themeElements>
    <a:clrScheme name="自定义 5">
      <a:dk1>
        <a:srgbClr val="292929"/>
      </a:dk1>
      <a:lt1>
        <a:srgbClr val="FEFEFC"/>
      </a:lt1>
      <a:dk2>
        <a:srgbClr val="0F171B"/>
      </a:dk2>
      <a:lt2>
        <a:srgbClr val="FEFEFC"/>
      </a:lt2>
      <a:accent1>
        <a:srgbClr val="03ADAD"/>
      </a:accent1>
      <a:accent2>
        <a:srgbClr val="6BA87B"/>
      </a:accent2>
      <a:accent3>
        <a:srgbClr val="F0A941"/>
      </a:accent3>
      <a:accent4>
        <a:srgbClr val="E35B42"/>
      </a:accent4>
      <a:accent5>
        <a:srgbClr val="0F1C20"/>
      </a:accent5>
      <a:accent6>
        <a:srgbClr val="B9E8ED"/>
      </a:accent6>
      <a:hlink>
        <a:srgbClr val="5F5F5F"/>
      </a:hlink>
      <a:folHlink>
        <a:srgbClr val="919191"/>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ordridesign.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NordriDesign_免费商务模板系列">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1"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NordriDesign_免费商务模板系列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_免费商务模板系列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_免费商务模板系列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_免费商务模板系列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_免费商务模板系列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_免费商务模板系列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_免费商务模板系列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_免费商务模板系列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_免费商务模板系列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_免费商务模板系列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_免费商务模板系列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_免费商务模板系列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_免费商务模板系列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nordridesign.com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nordridesign.com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nordridesign.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3506</Words>
  <Application>Microsoft Office PowerPoint</Application>
  <PresentationFormat>全屏显示(4:3)</PresentationFormat>
  <Paragraphs>271</Paragraphs>
  <Slides>101</Slides>
  <Notes>0</Notes>
  <HiddenSlides>0</HiddenSlides>
  <MMClips>0</MMClips>
  <ScaleCrop>false</ScaleCrop>
  <HeadingPairs>
    <vt:vector size="4" baseType="variant">
      <vt:variant>
        <vt:lpstr>主题</vt:lpstr>
      </vt:variant>
      <vt:variant>
        <vt:i4>2</vt:i4>
      </vt:variant>
      <vt:variant>
        <vt:lpstr>幻灯片标题</vt:lpstr>
      </vt:variant>
      <vt:variant>
        <vt:i4>101</vt:i4>
      </vt:variant>
    </vt:vector>
  </HeadingPairs>
  <TitlesOfParts>
    <vt:vector size="103" baseType="lpstr">
      <vt:lpstr>1_Office 主题</vt:lpstr>
      <vt:lpstr>nordridesign.com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经济形势和政策展望</dc:title>
  <dc:creator>david</dc:creator>
  <cp:lastModifiedBy>dell</cp:lastModifiedBy>
  <cp:revision>805</cp:revision>
  <cp:lastPrinted>2411-12-30T00:00:00Z</cp:lastPrinted>
  <dcterms:created xsi:type="dcterms:W3CDTF">2012-11-27T10:33:00Z</dcterms:created>
  <dcterms:modified xsi:type="dcterms:W3CDTF">2019-07-30T09:27:52Z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