
<file path=[Content_Types].xml><?xml version="1.0" encoding="utf-8"?>
<Types xmlns="http://schemas.openxmlformats.org/package/2006/content-types">
  <Default Extension="xml" ContentType="application/xml"/>
  <Default Extension="png" ContentType="image/png"/>
  <Default Extension="wdp" ContentType="image/vnd.ms-photo"/>
  <Default Extension="rels" ContentType="application/vnd.openxmlformats-package.relationships+xml"/>
  <Default Extension="jpeg" ContentType="image/jpeg"/>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slides/slide99.xml" ContentType="application/vnd.openxmlformats-officedocument.presentationml.slide+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iagrams/drawing3.xml" ContentType="application/vnd.ms-office.drawingml.diagramDrawing+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slides/slide9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104"/>
  </p:notesMasterIdLst>
  <p:sldIdLst>
    <p:sldId id="450" r:id="rId72"/>
    <p:sldId id="417" r:id="rId73"/>
    <p:sldId id="419" r:id="rId74"/>
    <p:sldId id="420" r:id="rId75"/>
    <p:sldId id="421" r:id="rId76"/>
    <p:sldId id="422" r:id="rId77"/>
    <p:sldId id="423" r:id="rId78"/>
    <p:sldId id="425" r:id="rId79"/>
    <p:sldId id="426" r:id="rId80"/>
    <p:sldId id="427" r:id="rId81"/>
    <p:sldId id="429" r:id="rId82"/>
    <p:sldId id="428" r:id="rId83"/>
    <p:sldId id="430" r:id="rId84"/>
    <p:sldId id="424" r:id="rId85"/>
    <p:sldId id="431" r:id="rId86"/>
    <p:sldId id="432" r:id="rId87"/>
    <p:sldId id="277" r:id="rId88"/>
    <p:sldId id="434" r:id="rId89"/>
    <p:sldId id="435" r:id="rId90"/>
    <p:sldId id="436" r:id="rId91"/>
    <p:sldId id="437" r:id="rId92"/>
    <p:sldId id="438" r:id="rId93"/>
    <p:sldId id="439" r:id="rId94"/>
    <p:sldId id="440" r:id="rId95"/>
    <p:sldId id="441" r:id="rId96"/>
    <p:sldId id="442" r:id="rId97"/>
    <p:sldId id="443" r:id="rId98"/>
    <p:sldId id="444" r:id="rId99"/>
    <p:sldId id="445" r:id="rId100"/>
    <p:sldId id="446" r:id="rId101"/>
    <p:sldId id="447" r:id="rId102"/>
    <p:sldId id="448" r:id="rId103"/>
  </p:sldIdLst>
  <p:sldSz cx="9144000" cy="6858000" type="screen4x3"/>
  <p:notesSz cx="6858000" cy="9144000"/>
  <p:defaultTextStyle>
    <a:defPPr>
      <a:defRPr lang="zh-CN"/>
    </a:defPPr>
    <a:lvl1pPr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1pPr>
    <a:lvl2pPr marL="4572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2pPr>
    <a:lvl3pPr marL="9144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3pPr>
    <a:lvl4pPr marL="13716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4pPr>
    <a:lvl5pPr marL="18288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5pPr>
    <a:lvl6pPr marL="22860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6pPr>
    <a:lvl7pPr marL="27432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7pPr>
    <a:lvl8pPr marL="32004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8pPr>
    <a:lvl9pPr marL="36576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9pPr>
  </p:defaultTextStyle>
  <p:extLst>
    <p:ext uri="{EFAFB233-063F-42B5-8137-9DF3F51BA10A}">
      <p15:sldGuideLst xmlns:p15="http://schemas.microsoft.com/office/powerpoint/2012/main">
        <p15:guide id="1" orient="horz" pos="2160">
          <p15:clr>
            <a:srgbClr val="A4A3A4"/>
          </p15:clr>
        </p15:guide>
        <p15:guide id="2" pos="28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87B"/>
    <a:srgbClr val="F0A941"/>
    <a:srgbClr val="336699"/>
    <a:srgbClr val="000000"/>
    <a:srgbClr val="F2BC4D"/>
    <a:srgbClr val="BE0000"/>
    <a:srgbClr val="CCFF99"/>
    <a:srgbClr val="CCFF66"/>
    <a:srgbClr val="0000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4" autoAdjust="0"/>
    <p:restoredTop sz="94660"/>
  </p:normalViewPr>
  <p:slideViewPr>
    <p:cSldViewPr>
      <p:cViewPr>
        <p:scale>
          <a:sx n="100" d="100"/>
          <a:sy n="100" d="100"/>
        </p:scale>
        <p:origin x="-462" y="-234"/>
      </p:cViewPr>
      <p:guideLst>
        <p:guide orient="horz" pos="2160"/>
        <p:guide pos="289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&#65279;<?xml version="1.0" encoding="utf-8"?><Relationships xmlns="http://schemas.openxmlformats.org/package/2006/relationships"><Relationship Type="http://schemas.openxmlformats.org/officeDocument/2006/relationships/slide" Target="slides/slide82.xml" Id="rId84" /><Relationship Type="http://schemas.openxmlformats.org/officeDocument/2006/relationships/slide" Target="slides/slide87.xml" Id="rId89" /><Relationship Type="http://schemas.openxmlformats.org/officeDocument/2006/relationships/slide" Target="slides/slide90.xml" Id="rId92" /><Relationship Type="http://schemas.openxmlformats.org/officeDocument/2006/relationships/slideMaster" Target="slideMasters/slideMaster2.xml" Id="rId2" /><Relationship Type="http://schemas.openxmlformats.org/officeDocument/2006/relationships/theme" Target="theme/theme1.xml" Id="rId107" /><Relationship Type="http://schemas.openxmlformats.org/officeDocument/2006/relationships/slide" Target="slides/slide72.xml" Id="rId74" /><Relationship Type="http://schemas.openxmlformats.org/officeDocument/2006/relationships/slide" Target="slides/slide77.xml" Id="rId79" /><Relationship Type="http://schemas.openxmlformats.org/officeDocument/2006/relationships/slide" Target="slides/slide85.xml" Id="rId87" /><Relationship Type="http://schemas.openxmlformats.org/officeDocument/2006/relationships/slide" Target="slides/slide100.xml" Id="rId102" /><Relationship Type="http://schemas.openxmlformats.org/officeDocument/2006/relationships/slide" Target="slides/slide80.xml" Id="rId82" /><Relationship Type="http://schemas.openxmlformats.org/officeDocument/2006/relationships/slide" Target="slides/slide88.xml" Id="rId90" /><Relationship Type="http://schemas.openxmlformats.org/officeDocument/2006/relationships/slide" Target="slides/slide93.xml" Id="rId95" /><Relationship Type="http://schemas.openxmlformats.org/officeDocument/2006/relationships/slide" Target="slides/slide75.xml" Id="rId77" /><Relationship Type="http://schemas.openxmlformats.org/officeDocument/2006/relationships/slide" Target="slides/slide98.xml" Id="rId100" /><Relationship Type="http://schemas.openxmlformats.org/officeDocument/2006/relationships/presProps" Target="presProps.xml" Id="rId105" /><Relationship Type="http://schemas.openxmlformats.org/officeDocument/2006/relationships/slide" Target="slides/slide70.xml" Id="rId72" /><Relationship Type="http://schemas.openxmlformats.org/officeDocument/2006/relationships/slide" Target="slides/slide78.xml" Id="rId80" /><Relationship Type="http://schemas.openxmlformats.org/officeDocument/2006/relationships/slide" Target="slides/slide83.xml" Id="rId85" /><Relationship Type="http://schemas.openxmlformats.org/officeDocument/2006/relationships/slide" Target="slides/slide91.xml" Id="rId93" /><Relationship Type="http://schemas.openxmlformats.org/officeDocument/2006/relationships/slide" Target="slides/slide96.xml" Id="rId98" /><Relationship Type="http://schemas.openxmlformats.org/officeDocument/2006/relationships/slide" Target="slides/slide101.xml" Id="rId103" /><Relationship Type="http://schemas.openxmlformats.org/officeDocument/2006/relationships/tableStyles" Target="tableStyles.xml" Id="rId108" /><Relationship Type="http://schemas.openxmlformats.org/officeDocument/2006/relationships/slide" Target="slides/slide73.xml" Id="rId75" /><Relationship Type="http://schemas.openxmlformats.org/officeDocument/2006/relationships/slide" Target="slides/slide81.xml" Id="rId83" /><Relationship Type="http://schemas.openxmlformats.org/officeDocument/2006/relationships/slide" Target="slides/slide86.xml" Id="rId88" /><Relationship Type="http://schemas.openxmlformats.org/officeDocument/2006/relationships/slide" Target="slides/slide89.xml" Id="rId91" /><Relationship Type="http://schemas.openxmlformats.org/officeDocument/2006/relationships/slide" Target="slides/slide94.xml" Id="rId96" /><Relationship Type="http://schemas.openxmlformats.org/officeDocument/2006/relationships/slideMaster" Target="slideMasters/slideMaster1.xml" Id="rId1" /><Relationship Type="http://schemas.openxmlformats.org/officeDocument/2006/relationships/viewProps" Target="viewProps.xml" Id="rId106" /><Relationship Type="http://schemas.openxmlformats.org/officeDocument/2006/relationships/slide" Target="slides/slide71.xml" Id="rId73" /><Relationship Type="http://schemas.openxmlformats.org/officeDocument/2006/relationships/slide" Target="slides/slide76.xml" Id="rId78" /><Relationship Type="http://schemas.openxmlformats.org/officeDocument/2006/relationships/slide" Target="slides/slide79.xml" Id="rId81" /><Relationship Type="http://schemas.openxmlformats.org/officeDocument/2006/relationships/slide" Target="slides/slide84.xml" Id="rId86" /><Relationship Type="http://schemas.openxmlformats.org/officeDocument/2006/relationships/slide" Target="slides/slide92.xml" Id="rId94" /><Relationship Type="http://schemas.openxmlformats.org/officeDocument/2006/relationships/slide" Target="slides/slide97.xml" Id="rId99" /><Relationship Type="http://schemas.openxmlformats.org/officeDocument/2006/relationships/slide" Target="slides/slide99.xml" Id="rId101" /><Relationship Type="http://schemas.openxmlformats.org/officeDocument/2006/relationships/slide" Target="slides/slide74.xml" Id="rId76" /><Relationship Type="http://schemas.openxmlformats.org/officeDocument/2006/relationships/slide" Target="slides/slide95.xml" Id="rId97" /><Relationship Type="http://schemas.openxmlformats.org/officeDocument/2006/relationships/notesMaster" Target="notesMasters/notesMaster1.xml" Id="rId104" /></Relationships>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2.xml><?xml version="1.0" encoding="utf-8"?>
<dgm:dataModel xmlns:dgm="http://schemas.openxmlformats.org/drawingml/2006/diagram" xmlns:a="http://schemas.openxmlformats.org/drawingml/2006/main">
  <dgm:ptLst>
    <dgm:pt modelId="{A5837C2E-B913-440D-8FE2-84BF275EA698}"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zh-CN" altLang="en-US"/>
        </a:p>
      </dgm:t>
    </dgm:pt>
    <dgm:pt modelId="{830BE321-D2A5-49A3-83DF-78F9E111C295}">
      <dgm:prSet phldrT="[文本]" custT="1"/>
      <dgm:spPr/>
      <dgm:t>
        <a:bodyPr/>
        <a:lstStyle/>
        <a:p>
          <a:endParaRPr lang="zh-CN" altLang="en-US" sz="2800" dirty="0"/>
        </a:p>
      </dgm:t>
    </dgm:pt>
    <dgm:pt modelId="{55746DDA-CCBD-4241-B06E-D7EB948A9671}" type="parTrans" cxnId="{F8FC1E58-ADCB-48AE-90ED-08F9A8BDDA40}">
      <dgm:prSet/>
      <dgm:spPr/>
      <dgm:t>
        <a:bodyPr/>
        <a:lstStyle/>
        <a:p>
          <a:endParaRPr lang="zh-CN" altLang="en-US"/>
        </a:p>
      </dgm:t>
    </dgm:pt>
    <dgm:pt modelId="{BB5D6A48-A438-44A0-A68B-9BBEF3BAC842}" type="sibTrans" cxnId="{F8FC1E58-ADCB-48AE-90ED-08F9A8BDDA40}">
      <dgm:prSet/>
      <dgm:spPr/>
      <dgm:t>
        <a:bodyPr/>
        <a:lstStyle/>
        <a:p>
          <a:endParaRPr lang="zh-CN" altLang="en-US"/>
        </a:p>
      </dgm:t>
    </dgm:pt>
    <dgm:pt modelId="{92EF8139-72EF-45B3-9A5E-BC07ECACF5DB}">
      <dgm:prSet phldrT="[文本]" custT="1"/>
      <dgm:spPr/>
      <dgm:t>
        <a:bodyPr/>
        <a:lstStyle/>
        <a:p>
          <a:r>
            <a:rPr lang="zh-CN" altLang="en-US" sz="2800" b="1" dirty="0">
              <a:latin typeface="楷体_GB2312" panose="02010609030101010101" charset="-122"/>
              <a:ea typeface="楷体_GB2312" panose="02010609030101010101" charset="-122"/>
            </a:rPr>
            <a:t>版权产业</a:t>
          </a:r>
        </a:p>
      </dgm:t>
    </dgm:pt>
    <dgm:pt modelId="{8F8AFB13-1EC8-46A3-9717-8DD003AF7000}" type="parTrans" cxnId="{EB8C9F87-2304-4302-B08C-03965CF2980E}">
      <dgm:prSet/>
      <dgm:spPr/>
      <dgm:t>
        <a:bodyPr/>
        <a:lstStyle/>
        <a:p>
          <a:endParaRPr lang="zh-CN" altLang="en-US"/>
        </a:p>
      </dgm:t>
    </dgm:pt>
    <dgm:pt modelId="{7FA5A419-D3E7-4FF5-9B36-18C1037E623D}" type="sibTrans" cxnId="{EB8C9F87-2304-4302-B08C-03965CF2980E}">
      <dgm:prSet/>
      <dgm:spPr/>
      <dgm:t>
        <a:bodyPr/>
        <a:lstStyle/>
        <a:p>
          <a:endParaRPr lang="zh-CN" altLang="en-US"/>
        </a:p>
      </dgm:t>
    </dgm:pt>
    <dgm:pt modelId="{AFC21B98-5360-48CA-AC92-C762BCB7F3C9}" type="pres">
      <dgm:prSet presAssocID="{A5837C2E-B913-440D-8FE2-84BF275EA698}" presName="linearFlow" presStyleCnt="0">
        <dgm:presLayoutVars>
          <dgm:dir/>
          <dgm:animLvl val="lvl"/>
          <dgm:resizeHandles val="exact"/>
        </dgm:presLayoutVars>
      </dgm:prSet>
      <dgm:spPr/>
      <dgm:t>
        <a:bodyPr/>
        <a:lstStyle/>
        <a:p>
          <a:endParaRPr lang="zh-CN" altLang="en-US"/>
        </a:p>
      </dgm:t>
    </dgm:pt>
    <dgm:pt modelId="{6E797AE8-7D64-4E84-9F01-40A19A0FC31F}" type="pres">
      <dgm:prSet presAssocID="{830BE321-D2A5-49A3-83DF-78F9E111C295}" presName="composite" presStyleCnt="0"/>
      <dgm:spPr/>
    </dgm:pt>
    <dgm:pt modelId="{B7D64CB0-456B-459E-88C6-3266B0763B7A}" type="pres">
      <dgm:prSet presAssocID="{830BE321-D2A5-49A3-83DF-78F9E111C295}" presName="parentText" presStyleLbl="alignNode1" presStyleIdx="0" presStyleCnt="1" custScaleY="100000">
        <dgm:presLayoutVars>
          <dgm:chMax val="1"/>
          <dgm:bulletEnabled val="1"/>
        </dgm:presLayoutVars>
      </dgm:prSet>
      <dgm:spPr/>
      <dgm:t>
        <a:bodyPr/>
        <a:lstStyle/>
        <a:p>
          <a:endParaRPr lang="zh-CN" altLang="en-US"/>
        </a:p>
      </dgm:t>
    </dgm:pt>
    <dgm:pt modelId="{6C5126FF-6348-4CC5-82B5-8469E8905211}" type="pres">
      <dgm:prSet presAssocID="{830BE321-D2A5-49A3-83DF-78F9E111C295}" presName="descendantText" presStyleLbl="alignAcc1" presStyleIdx="0" presStyleCnt="1" custScaleX="59241" custLinFactNeighborX="-3620" custLinFactNeighborY="-31843">
        <dgm:presLayoutVars>
          <dgm:bulletEnabled val="1"/>
        </dgm:presLayoutVars>
      </dgm:prSet>
      <dgm:spPr/>
      <dgm:t>
        <a:bodyPr/>
        <a:lstStyle/>
        <a:p>
          <a:endParaRPr lang="zh-CN" altLang="en-US"/>
        </a:p>
      </dgm:t>
    </dgm:pt>
  </dgm:ptLst>
  <dgm:cxnLst>
    <dgm:cxn modelId="{F8FC1E58-ADCB-48AE-90ED-08F9A8BDDA40}" srcId="{A5837C2E-B913-440D-8FE2-84BF275EA698}" destId="{830BE321-D2A5-49A3-83DF-78F9E111C295}" srcOrd="0" destOrd="0" parTransId="{55746DDA-CCBD-4241-B06E-D7EB948A9671}" sibTransId="{BB5D6A48-A438-44A0-A68B-9BBEF3BAC842}"/>
    <dgm:cxn modelId="{EDEF7BC2-5549-4F7D-942F-D7C90064C347}" type="presOf" srcId="{92EF8139-72EF-45B3-9A5E-BC07ECACF5DB}" destId="{6C5126FF-6348-4CC5-82B5-8469E8905211}" srcOrd="0" destOrd="0" presId="urn:microsoft.com/office/officeart/2005/8/layout/chevron2"/>
    <dgm:cxn modelId="{6A681E13-19C7-47C6-861C-6E52CEDD28B0}" type="presOf" srcId="{830BE321-D2A5-49A3-83DF-78F9E111C295}" destId="{B7D64CB0-456B-459E-88C6-3266B0763B7A}" srcOrd="0" destOrd="0" presId="urn:microsoft.com/office/officeart/2005/8/layout/chevron2"/>
    <dgm:cxn modelId="{EB8C9F87-2304-4302-B08C-03965CF2980E}" srcId="{830BE321-D2A5-49A3-83DF-78F9E111C295}" destId="{92EF8139-72EF-45B3-9A5E-BC07ECACF5DB}" srcOrd="0" destOrd="0" parTransId="{8F8AFB13-1EC8-46A3-9717-8DD003AF7000}" sibTransId="{7FA5A419-D3E7-4FF5-9B36-18C1037E623D}"/>
    <dgm:cxn modelId="{E4112063-996C-49FD-A528-3F3EF800A539}" type="presOf" srcId="{A5837C2E-B913-440D-8FE2-84BF275EA698}" destId="{AFC21B98-5360-48CA-AC92-C762BCB7F3C9}" srcOrd="0" destOrd="0" presId="urn:microsoft.com/office/officeart/2005/8/layout/chevron2"/>
    <dgm:cxn modelId="{8F01DF6F-81C5-450A-B658-BAE9404E3C46}" type="presParOf" srcId="{AFC21B98-5360-48CA-AC92-C762BCB7F3C9}" destId="{6E797AE8-7D64-4E84-9F01-40A19A0FC31F}" srcOrd="0" destOrd="0" presId="urn:microsoft.com/office/officeart/2005/8/layout/chevron2"/>
    <dgm:cxn modelId="{790E602D-2138-451F-B811-993E208C8EC1}" type="presParOf" srcId="{6E797AE8-7D64-4E84-9F01-40A19A0FC31F}" destId="{B7D64CB0-456B-459E-88C6-3266B0763B7A}" srcOrd="0" destOrd="0" presId="urn:microsoft.com/office/officeart/2005/8/layout/chevron2"/>
    <dgm:cxn modelId="{314BF70F-6FB6-4647-9E35-930AF549F405}" type="presParOf" srcId="{6E797AE8-7D64-4E84-9F01-40A19A0FC31F}" destId="{6C5126FF-6348-4CC5-82B5-8469E890521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837C2E-B913-440D-8FE2-84BF275EA698}"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zh-CN" altLang="en-US"/>
        </a:p>
      </dgm:t>
    </dgm:pt>
    <dgm:pt modelId="{830BE321-D2A5-49A3-83DF-78F9E111C295}">
      <dgm:prSet phldrT="[文本]" custT="1"/>
      <dgm:spPr/>
      <dgm:t>
        <a:bodyPr/>
        <a:lstStyle/>
        <a:p>
          <a:endParaRPr lang="zh-CN" altLang="en-US" sz="2800" dirty="0"/>
        </a:p>
      </dgm:t>
    </dgm:pt>
    <dgm:pt modelId="{55746DDA-CCBD-4241-B06E-D7EB948A9671}" type="parTrans" cxnId="{F8FC1E58-ADCB-48AE-90ED-08F9A8BDDA40}">
      <dgm:prSet/>
      <dgm:spPr/>
      <dgm:t>
        <a:bodyPr/>
        <a:lstStyle/>
        <a:p>
          <a:endParaRPr lang="zh-CN" altLang="en-US"/>
        </a:p>
      </dgm:t>
    </dgm:pt>
    <dgm:pt modelId="{BB5D6A48-A438-44A0-A68B-9BBEF3BAC842}" type="sibTrans" cxnId="{F8FC1E58-ADCB-48AE-90ED-08F9A8BDDA40}">
      <dgm:prSet/>
      <dgm:spPr/>
      <dgm:t>
        <a:bodyPr/>
        <a:lstStyle/>
        <a:p>
          <a:endParaRPr lang="zh-CN" altLang="en-US"/>
        </a:p>
      </dgm:t>
    </dgm:pt>
    <dgm:pt modelId="{92EF8139-72EF-45B3-9A5E-BC07ECACF5DB}">
      <dgm:prSet phldrT="[文本]" custT="1"/>
      <dgm:spPr/>
      <dgm:t>
        <a:bodyPr/>
        <a:lstStyle/>
        <a:p>
          <a:r>
            <a:rPr lang="zh-CN" altLang="en-US" sz="2800" b="1" dirty="0">
              <a:latin typeface="楷体_GB2312" panose="02010609030101010101" charset="-122"/>
              <a:ea typeface="楷体_GB2312" panose="02010609030101010101" charset="-122"/>
            </a:rPr>
            <a:t>创意产业</a:t>
          </a:r>
        </a:p>
      </dgm:t>
    </dgm:pt>
    <dgm:pt modelId="{8F8AFB13-1EC8-46A3-9717-8DD003AF7000}" type="parTrans" cxnId="{EB8C9F87-2304-4302-B08C-03965CF2980E}">
      <dgm:prSet/>
      <dgm:spPr/>
      <dgm:t>
        <a:bodyPr/>
        <a:lstStyle/>
        <a:p>
          <a:endParaRPr lang="zh-CN" altLang="en-US"/>
        </a:p>
      </dgm:t>
    </dgm:pt>
    <dgm:pt modelId="{7FA5A419-D3E7-4FF5-9B36-18C1037E623D}" type="sibTrans" cxnId="{EB8C9F87-2304-4302-B08C-03965CF2980E}">
      <dgm:prSet/>
      <dgm:spPr/>
      <dgm:t>
        <a:bodyPr/>
        <a:lstStyle/>
        <a:p>
          <a:endParaRPr lang="zh-CN" altLang="en-US"/>
        </a:p>
      </dgm:t>
    </dgm:pt>
    <dgm:pt modelId="{AFC21B98-5360-48CA-AC92-C762BCB7F3C9}" type="pres">
      <dgm:prSet presAssocID="{A5837C2E-B913-440D-8FE2-84BF275EA698}" presName="linearFlow" presStyleCnt="0">
        <dgm:presLayoutVars>
          <dgm:dir/>
          <dgm:animLvl val="lvl"/>
          <dgm:resizeHandles val="exact"/>
        </dgm:presLayoutVars>
      </dgm:prSet>
      <dgm:spPr/>
      <dgm:t>
        <a:bodyPr/>
        <a:lstStyle/>
        <a:p>
          <a:endParaRPr lang="zh-CN" altLang="en-US"/>
        </a:p>
      </dgm:t>
    </dgm:pt>
    <dgm:pt modelId="{6E797AE8-7D64-4E84-9F01-40A19A0FC31F}" type="pres">
      <dgm:prSet presAssocID="{830BE321-D2A5-49A3-83DF-78F9E111C295}" presName="composite" presStyleCnt="0"/>
      <dgm:spPr/>
    </dgm:pt>
    <dgm:pt modelId="{B7D64CB0-456B-459E-88C6-3266B0763B7A}" type="pres">
      <dgm:prSet presAssocID="{830BE321-D2A5-49A3-83DF-78F9E111C295}" presName="parentText" presStyleLbl="alignNode1" presStyleIdx="0" presStyleCnt="1" custScaleY="100000">
        <dgm:presLayoutVars>
          <dgm:chMax val="1"/>
          <dgm:bulletEnabled val="1"/>
        </dgm:presLayoutVars>
      </dgm:prSet>
      <dgm:spPr/>
      <dgm:t>
        <a:bodyPr/>
        <a:lstStyle/>
        <a:p>
          <a:endParaRPr lang="zh-CN" altLang="en-US"/>
        </a:p>
      </dgm:t>
    </dgm:pt>
    <dgm:pt modelId="{6C5126FF-6348-4CC5-82B5-8469E8905211}" type="pres">
      <dgm:prSet presAssocID="{830BE321-D2A5-49A3-83DF-78F9E111C295}" presName="descendantText" presStyleLbl="alignAcc1" presStyleIdx="0" presStyleCnt="1" custScaleX="59241" custLinFactNeighborX="-4620">
        <dgm:presLayoutVars>
          <dgm:bulletEnabled val="1"/>
        </dgm:presLayoutVars>
      </dgm:prSet>
      <dgm:spPr/>
      <dgm:t>
        <a:bodyPr/>
        <a:lstStyle/>
        <a:p>
          <a:endParaRPr lang="zh-CN" altLang="en-US"/>
        </a:p>
      </dgm:t>
    </dgm:pt>
  </dgm:ptLst>
  <dgm:cxnLst>
    <dgm:cxn modelId="{F8FC1E58-ADCB-48AE-90ED-08F9A8BDDA40}" srcId="{A5837C2E-B913-440D-8FE2-84BF275EA698}" destId="{830BE321-D2A5-49A3-83DF-78F9E111C295}" srcOrd="0" destOrd="0" parTransId="{55746DDA-CCBD-4241-B06E-D7EB948A9671}" sibTransId="{BB5D6A48-A438-44A0-A68B-9BBEF3BAC842}"/>
    <dgm:cxn modelId="{166BB5AF-D652-4C5A-B200-A0D02BFEE832}" type="presOf" srcId="{92EF8139-72EF-45B3-9A5E-BC07ECACF5DB}" destId="{6C5126FF-6348-4CC5-82B5-8469E8905211}" srcOrd="0" destOrd="0" presId="urn:microsoft.com/office/officeart/2005/8/layout/chevron2"/>
    <dgm:cxn modelId="{4737BA2B-11DA-44AD-934F-93DA4B82A52C}" type="presOf" srcId="{A5837C2E-B913-440D-8FE2-84BF275EA698}" destId="{AFC21B98-5360-48CA-AC92-C762BCB7F3C9}" srcOrd="0" destOrd="0" presId="urn:microsoft.com/office/officeart/2005/8/layout/chevron2"/>
    <dgm:cxn modelId="{C6770E4F-A6D9-4A28-86F5-F92469FE2F0C}" type="presOf" srcId="{830BE321-D2A5-49A3-83DF-78F9E111C295}" destId="{B7D64CB0-456B-459E-88C6-3266B0763B7A}" srcOrd="0" destOrd="0" presId="urn:microsoft.com/office/officeart/2005/8/layout/chevron2"/>
    <dgm:cxn modelId="{EB8C9F87-2304-4302-B08C-03965CF2980E}" srcId="{830BE321-D2A5-49A3-83DF-78F9E111C295}" destId="{92EF8139-72EF-45B3-9A5E-BC07ECACF5DB}" srcOrd="0" destOrd="0" parTransId="{8F8AFB13-1EC8-46A3-9717-8DD003AF7000}" sibTransId="{7FA5A419-D3E7-4FF5-9B36-18C1037E623D}"/>
    <dgm:cxn modelId="{8D22EA3A-588C-41F6-B476-51C8B5449553}" type="presParOf" srcId="{AFC21B98-5360-48CA-AC92-C762BCB7F3C9}" destId="{6E797AE8-7D64-4E84-9F01-40A19A0FC31F}" srcOrd="0" destOrd="0" presId="urn:microsoft.com/office/officeart/2005/8/layout/chevron2"/>
    <dgm:cxn modelId="{E3FD54EC-FAF2-47DD-A98D-5C1242761290}" type="presParOf" srcId="{6E797AE8-7D64-4E84-9F01-40A19A0FC31F}" destId="{B7D64CB0-456B-459E-88C6-3266B0763B7A}" srcOrd="0" destOrd="0" presId="urn:microsoft.com/office/officeart/2005/8/layout/chevron2"/>
    <dgm:cxn modelId="{80B7D78D-32F0-48CC-8D4E-E775BDDA894D}" type="presParOf" srcId="{6E797AE8-7D64-4E84-9F01-40A19A0FC31F}" destId="{6C5126FF-6348-4CC5-82B5-8469E890521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837C2E-B913-440D-8FE2-84BF275EA698}" type="doc">
      <dgm:prSet loTypeId="urn:microsoft.com/office/officeart/2005/8/layout/chevron2" loCatId="list" qsTypeId="urn:microsoft.com/office/officeart/2005/8/quickstyle/simple1#3" qsCatId="simple" csTypeId="urn:microsoft.com/office/officeart/2005/8/colors/accent1_2#3" csCatId="accent1" phldr="1"/>
      <dgm:spPr/>
      <dgm:t>
        <a:bodyPr/>
        <a:lstStyle/>
        <a:p>
          <a:endParaRPr lang="zh-CN" altLang="en-US"/>
        </a:p>
      </dgm:t>
    </dgm:pt>
    <dgm:pt modelId="{830BE321-D2A5-49A3-83DF-78F9E111C295}">
      <dgm:prSet phldrT="[文本]" custT="1"/>
      <dgm:spPr/>
      <dgm:t>
        <a:bodyPr/>
        <a:lstStyle/>
        <a:p>
          <a:endParaRPr lang="zh-CN" altLang="en-US" sz="2800" dirty="0"/>
        </a:p>
      </dgm:t>
    </dgm:pt>
    <dgm:pt modelId="{55746DDA-CCBD-4241-B06E-D7EB948A9671}" type="parTrans" cxnId="{F8FC1E58-ADCB-48AE-90ED-08F9A8BDDA40}">
      <dgm:prSet/>
      <dgm:spPr/>
      <dgm:t>
        <a:bodyPr/>
        <a:lstStyle/>
        <a:p>
          <a:endParaRPr lang="zh-CN" altLang="en-US"/>
        </a:p>
      </dgm:t>
    </dgm:pt>
    <dgm:pt modelId="{BB5D6A48-A438-44A0-A68B-9BBEF3BAC842}" type="sibTrans" cxnId="{F8FC1E58-ADCB-48AE-90ED-08F9A8BDDA40}">
      <dgm:prSet/>
      <dgm:spPr/>
      <dgm:t>
        <a:bodyPr/>
        <a:lstStyle/>
        <a:p>
          <a:endParaRPr lang="zh-CN" altLang="en-US"/>
        </a:p>
      </dgm:t>
    </dgm:pt>
    <dgm:pt modelId="{92EF8139-72EF-45B3-9A5E-BC07ECACF5DB}">
      <dgm:prSet phldrT="[文本]" custT="1"/>
      <dgm:spPr/>
      <dgm:t>
        <a:bodyPr/>
        <a:lstStyle/>
        <a:p>
          <a:r>
            <a:rPr lang="zh-CN" altLang="en-US" sz="2800" b="1" dirty="0">
              <a:latin typeface="楷体_GB2312" panose="02010609030101010101" charset="-122"/>
              <a:ea typeface="楷体_GB2312" panose="02010609030101010101" charset="-122"/>
            </a:rPr>
            <a:t>文化产业</a:t>
          </a:r>
        </a:p>
      </dgm:t>
    </dgm:pt>
    <dgm:pt modelId="{8F8AFB13-1EC8-46A3-9717-8DD003AF7000}" type="parTrans" cxnId="{EB8C9F87-2304-4302-B08C-03965CF2980E}">
      <dgm:prSet/>
      <dgm:spPr/>
      <dgm:t>
        <a:bodyPr/>
        <a:lstStyle/>
        <a:p>
          <a:endParaRPr lang="zh-CN" altLang="en-US"/>
        </a:p>
      </dgm:t>
    </dgm:pt>
    <dgm:pt modelId="{7FA5A419-D3E7-4FF5-9B36-18C1037E623D}" type="sibTrans" cxnId="{EB8C9F87-2304-4302-B08C-03965CF2980E}">
      <dgm:prSet/>
      <dgm:spPr/>
      <dgm:t>
        <a:bodyPr/>
        <a:lstStyle/>
        <a:p>
          <a:endParaRPr lang="zh-CN" altLang="en-US"/>
        </a:p>
      </dgm:t>
    </dgm:pt>
    <dgm:pt modelId="{AFC21B98-5360-48CA-AC92-C762BCB7F3C9}" type="pres">
      <dgm:prSet presAssocID="{A5837C2E-B913-440D-8FE2-84BF275EA698}" presName="linearFlow" presStyleCnt="0">
        <dgm:presLayoutVars>
          <dgm:dir/>
          <dgm:animLvl val="lvl"/>
          <dgm:resizeHandles val="exact"/>
        </dgm:presLayoutVars>
      </dgm:prSet>
      <dgm:spPr/>
      <dgm:t>
        <a:bodyPr/>
        <a:lstStyle/>
        <a:p>
          <a:endParaRPr lang="zh-CN" altLang="en-US"/>
        </a:p>
      </dgm:t>
    </dgm:pt>
    <dgm:pt modelId="{6E797AE8-7D64-4E84-9F01-40A19A0FC31F}" type="pres">
      <dgm:prSet presAssocID="{830BE321-D2A5-49A3-83DF-78F9E111C295}" presName="composite" presStyleCnt="0"/>
      <dgm:spPr/>
    </dgm:pt>
    <dgm:pt modelId="{B7D64CB0-456B-459E-88C6-3266B0763B7A}" type="pres">
      <dgm:prSet presAssocID="{830BE321-D2A5-49A3-83DF-78F9E111C295}" presName="parentText" presStyleLbl="alignNode1" presStyleIdx="0" presStyleCnt="1" custScaleY="100000">
        <dgm:presLayoutVars>
          <dgm:chMax val="1"/>
          <dgm:bulletEnabled val="1"/>
        </dgm:presLayoutVars>
      </dgm:prSet>
      <dgm:spPr/>
      <dgm:t>
        <a:bodyPr/>
        <a:lstStyle/>
        <a:p>
          <a:endParaRPr lang="zh-CN" altLang="en-US"/>
        </a:p>
      </dgm:t>
    </dgm:pt>
    <dgm:pt modelId="{6C5126FF-6348-4CC5-82B5-8469E8905211}" type="pres">
      <dgm:prSet presAssocID="{830BE321-D2A5-49A3-83DF-78F9E111C295}" presName="descendantText" presStyleLbl="alignAcc1" presStyleIdx="0" presStyleCnt="1" custScaleX="59241" custLinFactNeighborX="-4620">
        <dgm:presLayoutVars>
          <dgm:bulletEnabled val="1"/>
        </dgm:presLayoutVars>
      </dgm:prSet>
      <dgm:spPr/>
      <dgm:t>
        <a:bodyPr/>
        <a:lstStyle/>
        <a:p>
          <a:endParaRPr lang="zh-CN" altLang="en-US"/>
        </a:p>
      </dgm:t>
    </dgm:pt>
  </dgm:ptLst>
  <dgm:cxnLst>
    <dgm:cxn modelId="{F8BE9E2F-E69A-4212-8054-AD14448FC012}" type="presOf" srcId="{830BE321-D2A5-49A3-83DF-78F9E111C295}" destId="{B7D64CB0-456B-459E-88C6-3266B0763B7A}" srcOrd="0" destOrd="0" presId="urn:microsoft.com/office/officeart/2005/8/layout/chevron2"/>
    <dgm:cxn modelId="{6BC3CD0D-AB2D-49B5-8A2F-206D4A15AF87}" type="presOf" srcId="{92EF8139-72EF-45B3-9A5E-BC07ECACF5DB}" destId="{6C5126FF-6348-4CC5-82B5-8469E8905211}" srcOrd="0" destOrd="0" presId="urn:microsoft.com/office/officeart/2005/8/layout/chevron2"/>
    <dgm:cxn modelId="{EB8C9F87-2304-4302-B08C-03965CF2980E}" srcId="{830BE321-D2A5-49A3-83DF-78F9E111C295}" destId="{92EF8139-72EF-45B3-9A5E-BC07ECACF5DB}" srcOrd="0" destOrd="0" parTransId="{8F8AFB13-1EC8-46A3-9717-8DD003AF7000}" sibTransId="{7FA5A419-D3E7-4FF5-9B36-18C1037E623D}"/>
    <dgm:cxn modelId="{F8FC1E58-ADCB-48AE-90ED-08F9A8BDDA40}" srcId="{A5837C2E-B913-440D-8FE2-84BF275EA698}" destId="{830BE321-D2A5-49A3-83DF-78F9E111C295}" srcOrd="0" destOrd="0" parTransId="{55746DDA-CCBD-4241-B06E-D7EB948A9671}" sibTransId="{BB5D6A48-A438-44A0-A68B-9BBEF3BAC842}"/>
    <dgm:cxn modelId="{A7897F27-C677-4927-A0F1-28057CB70A59}" type="presOf" srcId="{A5837C2E-B913-440D-8FE2-84BF275EA698}" destId="{AFC21B98-5360-48CA-AC92-C762BCB7F3C9}" srcOrd="0" destOrd="0" presId="urn:microsoft.com/office/officeart/2005/8/layout/chevron2"/>
    <dgm:cxn modelId="{1D38BD29-FFF8-4313-9AD4-C6EC48B48E87}" type="presParOf" srcId="{AFC21B98-5360-48CA-AC92-C762BCB7F3C9}" destId="{6E797AE8-7D64-4E84-9F01-40A19A0FC31F}" srcOrd="0" destOrd="0" presId="urn:microsoft.com/office/officeart/2005/8/layout/chevron2"/>
    <dgm:cxn modelId="{07D36855-FE3A-4698-A8EC-5F13DA6CB5A5}" type="presParOf" srcId="{6E797AE8-7D64-4E84-9F01-40A19A0FC31F}" destId="{B7D64CB0-456B-459E-88C6-3266B0763B7A}" srcOrd="0" destOrd="0" presId="urn:microsoft.com/office/officeart/2005/8/layout/chevron2"/>
    <dgm:cxn modelId="{81BEB1D2-C61C-485A-865F-1CF3661A884F}" type="presParOf" srcId="{6E797AE8-7D64-4E84-9F01-40A19A0FC31F}" destId="{6C5126FF-6348-4CC5-82B5-8469E890521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837C2E-B913-440D-8FE2-84BF275EA698}" type="doc">
      <dgm:prSet loTypeId="urn:microsoft.com/office/officeart/2005/8/layout/chevron2" loCatId="list" qsTypeId="urn:microsoft.com/office/officeart/2005/8/quickstyle/simple1#4" qsCatId="simple" csTypeId="urn:microsoft.com/office/officeart/2005/8/colors/accent1_2#4" csCatId="accent1" phldr="1"/>
      <dgm:spPr/>
      <dgm:t>
        <a:bodyPr/>
        <a:lstStyle/>
        <a:p>
          <a:endParaRPr lang="zh-CN" altLang="en-US"/>
        </a:p>
      </dgm:t>
    </dgm:pt>
    <dgm:pt modelId="{830BE321-D2A5-49A3-83DF-78F9E111C295}">
      <dgm:prSet phldrT="[文本]" custT="1"/>
      <dgm:spPr/>
      <dgm:t>
        <a:bodyPr/>
        <a:lstStyle/>
        <a:p>
          <a:endParaRPr lang="zh-CN" altLang="en-US" sz="2800" dirty="0"/>
        </a:p>
      </dgm:t>
    </dgm:pt>
    <dgm:pt modelId="{55746DDA-CCBD-4241-B06E-D7EB948A9671}" type="parTrans" cxnId="{F8FC1E58-ADCB-48AE-90ED-08F9A8BDDA40}">
      <dgm:prSet/>
      <dgm:spPr/>
      <dgm:t>
        <a:bodyPr/>
        <a:lstStyle/>
        <a:p>
          <a:endParaRPr lang="zh-CN" altLang="en-US"/>
        </a:p>
      </dgm:t>
    </dgm:pt>
    <dgm:pt modelId="{BB5D6A48-A438-44A0-A68B-9BBEF3BAC842}" type="sibTrans" cxnId="{F8FC1E58-ADCB-48AE-90ED-08F9A8BDDA40}">
      <dgm:prSet/>
      <dgm:spPr/>
      <dgm:t>
        <a:bodyPr/>
        <a:lstStyle/>
        <a:p>
          <a:endParaRPr lang="zh-CN" altLang="en-US"/>
        </a:p>
      </dgm:t>
    </dgm:pt>
    <dgm:pt modelId="{92EF8139-72EF-45B3-9A5E-BC07ECACF5DB}">
      <dgm:prSet phldrT="[文本]" custT="1"/>
      <dgm:spPr/>
      <dgm:t>
        <a:bodyPr/>
        <a:lstStyle/>
        <a:p>
          <a:r>
            <a:rPr lang="zh-CN" altLang="en-US" sz="2800" b="1" dirty="0">
              <a:latin typeface="楷体_GB2312" panose="02010609030101010101" charset="-122"/>
              <a:ea typeface="楷体_GB2312" panose="02010609030101010101" charset="-122"/>
            </a:rPr>
            <a:t>内容产业</a:t>
          </a:r>
        </a:p>
      </dgm:t>
    </dgm:pt>
    <dgm:pt modelId="{8F8AFB13-1EC8-46A3-9717-8DD003AF7000}" type="parTrans" cxnId="{EB8C9F87-2304-4302-B08C-03965CF2980E}">
      <dgm:prSet/>
      <dgm:spPr/>
      <dgm:t>
        <a:bodyPr/>
        <a:lstStyle/>
        <a:p>
          <a:endParaRPr lang="zh-CN" altLang="en-US"/>
        </a:p>
      </dgm:t>
    </dgm:pt>
    <dgm:pt modelId="{7FA5A419-D3E7-4FF5-9B36-18C1037E623D}" type="sibTrans" cxnId="{EB8C9F87-2304-4302-B08C-03965CF2980E}">
      <dgm:prSet/>
      <dgm:spPr/>
      <dgm:t>
        <a:bodyPr/>
        <a:lstStyle/>
        <a:p>
          <a:endParaRPr lang="zh-CN" altLang="en-US"/>
        </a:p>
      </dgm:t>
    </dgm:pt>
    <dgm:pt modelId="{AFC21B98-5360-48CA-AC92-C762BCB7F3C9}" type="pres">
      <dgm:prSet presAssocID="{A5837C2E-B913-440D-8FE2-84BF275EA698}" presName="linearFlow" presStyleCnt="0">
        <dgm:presLayoutVars>
          <dgm:dir/>
          <dgm:animLvl val="lvl"/>
          <dgm:resizeHandles val="exact"/>
        </dgm:presLayoutVars>
      </dgm:prSet>
      <dgm:spPr/>
      <dgm:t>
        <a:bodyPr/>
        <a:lstStyle/>
        <a:p>
          <a:endParaRPr lang="zh-CN" altLang="en-US"/>
        </a:p>
      </dgm:t>
    </dgm:pt>
    <dgm:pt modelId="{6E797AE8-7D64-4E84-9F01-40A19A0FC31F}" type="pres">
      <dgm:prSet presAssocID="{830BE321-D2A5-49A3-83DF-78F9E111C295}" presName="composite" presStyleCnt="0"/>
      <dgm:spPr/>
    </dgm:pt>
    <dgm:pt modelId="{B7D64CB0-456B-459E-88C6-3266B0763B7A}" type="pres">
      <dgm:prSet presAssocID="{830BE321-D2A5-49A3-83DF-78F9E111C295}" presName="parentText" presStyleLbl="alignNode1" presStyleIdx="0" presStyleCnt="1" custScaleY="100000">
        <dgm:presLayoutVars>
          <dgm:chMax val="1"/>
          <dgm:bulletEnabled val="1"/>
        </dgm:presLayoutVars>
      </dgm:prSet>
      <dgm:spPr/>
      <dgm:t>
        <a:bodyPr/>
        <a:lstStyle/>
        <a:p>
          <a:endParaRPr lang="zh-CN" altLang="en-US"/>
        </a:p>
      </dgm:t>
    </dgm:pt>
    <dgm:pt modelId="{6C5126FF-6348-4CC5-82B5-8469E8905211}" type="pres">
      <dgm:prSet presAssocID="{830BE321-D2A5-49A3-83DF-78F9E111C295}" presName="descendantText" presStyleLbl="alignAcc1" presStyleIdx="0" presStyleCnt="1" custScaleX="59241" custLinFactNeighborX="-4620">
        <dgm:presLayoutVars>
          <dgm:bulletEnabled val="1"/>
        </dgm:presLayoutVars>
      </dgm:prSet>
      <dgm:spPr/>
      <dgm:t>
        <a:bodyPr/>
        <a:lstStyle/>
        <a:p>
          <a:endParaRPr lang="zh-CN" altLang="en-US"/>
        </a:p>
      </dgm:t>
    </dgm:pt>
  </dgm:ptLst>
  <dgm:cxnLst>
    <dgm:cxn modelId="{236015CA-8558-45C0-9046-BE2D002C9A37}" type="presOf" srcId="{92EF8139-72EF-45B3-9A5E-BC07ECACF5DB}" destId="{6C5126FF-6348-4CC5-82B5-8469E8905211}" srcOrd="0" destOrd="0" presId="urn:microsoft.com/office/officeart/2005/8/layout/chevron2"/>
    <dgm:cxn modelId="{514B030A-B48D-4EA5-9B44-29AA94C1F619}" type="presOf" srcId="{830BE321-D2A5-49A3-83DF-78F9E111C295}" destId="{B7D64CB0-456B-459E-88C6-3266B0763B7A}" srcOrd="0" destOrd="0" presId="urn:microsoft.com/office/officeart/2005/8/layout/chevron2"/>
    <dgm:cxn modelId="{EB8C9F87-2304-4302-B08C-03965CF2980E}" srcId="{830BE321-D2A5-49A3-83DF-78F9E111C295}" destId="{92EF8139-72EF-45B3-9A5E-BC07ECACF5DB}" srcOrd="0" destOrd="0" parTransId="{8F8AFB13-1EC8-46A3-9717-8DD003AF7000}" sibTransId="{7FA5A419-D3E7-4FF5-9B36-18C1037E623D}"/>
    <dgm:cxn modelId="{F8FC1E58-ADCB-48AE-90ED-08F9A8BDDA40}" srcId="{A5837C2E-B913-440D-8FE2-84BF275EA698}" destId="{830BE321-D2A5-49A3-83DF-78F9E111C295}" srcOrd="0" destOrd="0" parTransId="{55746DDA-CCBD-4241-B06E-D7EB948A9671}" sibTransId="{BB5D6A48-A438-44A0-A68B-9BBEF3BAC842}"/>
    <dgm:cxn modelId="{50169B2B-CC54-44BD-BA82-EBA9A441BF74}" type="presOf" srcId="{A5837C2E-B913-440D-8FE2-84BF275EA698}" destId="{AFC21B98-5360-48CA-AC92-C762BCB7F3C9}" srcOrd="0" destOrd="0" presId="urn:microsoft.com/office/officeart/2005/8/layout/chevron2"/>
    <dgm:cxn modelId="{2EEC787B-BE3C-4FCF-8248-C7F897AA15E0}" type="presParOf" srcId="{AFC21B98-5360-48CA-AC92-C762BCB7F3C9}" destId="{6E797AE8-7D64-4E84-9F01-40A19A0FC31F}" srcOrd="0" destOrd="0" presId="urn:microsoft.com/office/officeart/2005/8/layout/chevron2"/>
    <dgm:cxn modelId="{9283837B-B87F-4D1A-9E90-ABCDEF2D701C}" type="presParOf" srcId="{6E797AE8-7D64-4E84-9F01-40A19A0FC31F}" destId="{B7D64CB0-456B-459E-88C6-3266B0763B7A}" srcOrd="0" destOrd="0" presId="urn:microsoft.com/office/officeart/2005/8/layout/chevron2"/>
    <dgm:cxn modelId="{477B7C80-02B8-4A27-88E2-A6F2DB48E4B4}" type="presParOf" srcId="{6E797AE8-7D64-4E84-9F01-40A19A0FC31F}" destId="{6C5126FF-6348-4CC5-82B5-8469E890521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837C2E-B913-440D-8FE2-84BF275EA698}" type="doc">
      <dgm:prSet loTypeId="urn:microsoft.com/office/officeart/2005/8/layout/chevron2" loCatId="list" qsTypeId="urn:microsoft.com/office/officeart/2005/8/quickstyle/simple1#5" qsCatId="simple" csTypeId="urn:microsoft.com/office/officeart/2005/8/colors/accent1_2#5" csCatId="accent1" phldr="1"/>
      <dgm:spPr/>
      <dgm:t>
        <a:bodyPr/>
        <a:lstStyle/>
        <a:p>
          <a:endParaRPr lang="zh-CN" altLang="en-US"/>
        </a:p>
      </dgm:t>
    </dgm:pt>
    <dgm:pt modelId="{830BE321-D2A5-49A3-83DF-78F9E111C295}">
      <dgm:prSet phldrT="[文本]" custT="1"/>
      <dgm:spPr/>
      <dgm:t>
        <a:bodyPr/>
        <a:lstStyle/>
        <a:p>
          <a:endParaRPr lang="zh-CN" altLang="en-US" sz="2800" dirty="0"/>
        </a:p>
      </dgm:t>
    </dgm:pt>
    <dgm:pt modelId="{55746DDA-CCBD-4241-B06E-D7EB948A9671}" type="parTrans" cxnId="{F8FC1E58-ADCB-48AE-90ED-08F9A8BDDA40}">
      <dgm:prSet/>
      <dgm:spPr/>
      <dgm:t>
        <a:bodyPr/>
        <a:lstStyle/>
        <a:p>
          <a:endParaRPr lang="zh-CN" altLang="en-US"/>
        </a:p>
      </dgm:t>
    </dgm:pt>
    <dgm:pt modelId="{BB5D6A48-A438-44A0-A68B-9BBEF3BAC842}" type="sibTrans" cxnId="{F8FC1E58-ADCB-48AE-90ED-08F9A8BDDA40}">
      <dgm:prSet/>
      <dgm:spPr/>
      <dgm:t>
        <a:bodyPr/>
        <a:lstStyle/>
        <a:p>
          <a:endParaRPr lang="zh-CN" altLang="en-US"/>
        </a:p>
      </dgm:t>
    </dgm:pt>
    <dgm:pt modelId="{92EF8139-72EF-45B3-9A5E-BC07ECACF5DB}">
      <dgm:prSet phldrT="[文本]" custT="1"/>
      <dgm:spPr/>
      <dgm:t>
        <a:bodyPr/>
        <a:lstStyle/>
        <a:p>
          <a:r>
            <a:rPr lang="zh-CN" altLang="en-US" sz="2800" b="1" dirty="0">
              <a:latin typeface="楷体_GB2312" panose="02010609030101010101" charset="-122"/>
              <a:ea typeface="楷体_GB2312" panose="02010609030101010101" charset="-122"/>
            </a:rPr>
            <a:t>文化创意产业</a:t>
          </a:r>
        </a:p>
      </dgm:t>
    </dgm:pt>
    <dgm:pt modelId="{8F8AFB13-1EC8-46A3-9717-8DD003AF7000}" type="parTrans" cxnId="{EB8C9F87-2304-4302-B08C-03965CF2980E}">
      <dgm:prSet/>
      <dgm:spPr/>
      <dgm:t>
        <a:bodyPr/>
        <a:lstStyle/>
        <a:p>
          <a:endParaRPr lang="zh-CN" altLang="en-US"/>
        </a:p>
      </dgm:t>
    </dgm:pt>
    <dgm:pt modelId="{7FA5A419-D3E7-4FF5-9B36-18C1037E623D}" type="sibTrans" cxnId="{EB8C9F87-2304-4302-B08C-03965CF2980E}">
      <dgm:prSet/>
      <dgm:spPr/>
      <dgm:t>
        <a:bodyPr/>
        <a:lstStyle/>
        <a:p>
          <a:endParaRPr lang="zh-CN" altLang="en-US"/>
        </a:p>
      </dgm:t>
    </dgm:pt>
    <dgm:pt modelId="{AFC21B98-5360-48CA-AC92-C762BCB7F3C9}" type="pres">
      <dgm:prSet presAssocID="{A5837C2E-B913-440D-8FE2-84BF275EA698}" presName="linearFlow" presStyleCnt="0">
        <dgm:presLayoutVars>
          <dgm:dir/>
          <dgm:animLvl val="lvl"/>
          <dgm:resizeHandles val="exact"/>
        </dgm:presLayoutVars>
      </dgm:prSet>
      <dgm:spPr/>
      <dgm:t>
        <a:bodyPr/>
        <a:lstStyle/>
        <a:p>
          <a:endParaRPr lang="zh-CN" altLang="en-US"/>
        </a:p>
      </dgm:t>
    </dgm:pt>
    <dgm:pt modelId="{6E797AE8-7D64-4E84-9F01-40A19A0FC31F}" type="pres">
      <dgm:prSet presAssocID="{830BE321-D2A5-49A3-83DF-78F9E111C295}" presName="composite" presStyleCnt="0"/>
      <dgm:spPr/>
    </dgm:pt>
    <dgm:pt modelId="{B7D64CB0-456B-459E-88C6-3266B0763B7A}" type="pres">
      <dgm:prSet presAssocID="{830BE321-D2A5-49A3-83DF-78F9E111C295}" presName="parentText" presStyleLbl="alignNode1" presStyleIdx="0" presStyleCnt="1" custScaleY="100000">
        <dgm:presLayoutVars>
          <dgm:chMax val="1"/>
          <dgm:bulletEnabled val="1"/>
        </dgm:presLayoutVars>
      </dgm:prSet>
      <dgm:spPr/>
      <dgm:t>
        <a:bodyPr/>
        <a:lstStyle/>
        <a:p>
          <a:endParaRPr lang="zh-CN" altLang="en-US"/>
        </a:p>
      </dgm:t>
    </dgm:pt>
    <dgm:pt modelId="{6C5126FF-6348-4CC5-82B5-8469E8905211}" type="pres">
      <dgm:prSet presAssocID="{830BE321-D2A5-49A3-83DF-78F9E111C295}" presName="descendantText" presStyleLbl="alignAcc1" presStyleIdx="0" presStyleCnt="1" custScaleX="59241" custLinFactNeighborX="-4620">
        <dgm:presLayoutVars>
          <dgm:bulletEnabled val="1"/>
        </dgm:presLayoutVars>
      </dgm:prSet>
      <dgm:spPr/>
      <dgm:t>
        <a:bodyPr/>
        <a:lstStyle/>
        <a:p>
          <a:endParaRPr lang="zh-CN" altLang="en-US"/>
        </a:p>
      </dgm:t>
    </dgm:pt>
  </dgm:ptLst>
  <dgm:cxnLst>
    <dgm:cxn modelId="{EB8C9F87-2304-4302-B08C-03965CF2980E}" srcId="{830BE321-D2A5-49A3-83DF-78F9E111C295}" destId="{92EF8139-72EF-45B3-9A5E-BC07ECACF5DB}" srcOrd="0" destOrd="0" parTransId="{8F8AFB13-1EC8-46A3-9717-8DD003AF7000}" sibTransId="{7FA5A419-D3E7-4FF5-9B36-18C1037E623D}"/>
    <dgm:cxn modelId="{AE723C82-465C-4AF0-B7E6-AD3E35F83053}" type="presOf" srcId="{A5837C2E-B913-440D-8FE2-84BF275EA698}" destId="{AFC21B98-5360-48CA-AC92-C762BCB7F3C9}" srcOrd="0" destOrd="0" presId="urn:microsoft.com/office/officeart/2005/8/layout/chevron2"/>
    <dgm:cxn modelId="{F8FC1E58-ADCB-48AE-90ED-08F9A8BDDA40}" srcId="{A5837C2E-B913-440D-8FE2-84BF275EA698}" destId="{830BE321-D2A5-49A3-83DF-78F9E111C295}" srcOrd="0" destOrd="0" parTransId="{55746DDA-CCBD-4241-B06E-D7EB948A9671}" sibTransId="{BB5D6A48-A438-44A0-A68B-9BBEF3BAC842}"/>
    <dgm:cxn modelId="{6B1A8FBB-5FCB-4008-A691-7B07F474F240}" type="presOf" srcId="{92EF8139-72EF-45B3-9A5E-BC07ECACF5DB}" destId="{6C5126FF-6348-4CC5-82B5-8469E8905211}" srcOrd="0" destOrd="0" presId="urn:microsoft.com/office/officeart/2005/8/layout/chevron2"/>
    <dgm:cxn modelId="{E23E1B68-7168-4DFC-BAFB-5969D7F8A7B4}" type="presOf" srcId="{830BE321-D2A5-49A3-83DF-78F9E111C295}" destId="{B7D64CB0-456B-459E-88C6-3266B0763B7A}" srcOrd="0" destOrd="0" presId="urn:microsoft.com/office/officeart/2005/8/layout/chevron2"/>
    <dgm:cxn modelId="{5026F532-D4BC-456C-9194-F82DF3BAE153}" type="presParOf" srcId="{AFC21B98-5360-48CA-AC92-C762BCB7F3C9}" destId="{6E797AE8-7D64-4E84-9F01-40A19A0FC31F}" srcOrd="0" destOrd="0" presId="urn:microsoft.com/office/officeart/2005/8/layout/chevron2"/>
    <dgm:cxn modelId="{726B025D-F34A-4525-B631-D5C6207B8478}" type="presParOf" srcId="{6E797AE8-7D64-4E84-9F01-40A19A0FC31F}" destId="{B7D64CB0-456B-459E-88C6-3266B0763B7A}" srcOrd="0" destOrd="0" presId="urn:microsoft.com/office/officeart/2005/8/layout/chevron2"/>
    <dgm:cxn modelId="{57063C44-32A4-4C37-B648-CA70724D201C}" type="presParOf" srcId="{6E797AE8-7D64-4E84-9F01-40A19A0FC31F}" destId="{6C5126FF-6348-4CC5-82B5-8469E890521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D64CB0-456B-459E-88C6-3266B0763B7A}">
      <dsp:nvSpPr>
        <dsp:cNvPr id="0" name=""/>
        <dsp:cNvSpPr/>
      </dsp:nvSpPr>
      <dsp:spPr>
        <a:xfrm rot="5400000">
          <a:off x="518546" y="129614"/>
          <a:ext cx="864096" cy="60486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kern="1200" dirty="0"/>
        </a:p>
      </dsp:txBody>
      <dsp:txXfrm rot="5400000">
        <a:off x="518546" y="129614"/>
        <a:ext cx="864096" cy="604867"/>
      </dsp:txXfrm>
    </dsp:sp>
    <dsp:sp modelId="{6C5126FF-6348-4CC5-82B5-8469E8905211}">
      <dsp:nvSpPr>
        <dsp:cNvPr id="0" name=""/>
        <dsp:cNvSpPr/>
      </dsp:nvSpPr>
      <dsp:spPr>
        <a:xfrm rot="5400000">
          <a:off x="2834768" y="-1120737"/>
          <a:ext cx="561662" cy="28031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1" kern="1200" dirty="0">
              <a:latin typeface="楷体_GB2312" panose="02010609030101010101" charset="-122"/>
              <a:ea typeface="楷体_GB2312" panose="02010609030101010101" charset="-122"/>
            </a:rPr>
            <a:t>版权产业</a:t>
          </a:r>
        </a:p>
      </dsp:txBody>
      <dsp:txXfrm rot="5400000">
        <a:off x="2834768" y="-1120737"/>
        <a:ext cx="561662" cy="280313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D64CB0-456B-459E-88C6-3266B0763B7A}">
      <dsp:nvSpPr>
        <dsp:cNvPr id="0" name=""/>
        <dsp:cNvSpPr/>
      </dsp:nvSpPr>
      <dsp:spPr>
        <a:xfrm rot="5400000">
          <a:off x="518546" y="129614"/>
          <a:ext cx="864096" cy="60486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kern="1200" dirty="0"/>
        </a:p>
      </dsp:txBody>
      <dsp:txXfrm rot="5400000">
        <a:off x="518546" y="129614"/>
        <a:ext cx="864096" cy="604867"/>
      </dsp:txXfrm>
    </dsp:sp>
    <dsp:sp modelId="{6C5126FF-6348-4CC5-82B5-8469E8905211}">
      <dsp:nvSpPr>
        <dsp:cNvPr id="0" name=""/>
        <dsp:cNvSpPr/>
      </dsp:nvSpPr>
      <dsp:spPr>
        <a:xfrm rot="5400000">
          <a:off x="2787451" y="-1120737"/>
          <a:ext cx="561662" cy="28031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1" kern="1200" dirty="0">
              <a:latin typeface="楷体_GB2312" panose="02010609030101010101" charset="-122"/>
              <a:ea typeface="楷体_GB2312" panose="02010609030101010101" charset="-122"/>
            </a:rPr>
            <a:t>创意产业</a:t>
          </a:r>
        </a:p>
      </dsp:txBody>
      <dsp:txXfrm rot="5400000">
        <a:off x="2787451" y="-1120737"/>
        <a:ext cx="561662" cy="280313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D64CB0-456B-459E-88C6-3266B0763B7A}">
      <dsp:nvSpPr>
        <dsp:cNvPr id="0" name=""/>
        <dsp:cNvSpPr/>
      </dsp:nvSpPr>
      <dsp:spPr>
        <a:xfrm rot="5400000">
          <a:off x="518546" y="129614"/>
          <a:ext cx="864096" cy="60486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kern="1200" dirty="0"/>
        </a:p>
      </dsp:txBody>
      <dsp:txXfrm rot="5400000">
        <a:off x="518546" y="129614"/>
        <a:ext cx="864096" cy="604867"/>
      </dsp:txXfrm>
    </dsp:sp>
    <dsp:sp modelId="{6C5126FF-6348-4CC5-82B5-8469E8905211}">
      <dsp:nvSpPr>
        <dsp:cNvPr id="0" name=""/>
        <dsp:cNvSpPr/>
      </dsp:nvSpPr>
      <dsp:spPr>
        <a:xfrm rot="5400000">
          <a:off x="2787451" y="-1120737"/>
          <a:ext cx="561662" cy="28031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1" kern="1200" dirty="0">
              <a:latin typeface="楷体_GB2312" panose="02010609030101010101" charset="-122"/>
              <a:ea typeface="楷体_GB2312" panose="02010609030101010101" charset="-122"/>
            </a:rPr>
            <a:t>文化产业</a:t>
          </a:r>
        </a:p>
      </dsp:txBody>
      <dsp:txXfrm rot="5400000">
        <a:off x="2787451" y="-1120737"/>
        <a:ext cx="561662" cy="280313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D64CB0-456B-459E-88C6-3266B0763B7A}">
      <dsp:nvSpPr>
        <dsp:cNvPr id="0" name=""/>
        <dsp:cNvSpPr/>
      </dsp:nvSpPr>
      <dsp:spPr>
        <a:xfrm rot="5400000">
          <a:off x="518546" y="129614"/>
          <a:ext cx="864096" cy="60486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kern="1200" dirty="0"/>
        </a:p>
      </dsp:txBody>
      <dsp:txXfrm rot="5400000">
        <a:off x="518546" y="129614"/>
        <a:ext cx="864096" cy="604867"/>
      </dsp:txXfrm>
    </dsp:sp>
    <dsp:sp modelId="{6C5126FF-6348-4CC5-82B5-8469E8905211}">
      <dsp:nvSpPr>
        <dsp:cNvPr id="0" name=""/>
        <dsp:cNvSpPr/>
      </dsp:nvSpPr>
      <dsp:spPr>
        <a:xfrm rot="5400000">
          <a:off x="2787451" y="-1120737"/>
          <a:ext cx="561662" cy="28031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1" kern="1200" dirty="0">
              <a:latin typeface="楷体_GB2312" panose="02010609030101010101" charset="-122"/>
              <a:ea typeface="楷体_GB2312" panose="02010609030101010101" charset="-122"/>
            </a:rPr>
            <a:t>内容产业</a:t>
          </a:r>
        </a:p>
      </dsp:txBody>
      <dsp:txXfrm rot="5400000">
        <a:off x="2787451" y="-1120737"/>
        <a:ext cx="561662" cy="280313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D64CB0-456B-459E-88C6-3266B0763B7A}">
      <dsp:nvSpPr>
        <dsp:cNvPr id="0" name=""/>
        <dsp:cNvSpPr/>
      </dsp:nvSpPr>
      <dsp:spPr>
        <a:xfrm rot="5400000">
          <a:off x="518546" y="129614"/>
          <a:ext cx="864096" cy="60486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kern="1200" dirty="0"/>
        </a:p>
      </dsp:txBody>
      <dsp:txXfrm rot="5400000">
        <a:off x="518546" y="129614"/>
        <a:ext cx="864096" cy="604867"/>
      </dsp:txXfrm>
    </dsp:sp>
    <dsp:sp modelId="{6C5126FF-6348-4CC5-82B5-8469E8905211}">
      <dsp:nvSpPr>
        <dsp:cNvPr id="0" name=""/>
        <dsp:cNvSpPr/>
      </dsp:nvSpPr>
      <dsp:spPr>
        <a:xfrm rot="5400000">
          <a:off x="2787451" y="-1120737"/>
          <a:ext cx="561662" cy="28031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1" kern="1200" dirty="0">
              <a:latin typeface="楷体_GB2312" panose="02010609030101010101" charset="-122"/>
              <a:ea typeface="楷体_GB2312" panose="02010609030101010101" charset="-122"/>
            </a:rPr>
            <a:t>文化创意产业</a:t>
          </a:r>
        </a:p>
      </dsp:txBody>
      <dsp:txXfrm rot="5400000">
        <a:off x="2787451" y="-1120737"/>
        <a:ext cx="561662" cy="2803136"/>
      </dsp:txXfrm>
    </dsp:sp>
  </dsp:spTree>
</dsp:drawing>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defRPr sz="1200">
                <a:latin typeface="楷体_GB2312" panose="02010609030101010101" charset="-122"/>
                <a:ea typeface="楷体_GB2312" panose="02010609030101010101" charset="-122"/>
                <a:cs typeface="+mn-cs"/>
              </a:defRPr>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fld id="{6288D6EC-15D3-FD45-8053-EDEA3C3E5AE2}" type="datetimeFigureOut">
              <a:rPr lang="zh-CN" altLang="en-US"/>
              <a:pPr/>
              <a:t>2019/7/30</a:t>
            </a:fld>
            <a:endParaRPr lang="zh-CN" altLang="en-US"/>
          </a:p>
        </p:txBody>
      </p:sp>
      <p:sp>
        <p:nvSpPr>
          <p:cNvPr id="33796"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w="12700" cmpd="sng">
            <a:noFill/>
            <a:miter lim="800000"/>
          </a:ln>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eaLnBrk="1" hangingPunct="1">
              <a:defRPr sz="1200">
                <a:latin typeface="楷体_GB2312" panose="02010609030101010101" charset="-122"/>
                <a:ea typeface="楷体_GB2312" panose="02010609030101010101" charset="-122"/>
                <a:cs typeface="+mn-cs"/>
              </a:defRPr>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defRPr sz="1200"/>
            </a:lvl1pPr>
          </a:lstStyle>
          <a:p>
            <a:fld id="{CCC63986-61C2-CE4B-A79D-C988D6C3C2C8}"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solidFill>
                  <a:prstClr val="black">
                    <a:tint val="75000"/>
                  </a:prstClr>
                </a:solidFill>
                <a:latin typeface="Calibri" panose="020F0502020204030204"/>
                <a:ea typeface="宋体" panose="02010600030101010101" pitchFamily="2" charset="-122"/>
              </a:defRPr>
            </a:lvl1pPr>
          </a:lstStyle>
          <a:p>
            <a:pPr>
              <a:defRPr/>
            </a:pPr>
            <a:fld id="{2F04C588-CF5E-4571-A5C7-A062B94635DB}"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Calibri" panose="020F0502020204030204"/>
                <a:ea typeface="宋体" panose="02010600030101010101" pitchFamily="2" charset="-122"/>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latin typeface="Calibri" panose="020F0502020204030204" pitchFamily="34" charset="0"/>
                <a:ea typeface="宋体" panose="02010600030101010101" pitchFamily="2" charset="-122"/>
              </a:defRPr>
            </a:lvl1pPr>
          </a:lstStyle>
          <a:p>
            <a:pPr>
              <a:defRPr/>
            </a:pPr>
            <a:fld id="{5BD7C0AD-C066-48B5-ADEB-837B40C8A535}"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93B6DC85-5619-44F0-A307-03963BABBC1D}"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92616F17-2F97-4AD4-A503-1846F4560A8A}"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38"/>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69" y="365138"/>
            <a:ext cx="5800725"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E29C2A4F-BBB6-406B-BF3C-FCF69F5EBFC2}"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7D7EFCED-89BD-4C5C-BA64-043B36C40CF3}"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标题幻灯片">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6718" name="Rectangle 27"/>
          <p:cNvSpPr>
            <a:spLocks noGrp="1" noChangeArrowheads="1"/>
          </p:cNvSpPr>
          <p:nvPr>
            <p:ph type="ctrTitle"/>
          </p:nvPr>
        </p:nvSpPr>
        <p:spPr>
          <a:xfrm>
            <a:off x="468313" y="4173538"/>
            <a:ext cx="5399087" cy="1079500"/>
          </a:xfrm>
        </p:spPr>
        <p:txBody>
          <a:bodyPr/>
          <a:lstStyle>
            <a:lvl1pPr>
              <a:defRPr sz="3200" smtClean="0">
                <a:solidFill>
                  <a:schemeClr val="tx1"/>
                </a:solidFill>
              </a:defRPr>
            </a:lvl1pPr>
          </a:lstStyle>
          <a:p>
            <a:pPr lvl="0"/>
            <a:r>
              <a:rPr lang="zh-CN" altLang="en-US" noProof="0"/>
              <a:t>单击此处编辑母版标题样式</a:t>
            </a:r>
          </a:p>
        </p:txBody>
      </p:sp>
      <p:sp>
        <p:nvSpPr>
          <p:cNvPr id="26719" name="Rectangle 31"/>
          <p:cNvSpPr>
            <a:spLocks noGrp="1" noChangeArrowheads="1"/>
          </p:cNvSpPr>
          <p:nvPr>
            <p:ph type="subTitle" idx="1" hasCustomPrompt="1"/>
          </p:nvPr>
        </p:nvSpPr>
        <p:spPr>
          <a:xfrm>
            <a:off x="468313" y="5253038"/>
            <a:ext cx="5400675" cy="600075"/>
          </a:xfrm>
        </p:spPr>
        <p:txBody>
          <a:bodyPr/>
          <a:lstStyle>
            <a:lvl1pPr marL="0" indent="0">
              <a:buFont typeface="Wingdings" panose="05000000000000000000" pitchFamily="2" charset="2"/>
              <a:buNone/>
              <a:defRPr sz="1800" smtClean="0"/>
            </a:lvl1pPr>
          </a:lstStyle>
          <a:p>
            <a:pPr lvl="0"/>
            <a:r>
              <a:rPr lang="zh-CN" altLang="en-US" noProof="0"/>
              <a:t>单击添加署名或公司信息</a:t>
            </a:r>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F4217F6A-4017-48B9-81BF-B852421D1993}"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7C5773A4-4CFF-462E-BDB4-3AEDB60BAC06}"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39750" y="1341438"/>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41438"/>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08B26C62-EB92-40A8-B0D3-F96B6D568D61}"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319797AB-1981-427F-A72F-064C9BC5211A}"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519B1060-B4EE-4219-9828-5C1ECD6565B2}"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696CA631-0859-4760-9382-DFC4AD20B2E5}"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871A9A7A-32E2-4B98-A112-6AEB0F39C07A}"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58658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68313" y="260350"/>
            <a:ext cx="6019800" cy="58658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1D31E3E3-95B4-42DF-9AD7-BE58545EC467}"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2"/>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E5EC4821-38D1-4073-A88E-55CDD1354AFD}"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19EA936B-25FF-4E64-9E08-8BCD739C36B0}"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215900"/>
            <a:ext cx="5832475" cy="692150"/>
          </a:xfrm>
        </p:spPr>
        <p:txBody>
          <a:bodyPr/>
          <a:lstStyle/>
          <a:p>
            <a:r>
              <a:rPr lang="zh-CN" altLang="en-US"/>
              <a:t>单击此处编辑母版标题样式</a:t>
            </a:r>
          </a:p>
        </p:txBody>
      </p:sp>
      <p:sp>
        <p:nvSpPr>
          <p:cNvPr id="3" name="表格占位符 2"/>
          <p:cNvSpPr>
            <a:spLocks noGrp="1"/>
          </p:cNvSpPr>
          <p:nvPr>
            <p:ph type="tbl" idx="1"/>
          </p:nvPr>
        </p:nvSpPr>
        <p:spPr>
          <a:xfrm>
            <a:off x="468313" y="1484313"/>
            <a:ext cx="8207375" cy="4641850"/>
          </a:xfrm>
        </p:spPr>
        <p:txBody>
          <a:bodyPr/>
          <a:lstStyle/>
          <a:p>
            <a:pPr lvl="0"/>
            <a:endParaRPr lang="zh-CN" altLang="en-US" noProof="0"/>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318B2AD5-A29D-418F-89AC-56087CCCF980}"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3" y="215900"/>
            <a:ext cx="5832475" cy="692150"/>
          </a:xfrm>
        </p:spPr>
        <p:txBody>
          <a:bodyPr/>
          <a:lstStyle/>
          <a:p>
            <a:r>
              <a:rPr lang="zh-CN" altLang="en-US"/>
              <a:t>单击此处编辑母版标题样式</a:t>
            </a:r>
          </a:p>
        </p:txBody>
      </p:sp>
      <p:sp>
        <p:nvSpPr>
          <p:cNvPr id="3" name="图表占位符 2"/>
          <p:cNvSpPr>
            <a:spLocks noGrp="1"/>
          </p:cNvSpPr>
          <p:nvPr>
            <p:ph type="chart" idx="1"/>
          </p:nvPr>
        </p:nvSpPr>
        <p:spPr>
          <a:xfrm>
            <a:off x="468313" y="1484313"/>
            <a:ext cx="8207375" cy="4641850"/>
          </a:xfrm>
        </p:spPr>
        <p:txBody>
          <a:bodyPr/>
          <a:lstStyle/>
          <a:p>
            <a:pPr lvl="0"/>
            <a:endParaRPr lang="zh-CN" altLang="en-US" noProof="0"/>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369744AF-F84D-4A3D-A799-FA88A177001F}"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E8B3969F-7D4E-4CA8-BBDF-80ED583B9523}" type="datetimeFigureOut">
              <a:rPr lang="zh-CN" altLang="en-US"/>
              <a:pPr>
                <a:defRPr/>
              </a:pPr>
              <a:t>2019/7/30</a:t>
            </a:fld>
            <a:endParaRPr lang="zh-CN" alt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smtClean="0">
                <a:solidFill>
                  <a:srgbClr val="898989"/>
                </a:solidFill>
              </a:defRPr>
            </a:lvl1pPr>
          </a:lstStyle>
          <a:p>
            <a:pPr>
              <a:defRPr/>
            </a:pPr>
            <a:fld id="{EEA4F915-5C46-441E-8EE6-57B276EA3B3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lvl1pPr>
              <a:defRPr>
                <a:solidFill>
                  <a:prstClr val="black">
                    <a:tint val="75000"/>
                  </a:prstClr>
                </a:solidFill>
              </a:defRPr>
            </a:lvl1pPr>
          </a:lstStyle>
          <a:p>
            <a:pPr>
              <a:defRPr/>
            </a:pPr>
            <a:fld id="{ABC18524-8770-4C48-A52D-C273376000D8}" type="datetimeFigureOut">
              <a:rPr lang="zh-CN" altLang="en-US"/>
              <a:pPr>
                <a:defRPr/>
              </a:pPr>
              <a:t>2019/7/30</a:t>
            </a:fld>
            <a:endParaRPr lang="zh-CN" altLang="en-US"/>
          </a:p>
        </p:txBody>
      </p:sp>
      <p:sp>
        <p:nvSpPr>
          <p:cNvPr id="8" name="Footer Placeholder 7"/>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9" name="Slide Number Placeholder 8"/>
          <p:cNvSpPr>
            <a:spLocks noGrp="1"/>
          </p:cNvSpPr>
          <p:nvPr>
            <p:ph type="sldNum" sz="quarter" idx="12"/>
          </p:nvPr>
        </p:nvSpPr>
        <p:spPr/>
        <p:txBody>
          <a:bodyPr/>
          <a:lstStyle>
            <a:lvl1pPr>
              <a:defRPr smtClean="0">
                <a:solidFill>
                  <a:srgbClr val="898989"/>
                </a:solidFill>
              </a:defRPr>
            </a:lvl1pPr>
          </a:lstStyle>
          <a:p>
            <a:pPr>
              <a:defRPr/>
            </a:pPr>
            <a:fld id="{1A3C6068-6372-4BA6-A283-6677CCAD692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solidFill>
                  <a:prstClr val="black">
                    <a:tint val="75000"/>
                  </a:prstClr>
                </a:solidFill>
              </a:defRPr>
            </a:lvl1pPr>
          </a:lstStyle>
          <a:p>
            <a:pPr>
              <a:defRPr/>
            </a:pPr>
            <a:fld id="{373C0C39-7CD4-4915-8A55-034F654F5AA0}" type="datetimeFigureOut">
              <a:rPr lang="zh-CN" altLang="en-US"/>
              <a:pPr>
                <a:defRPr/>
              </a:pPr>
              <a:t>2019/7/30</a:t>
            </a:fld>
            <a:endParaRPr lang="zh-CN" altLang="en-US"/>
          </a:p>
        </p:txBody>
      </p:sp>
      <p:sp>
        <p:nvSpPr>
          <p:cNvPr id="4" name="Footer Placeholder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5" name="Slide Number Placeholder 4"/>
          <p:cNvSpPr>
            <a:spLocks noGrp="1"/>
          </p:cNvSpPr>
          <p:nvPr>
            <p:ph type="sldNum" sz="quarter" idx="12"/>
          </p:nvPr>
        </p:nvSpPr>
        <p:spPr/>
        <p:txBody>
          <a:bodyPr/>
          <a:lstStyle>
            <a:lvl1pPr>
              <a:defRPr smtClean="0">
                <a:solidFill>
                  <a:srgbClr val="898989"/>
                </a:solidFill>
              </a:defRPr>
            </a:lvl1pPr>
          </a:lstStyle>
          <a:p>
            <a:pPr>
              <a:defRPr/>
            </a:pPr>
            <a:fld id="{5887DC33-73DF-4871-8F28-140209C6DE4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7893AFF8-C17E-4AB4-963B-C694FF0BC02A}" type="datetimeFigureOut">
              <a:rPr lang="zh-CN" altLang="en-US"/>
              <a:pPr>
                <a:defRPr/>
              </a:pPr>
              <a:t>2019/7/30</a:t>
            </a:fld>
            <a:endParaRPr lang="zh-CN" altLang="en-US"/>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smtClean="0">
                <a:solidFill>
                  <a:srgbClr val="898989"/>
                </a:solidFill>
              </a:defRPr>
            </a:lvl1pPr>
          </a:lstStyle>
          <a:p>
            <a:pPr>
              <a:defRPr/>
            </a:pPr>
            <a:fld id="{6E7136D3-0ACB-43A9-B304-6ABC17ED0A3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AEF14F80-0EFE-4FA6-BE2D-EA6CD3CCAAA8}" type="datetimeFigureOut">
              <a:rPr lang="zh-CN" altLang="en-US"/>
              <a:pPr>
                <a:defRPr/>
              </a:pPr>
              <a:t>2019/7/30</a:t>
            </a:fld>
            <a:endParaRPr lang="zh-CN" alt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smtClean="0">
                <a:solidFill>
                  <a:srgbClr val="898989"/>
                </a:solidFill>
              </a:defRPr>
            </a:lvl1pPr>
          </a:lstStyle>
          <a:p>
            <a:pPr>
              <a:defRPr/>
            </a:pPr>
            <a:fld id="{F1EE0506-D683-4640-9B41-52A51107049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3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3654FEC0-2B14-4940-9D00-62F77490F231}" type="datetimeFigureOut">
              <a:rPr lang="zh-CN" altLang="en-US"/>
              <a:pPr>
                <a:defRPr/>
              </a:pPr>
              <a:t>2019/7/30</a:t>
            </a:fld>
            <a:endParaRPr lang="zh-CN" alt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smtClean="0">
                <a:solidFill>
                  <a:srgbClr val="898989"/>
                </a:solidFill>
              </a:defRPr>
            </a:lvl1pPr>
          </a:lstStyle>
          <a:p>
            <a:pPr>
              <a:defRPr/>
            </a:pPr>
            <a:fld id="{222F4925-6289-47D7-A9BA-7946FDD059A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2.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6191"/>
            <a:ext cx="7886700" cy="1325033"/>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
        <p:nvSpPr>
          <p:cNvPr id="2051" name="Text Placeholder 2"/>
          <p:cNvSpPr>
            <a:spLocks noGrp="1"/>
          </p:cNvSpPr>
          <p:nvPr>
            <p:ph type="body" idx="1"/>
          </p:nvPr>
        </p:nvSpPr>
        <p:spPr bwMode="auto">
          <a:xfrm>
            <a:off x="628650" y="1826684"/>
            <a:ext cx="7886700" cy="4349749"/>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6356363"/>
            <a:ext cx="2057400" cy="366183"/>
          </a:xfrm>
          <a:prstGeom prst="rect">
            <a:avLst/>
          </a:prstGeom>
        </p:spPr>
        <p:txBody>
          <a:bodyPr vert="horz" lIns="91440" tIns="45720" rIns="91440" bIns="45720" rtlCol="0" anchor="ctr"/>
          <a:lstStyle>
            <a:lvl1pPr algn="l" eaLnBrk="1" hangingPunct="1">
              <a:buFont typeface="Arial" panose="020B0604020202020204" pitchFamily="34" charset="0"/>
              <a:buNone/>
              <a:defRPr sz="900">
                <a:solidFill>
                  <a:schemeClr val="tx1">
                    <a:tint val="75000"/>
                  </a:schemeClr>
                </a:solidFill>
                <a:ea typeface="黑体" panose="02010609060101010101" pitchFamily="49" charset="-122"/>
                <a:cs typeface="Arial" panose="020B0604020202020204" pitchFamily="34" charset="0"/>
              </a:defRPr>
            </a:lvl1pPr>
          </a:lstStyle>
          <a:p>
            <a:pPr>
              <a:defRPr/>
            </a:pPr>
            <a:fld id="{C54E6E84-6AEF-4510-8A13-68E3B349AA93}" type="datetimeFigureOut">
              <a:rPr lang="en-US">
                <a:solidFill>
                  <a:srgbClr val="292929">
                    <a:tint val="75000"/>
                  </a:srgbClr>
                </a:solidFill>
                <a:latin typeface="Arial" panose="020B0604020202020204" pitchFamily="34" charset="0"/>
              </a:rPr>
              <a:pPr>
                <a:defRPr/>
              </a:pPr>
              <a:t>7/30/2019</a:t>
            </a:fld>
            <a:endParaRPr lang="en-US">
              <a:solidFill>
                <a:srgbClr val="292929">
                  <a:tint val="75000"/>
                </a:srgbClr>
              </a:solidFill>
              <a:latin typeface="Arial" panose="020B0604020202020204" pitchFamily="34" charset="0"/>
            </a:endParaRPr>
          </a:p>
        </p:txBody>
      </p:sp>
      <p:sp>
        <p:nvSpPr>
          <p:cNvPr id="5" name="Footer Placeholder 4"/>
          <p:cNvSpPr>
            <a:spLocks noGrp="1"/>
          </p:cNvSpPr>
          <p:nvPr>
            <p:ph type="ftr" sz="quarter" idx="3"/>
          </p:nvPr>
        </p:nvSpPr>
        <p:spPr>
          <a:xfrm>
            <a:off x="3028950" y="6356363"/>
            <a:ext cx="3086100" cy="366183"/>
          </a:xfrm>
          <a:prstGeom prst="rect">
            <a:avLst/>
          </a:prstGeom>
        </p:spPr>
        <p:txBody>
          <a:bodyPr vert="horz" lIns="91440" tIns="45720" rIns="91440" bIns="45720" rtlCol="0" anchor="ctr"/>
          <a:lstStyle>
            <a:lvl1pPr algn="ctr" eaLnBrk="1" hangingPunct="1">
              <a:buFont typeface="Arial" panose="020B0604020202020204" pitchFamily="34" charset="0"/>
              <a:buNone/>
              <a:defRPr sz="900">
                <a:solidFill>
                  <a:schemeClr val="tx1">
                    <a:tint val="75000"/>
                  </a:schemeClr>
                </a:solidFill>
                <a:ea typeface="黑体" panose="02010609060101010101" pitchFamily="49" charset="-122"/>
                <a:cs typeface="Arial" panose="020B0604020202020204" pitchFamily="34" charset="0"/>
              </a:defRPr>
            </a:lvl1pPr>
          </a:lstStyle>
          <a:p>
            <a:pPr>
              <a:defRPr/>
            </a:pPr>
            <a:endParaRPr lang="en-US">
              <a:solidFill>
                <a:srgbClr val="292929">
                  <a:tint val="75000"/>
                </a:srgbClr>
              </a:solidFill>
              <a:latin typeface="Arial" panose="020B0604020202020204" pitchFamily="34" charset="0"/>
            </a:endParaRPr>
          </a:p>
        </p:txBody>
      </p:sp>
      <p:sp>
        <p:nvSpPr>
          <p:cNvPr id="6" name="Slide Number Placeholder 5"/>
          <p:cNvSpPr>
            <a:spLocks noGrp="1"/>
          </p:cNvSpPr>
          <p:nvPr>
            <p:ph type="sldNum" sz="quarter" idx="4"/>
          </p:nvPr>
        </p:nvSpPr>
        <p:spPr>
          <a:xfrm>
            <a:off x="6457950" y="6356363"/>
            <a:ext cx="2057400" cy="366183"/>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900" smtClean="0">
                <a:solidFill>
                  <a:srgbClr val="8D8D8D"/>
                </a:solidFill>
                <a:cs typeface="Arial" panose="020B0604020202020204" pitchFamily="34" charset="0"/>
              </a:defRPr>
            </a:lvl1pPr>
          </a:lstStyle>
          <a:p>
            <a:pPr>
              <a:defRPr/>
            </a:pPr>
            <a:fld id="{74F1DE95-36B5-4EFB-AC18-280A8E424DC3}" type="slidenum">
              <a:rPr lang="en-US" altLang="zh-CN">
                <a:latin typeface="Arial" panose="020B0604020202020204" pitchFamily="34" charset="0"/>
                <a:ea typeface="黑体" panose="02010609060101010101" pitchFamily="49" charset="-122"/>
              </a:rPr>
              <a:pPr>
                <a:defRPr/>
              </a:pPr>
              <a:t>‹#›</a:t>
            </a:fld>
            <a:endParaRPr lang="en-US" altLang="zh-CN">
              <a:latin typeface="Arial" panose="020B0604020202020204" pitchFamily="34" charset="0"/>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4" descr="bg2"/>
          <p:cNvPicPr>
            <a:picLocks noChangeAspect="1" noChangeArrowheads="1"/>
          </p:cNvPicPr>
          <p:nvPr userDrawn="1"/>
        </p:nvPicPr>
        <p:blipFill>
          <a:blip r:embed="rId15" cstate="print"/>
          <a:srcRect/>
          <a:stretch>
            <a:fillRect/>
          </a:stretch>
        </p:blipFill>
        <p:spPr bwMode="auto">
          <a:xfrm>
            <a:off x="-36513" y="-26988"/>
            <a:ext cx="9180513" cy="6884988"/>
          </a:xfrm>
          <a:prstGeom prst="rect">
            <a:avLst/>
          </a:prstGeom>
          <a:noFill/>
          <a:ln w="9525">
            <a:noFill/>
            <a:miter lim="800000"/>
            <a:headEnd/>
            <a:tailEnd/>
          </a:ln>
        </p:spPr>
      </p:pic>
      <p:sp>
        <p:nvSpPr>
          <p:cNvPr id="1027" name="Rectangle 31"/>
          <p:cNvSpPr>
            <a:spLocks noGrp="1" noChangeArrowheads="1"/>
          </p:cNvSpPr>
          <p:nvPr>
            <p:ph type="body" idx="1"/>
          </p:nvPr>
        </p:nvSpPr>
        <p:spPr bwMode="auto">
          <a:xfrm>
            <a:off x="468313" y="1484313"/>
            <a:ext cx="8207375" cy="464185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1028" name="Rectangle 27"/>
          <p:cNvSpPr>
            <a:spLocks noGrp="1" noChangeArrowheads="1"/>
          </p:cNvSpPr>
          <p:nvPr>
            <p:ph type="title"/>
          </p:nvPr>
        </p:nvSpPr>
        <p:spPr bwMode="auto">
          <a:xfrm>
            <a:off x="468313" y="215900"/>
            <a:ext cx="5832475" cy="6921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p:txStyles>
    <p:titleStyle>
      <a:lvl1pPr algn="l" rtl="0" eaLnBrk="0" fontAlgn="base" hangingPunct="0">
        <a:spcBef>
          <a:spcPct val="0"/>
        </a:spcBef>
        <a:spcAft>
          <a:spcPct val="0"/>
        </a:spcAft>
        <a:defRPr sz="3200" b="1">
          <a:solidFill>
            <a:schemeClr val="bg1"/>
          </a:solidFill>
          <a:latin typeface="+mj-ea"/>
          <a:ea typeface="+mj-ea"/>
          <a:cs typeface="+mj-cs"/>
        </a:defRPr>
      </a:lvl1pPr>
      <a:lvl2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6pPr>
      <a:lvl7pPr marL="9144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7pPr>
      <a:lvl8pPr marL="13716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8pPr>
      <a:lvl9pPr marL="18288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defRPr>
      </a:lvl2pPr>
      <a:lvl3pPr marL="1143000" indent="-228600" algn="l" rtl="0" eaLnBrk="0" fontAlgn="base" hangingPunct="0">
        <a:lnSpc>
          <a:spcPct val="120000"/>
        </a:lnSpc>
        <a:spcBef>
          <a:spcPct val="20000"/>
        </a:spcBef>
        <a:spcAft>
          <a:spcPct val="0"/>
        </a:spcAft>
        <a:buClr>
          <a:schemeClr val="accent2"/>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defRPr>
      </a:lvl3pPr>
      <a:lvl4pPr marL="1600200" indent="-228600" algn="l" rtl="0" eaLnBrk="0" fontAlgn="base" hangingPunct="0">
        <a:lnSpc>
          <a:spcPct val="120000"/>
        </a:lnSpc>
        <a:spcBef>
          <a:spcPct val="20000"/>
        </a:spcBef>
        <a:spcAft>
          <a:spcPct val="0"/>
        </a:spcAft>
        <a:buClr>
          <a:schemeClr val="hlink"/>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defRPr>
      </a:lvl4pPr>
      <a:lvl5pPr marL="2057400" indent="-228600" algn="l" rtl="0" eaLnBrk="0" fontAlgn="base" hangingPunct="0">
        <a:spcBef>
          <a:spcPct val="20000"/>
        </a:spcBef>
        <a:spcAft>
          <a:spcPct val="0"/>
        </a:spcAft>
        <a:buChar char="»"/>
        <a:defRPr>
          <a:solidFill>
            <a:schemeClr val="tx1"/>
          </a:solidFill>
          <a:latin typeface="+mn-lt"/>
          <a:ea typeface="华文细黑" panose="02010600040101010101" pitchFamily="2"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jpeg"/></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diagramLayout" Target="../diagrams/layout3.xml"/><Relationship Id="rId7" Type="http://schemas.openxmlformats.org/officeDocument/2006/relationships/image" Target="../media/image65.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7.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8.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9.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9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24936" y="228754"/>
            <a:ext cx="8190402" cy="584775"/>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（六）网络环境版权保护值得注意的新问题 </a:t>
            </a:r>
          </a:p>
        </p:txBody>
      </p:sp>
      <p:pic>
        <p:nvPicPr>
          <p:cNvPr id="4" name="图片 3" descr="timg-47.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69820" y="1000108"/>
            <a:ext cx="4174180" cy="5301208"/>
          </a:xfrm>
          <a:prstGeom prst="rect">
            <a:avLst/>
          </a:prstGeom>
        </p:spPr>
      </p:pic>
      <p:sp>
        <p:nvSpPr>
          <p:cNvPr id="5" name="Half Frame 7"/>
          <p:cNvSpPr/>
          <p:nvPr/>
        </p:nvSpPr>
        <p:spPr>
          <a:xfrm rot="7993247">
            <a:off x="174725" y="1391621"/>
            <a:ext cx="565413" cy="524988"/>
          </a:xfrm>
          <a:prstGeom prst="halfFrame">
            <a:avLst/>
          </a:pr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文本框 5"/>
          <p:cNvSpPr txBox="1"/>
          <p:nvPr/>
        </p:nvSpPr>
        <p:spPr>
          <a:xfrm>
            <a:off x="973941" y="1388676"/>
            <a:ext cx="5112568" cy="523220"/>
          </a:xfrm>
          <a:prstGeom prst="rect">
            <a:avLst/>
          </a:prstGeom>
          <a:noFill/>
        </p:spPr>
        <p:txBody>
          <a:bodyPr wrap="square" rtlCol="0">
            <a:spAutoFit/>
          </a:bodyPr>
          <a:lstStyle/>
          <a:p>
            <a:r>
              <a:rPr kumimoji="1" lang="zh-CN" altLang="en-US" dirty="0">
                <a:latin typeface="楷体_GB2312" panose="02010609030101010101" charset="-122"/>
                <a:ea typeface="楷体_GB2312" panose="02010609030101010101" charset="-122"/>
              </a:rPr>
              <a:t>通知删除原则的掌握和运用</a:t>
            </a:r>
            <a:endParaRPr kumimoji="1" lang="zh-CN" altLang="en-US" sz="2800" dirty="0">
              <a:latin typeface="楷体_GB2312" panose="02010609030101010101" charset="-122"/>
              <a:ea typeface="楷体_GB2312" panose="02010609030101010101" charset="-122"/>
            </a:endParaRPr>
          </a:p>
        </p:txBody>
      </p:sp>
      <p:sp>
        <p:nvSpPr>
          <p:cNvPr id="7" name="Half Frame 7"/>
          <p:cNvSpPr/>
          <p:nvPr/>
        </p:nvSpPr>
        <p:spPr>
          <a:xfrm rot="7993247">
            <a:off x="174725" y="2198728"/>
            <a:ext cx="565413" cy="524988"/>
          </a:xfrm>
          <a:prstGeom prst="halfFrame">
            <a:avLst/>
          </a:pr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文本框 7"/>
          <p:cNvSpPr txBox="1"/>
          <p:nvPr/>
        </p:nvSpPr>
        <p:spPr>
          <a:xfrm>
            <a:off x="973941" y="2194188"/>
            <a:ext cx="5112568" cy="523220"/>
          </a:xfrm>
          <a:prstGeom prst="rect">
            <a:avLst/>
          </a:prstGeom>
          <a:noFill/>
        </p:spPr>
        <p:txBody>
          <a:bodyPr wrap="square" rtlCol="0">
            <a:spAutoFit/>
          </a:bodyPr>
          <a:lstStyle/>
          <a:p>
            <a:r>
              <a:rPr kumimoji="1" lang="zh-CN" altLang="en-US" dirty="0">
                <a:latin typeface="楷体_GB2312" panose="02010609030101010101" charset="-122"/>
                <a:ea typeface="楷体_GB2312" panose="02010609030101010101" charset="-122"/>
              </a:rPr>
              <a:t>信息网络传播权的保护</a:t>
            </a:r>
            <a:endParaRPr kumimoji="1" lang="zh-CN" altLang="en-US" sz="2800" dirty="0">
              <a:latin typeface="楷体_GB2312" panose="02010609030101010101" charset="-122"/>
              <a:ea typeface="楷体_GB2312" panose="02010609030101010101" charset="-122"/>
            </a:endParaRPr>
          </a:p>
        </p:txBody>
      </p:sp>
      <p:sp>
        <p:nvSpPr>
          <p:cNvPr id="9" name="Half Frame 7"/>
          <p:cNvSpPr/>
          <p:nvPr/>
        </p:nvSpPr>
        <p:spPr>
          <a:xfrm rot="7993247">
            <a:off x="154382" y="3005569"/>
            <a:ext cx="565413" cy="524988"/>
          </a:xfrm>
          <a:prstGeom prst="halfFrame">
            <a:avLst/>
          </a:pr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文本框 9"/>
          <p:cNvSpPr txBox="1"/>
          <p:nvPr/>
        </p:nvSpPr>
        <p:spPr>
          <a:xfrm>
            <a:off x="953598" y="2993574"/>
            <a:ext cx="5112568" cy="523220"/>
          </a:xfrm>
          <a:prstGeom prst="rect">
            <a:avLst/>
          </a:prstGeom>
          <a:noFill/>
        </p:spPr>
        <p:txBody>
          <a:bodyPr wrap="square" rtlCol="0">
            <a:spAutoFit/>
          </a:bodyPr>
          <a:lstStyle/>
          <a:p>
            <a:r>
              <a:rPr kumimoji="1" lang="zh-CN" altLang="en-US" dirty="0">
                <a:latin typeface="楷体_GB2312" panose="02010609030101010101" charset="-122"/>
                <a:ea typeface="楷体_GB2312" panose="02010609030101010101" charset="-122"/>
              </a:rPr>
              <a:t>权利保护电子信息</a:t>
            </a:r>
          </a:p>
        </p:txBody>
      </p:sp>
      <p:sp>
        <p:nvSpPr>
          <p:cNvPr id="12" name="Half Frame 7"/>
          <p:cNvSpPr/>
          <p:nvPr/>
        </p:nvSpPr>
        <p:spPr>
          <a:xfrm rot="7993247">
            <a:off x="154382" y="3775658"/>
            <a:ext cx="565413" cy="524988"/>
          </a:xfrm>
          <a:prstGeom prst="halfFrame">
            <a:avLst/>
          </a:pr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文本框 12"/>
          <p:cNvSpPr txBox="1"/>
          <p:nvPr/>
        </p:nvSpPr>
        <p:spPr>
          <a:xfrm>
            <a:off x="953598" y="3763663"/>
            <a:ext cx="5112568" cy="523220"/>
          </a:xfrm>
          <a:prstGeom prst="rect">
            <a:avLst/>
          </a:prstGeom>
          <a:noFill/>
        </p:spPr>
        <p:txBody>
          <a:bodyPr wrap="square" rtlCol="0">
            <a:spAutoFit/>
          </a:bodyPr>
          <a:lstStyle/>
          <a:p>
            <a:r>
              <a:rPr kumimoji="1" lang="zh-CN" altLang="en-US" dirty="0">
                <a:latin typeface="楷体_GB2312" panose="02010609030101010101" charset="-122"/>
                <a:ea typeface="楷体_GB2312" panose="02010609030101010101" charset="-122"/>
              </a:rPr>
              <a:t>权利保护技术措施</a:t>
            </a:r>
          </a:p>
        </p:txBody>
      </p:sp>
      <p:sp>
        <p:nvSpPr>
          <p:cNvPr id="14" name="Half Frame 7"/>
          <p:cNvSpPr/>
          <p:nvPr/>
        </p:nvSpPr>
        <p:spPr>
          <a:xfrm rot="7993247">
            <a:off x="150598" y="4579830"/>
            <a:ext cx="565413" cy="524988"/>
          </a:xfrm>
          <a:prstGeom prst="halfFrame">
            <a:avLst/>
          </a:pr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文本框 14"/>
          <p:cNvSpPr txBox="1"/>
          <p:nvPr/>
        </p:nvSpPr>
        <p:spPr>
          <a:xfrm>
            <a:off x="949814" y="4567835"/>
            <a:ext cx="5112568" cy="523220"/>
          </a:xfrm>
          <a:prstGeom prst="rect">
            <a:avLst/>
          </a:prstGeom>
          <a:noFill/>
        </p:spPr>
        <p:txBody>
          <a:bodyPr wrap="square" rtlCol="0">
            <a:spAutoFit/>
          </a:bodyPr>
          <a:lstStyle/>
          <a:p>
            <a:r>
              <a:rPr kumimoji="1" lang="zh-CN" altLang="en-US" dirty="0">
                <a:latin typeface="楷体_GB2312" panose="02010609030101010101" charset="-122"/>
                <a:ea typeface="楷体_GB2312" panose="02010609030101010101" charset="-122"/>
              </a:rPr>
              <a:t>“红旗”原则</a:t>
            </a:r>
          </a:p>
        </p:txBody>
      </p:sp>
      <p:sp>
        <p:nvSpPr>
          <p:cNvPr id="16" name="Half Frame 7"/>
          <p:cNvSpPr/>
          <p:nvPr/>
        </p:nvSpPr>
        <p:spPr>
          <a:xfrm rot="7993247">
            <a:off x="150598" y="5349919"/>
            <a:ext cx="565413" cy="524988"/>
          </a:xfrm>
          <a:prstGeom prst="halfFrame">
            <a:avLst/>
          </a:pr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文本框 16"/>
          <p:cNvSpPr txBox="1"/>
          <p:nvPr/>
        </p:nvSpPr>
        <p:spPr>
          <a:xfrm>
            <a:off x="949814" y="5337924"/>
            <a:ext cx="6265392" cy="523220"/>
          </a:xfrm>
          <a:prstGeom prst="rect">
            <a:avLst/>
          </a:prstGeom>
          <a:noFill/>
        </p:spPr>
        <p:txBody>
          <a:bodyPr wrap="square" rtlCol="0">
            <a:spAutoFit/>
          </a:bodyPr>
          <a:lstStyle/>
          <a:p>
            <a:r>
              <a:rPr kumimoji="1" lang="zh-CN" altLang="en-US" dirty="0">
                <a:latin typeface="楷体_GB2312" panose="02010609030101010101" charset="-122"/>
                <a:ea typeface="楷体_GB2312" panose="02010609030101010101" charset="-122"/>
              </a:rPr>
              <a:t>主观过错、过失、故意，明知、应知</a:t>
            </a:r>
          </a:p>
        </p:txBody>
      </p:sp>
      <p:sp>
        <p:nvSpPr>
          <p:cNvPr id="18" name="Half Frame 7"/>
          <p:cNvSpPr/>
          <p:nvPr/>
        </p:nvSpPr>
        <p:spPr>
          <a:xfrm rot="7993247">
            <a:off x="150598" y="6108681"/>
            <a:ext cx="565413" cy="524988"/>
          </a:xfrm>
          <a:prstGeom prst="halfFrame">
            <a:avLst/>
          </a:pr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文本框 18"/>
          <p:cNvSpPr txBox="1"/>
          <p:nvPr/>
        </p:nvSpPr>
        <p:spPr>
          <a:xfrm>
            <a:off x="949814" y="6096686"/>
            <a:ext cx="5112568" cy="523220"/>
          </a:xfrm>
          <a:prstGeom prst="rect">
            <a:avLst/>
          </a:prstGeom>
          <a:noFill/>
        </p:spPr>
        <p:txBody>
          <a:bodyPr wrap="square" rtlCol="0">
            <a:spAutoFit/>
          </a:bodyPr>
          <a:lstStyle/>
          <a:p>
            <a:r>
              <a:rPr kumimoji="1" lang="zh-CN" altLang="en-US" dirty="0">
                <a:latin typeface="楷体_GB2312" panose="02010609030101010101" charset="-122"/>
                <a:ea typeface="楷体_GB2312" panose="02010609030101010101" charset="-122"/>
              </a:rPr>
              <a:t>网络平台服务商的责任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5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0" y="228754"/>
            <a:ext cx="8190402" cy="584775"/>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（七）网络环境下版权保护面临的热点问题 </a:t>
            </a:r>
          </a:p>
        </p:txBody>
      </p:sp>
      <p:pic>
        <p:nvPicPr>
          <p:cNvPr id="18434" name="Picture 2" descr="http://www.chinalure.com.cn/uploads/allimg/180413/1-1P413204032O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556792"/>
            <a:ext cx="2448053" cy="17657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文本框 4"/>
          <p:cNvSpPr txBox="1"/>
          <p:nvPr/>
        </p:nvSpPr>
        <p:spPr>
          <a:xfrm>
            <a:off x="647563" y="3406185"/>
            <a:ext cx="2232029" cy="492443"/>
          </a:xfrm>
          <a:prstGeom prst="rect">
            <a:avLst/>
          </a:prstGeom>
          <a:noFill/>
        </p:spPr>
        <p:txBody>
          <a:bodyPr wrap="square" rtlCol="0">
            <a:spAutoFit/>
          </a:bodyPr>
          <a:lstStyle/>
          <a:p>
            <a:r>
              <a:rPr kumimoji="1" lang="zh-CN" alt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体育赛事节目</a:t>
            </a:r>
          </a:p>
        </p:txBody>
      </p:sp>
      <p:pic>
        <p:nvPicPr>
          <p:cNvPr id="18436" name="Picture 4" descr="https://img.newyx.net/article/image/201611/23/f5b8a4546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1567700"/>
            <a:ext cx="2520280" cy="175486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文本框 6"/>
          <p:cNvSpPr txBox="1"/>
          <p:nvPr/>
        </p:nvSpPr>
        <p:spPr>
          <a:xfrm>
            <a:off x="3275965" y="3417093"/>
            <a:ext cx="2232029" cy="492443"/>
          </a:xfrm>
          <a:prstGeom prst="rect">
            <a:avLst/>
          </a:prstGeom>
          <a:noFill/>
        </p:spPr>
        <p:txBody>
          <a:bodyPr wrap="square" rtlCol="0">
            <a:spAutoFit/>
          </a:bodyPr>
          <a:lstStyle/>
          <a:p>
            <a:pPr algn="ctr"/>
            <a:r>
              <a:rPr kumimoji="1" lang="zh-CN" alt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网络游戏</a:t>
            </a:r>
          </a:p>
        </p:txBody>
      </p:sp>
      <p:pic>
        <p:nvPicPr>
          <p:cNvPr id="18438" name="Picture 6" descr="http://skin.kankanews.com/v5/stv/images/list/xwb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75071" y="1567700"/>
            <a:ext cx="2685362" cy="175486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文本框 8"/>
          <p:cNvSpPr txBox="1"/>
          <p:nvPr/>
        </p:nvSpPr>
        <p:spPr>
          <a:xfrm>
            <a:off x="6001737" y="3417093"/>
            <a:ext cx="2232029" cy="492443"/>
          </a:xfrm>
          <a:prstGeom prst="rect">
            <a:avLst/>
          </a:prstGeom>
          <a:noFill/>
        </p:spPr>
        <p:txBody>
          <a:bodyPr wrap="square" rtlCol="0">
            <a:spAutoFit/>
          </a:bodyPr>
          <a:lstStyle/>
          <a:p>
            <a:pPr algn="ctr"/>
            <a:r>
              <a:rPr kumimoji="1" lang="zh-CN" alt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新闻报道</a:t>
            </a:r>
          </a:p>
        </p:txBody>
      </p:sp>
      <p:pic>
        <p:nvPicPr>
          <p:cNvPr id="4" name="图片 3"/>
          <p:cNvPicPr>
            <a:picLocks noChangeAspect="1"/>
          </p:cNvPicPr>
          <p:nvPr/>
        </p:nvPicPr>
        <p:blipFill>
          <a:blip r:embed="rId5" cstate="print"/>
          <a:stretch>
            <a:fillRect/>
          </a:stretch>
        </p:blipFill>
        <p:spPr>
          <a:xfrm>
            <a:off x="540046" y="4150610"/>
            <a:ext cx="2456031" cy="1895024"/>
          </a:xfrm>
          <a:prstGeom prst="rect">
            <a:avLst/>
          </a:prstGeom>
        </p:spPr>
      </p:pic>
      <p:sp>
        <p:nvSpPr>
          <p:cNvPr id="11" name="文本框 10"/>
          <p:cNvSpPr txBox="1"/>
          <p:nvPr/>
        </p:nvSpPr>
        <p:spPr>
          <a:xfrm>
            <a:off x="540046" y="6093296"/>
            <a:ext cx="2617552" cy="492443"/>
          </a:xfrm>
          <a:prstGeom prst="rect">
            <a:avLst/>
          </a:prstGeom>
          <a:noFill/>
        </p:spPr>
        <p:txBody>
          <a:bodyPr wrap="square" rtlCol="0">
            <a:spAutoFit/>
          </a:bodyPr>
          <a:lstStyle/>
          <a:p>
            <a:r>
              <a:rPr kumimoji="1" lang="zh-CN" alt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微信、微博平台</a:t>
            </a:r>
          </a:p>
        </p:txBody>
      </p:sp>
      <p:pic>
        <p:nvPicPr>
          <p:cNvPr id="18440" name="Picture 8" descr="https://i01piccdn.sogoucdn.com/192f1da701a3545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57599" y="4150611"/>
            <a:ext cx="2494521" cy="189502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文本框 12"/>
          <p:cNvSpPr txBox="1"/>
          <p:nvPr/>
        </p:nvSpPr>
        <p:spPr>
          <a:xfrm>
            <a:off x="3288844" y="6078740"/>
            <a:ext cx="2232029" cy="492443"/>
          </a:xfrm>
          <a:prstGeom prst="rect">
            <a:avLst/>
          </a:prstGeom>
          <a:noFill/>
        </p:spPr>
        <p:txBody>
          <a:bodyPr wrap="square" rtlCol="0">
            <a:spAutoFit/>
          </a:bodyPr>
          <a:lstStyle/>
          <a:p>
            <a:pPr algn="ctr"/>
            <a:r>
              <a:rPr kumimoji="1" lang="zh-CN" alt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人工智能</a:t>
            </a:r>
          </a:p>
        </p:txBody>
      </p:sp>
      <p:pic>
        <p:nvPicPr>
          <p:cNvPr id="18442" name="Picture 10" descr="https://a4.att.hudong.com/62/08/19300001232398130546089637840.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53100" y="4156771"/>
            <a:ext cx="2851348" cy="196230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文本框 14"/>
          <p:cNvSpPr txBox="1"/>
          <p:nvPr/>
        </p:nvSpPr>
        <p:spPr>
          <a:xfrm>
            <a:off x="6062759" y="6078740"/>
            <a:ext cx="2232029" cy="492443"/>
          </a:xfrm>
          <a:prstGeom prst="rect">
            <a:avLst/>
          </a:prstGeom>
          <a:noFill/>
        </p:spPr>
        <p:txBody>
          <a:bodyPr wrap="square" rtlCol="0">
            <a:spAutoFit/>
          </a:bodyPr>
          <a:lstStyle/>
          <a:p>
            <a:pPr algn="ctr"/>
            <a:r>
              <a:rPr kumimoji="1" lang="zh-CN" alt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搜索引擎</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2"/>
          <p:cNvSpPr txBox="1"/>
          <p:nvPr/>
        </p:nvSpPr>
        <p:spPr>
          <a:xfrm>
            <a:off x="71406" y="1484784"/>
            <a:ext cx="8638680" cy="1863725"/>
          </a:xfrm>
          <a:prstGeom prst="rect">
            <a:avLst/>
          </a:prstGeom>
          <a:noFill/>
        </p:spPr>
        <p:txBody>
          <a:bodyPr wrap="square" rtlCol="0">
            <a:spAutoFit/>
          </a:bodyPr>
          <a:lstStyle/>
          <a:p>
            <a:pPr algn="ctr" eaLnBrk="1" latinLnBrk="0" hangingPunct="1">
              <a:lnSpc>
                <a:spcPct val="120000"/>
              </a:lnSpc>
            </a:pPr>
            <a:r>
              <a:rPr kumimoji="1" lang="zh-CN" altLang="en-US" sz="4800" b="1" dirty="0">
                <a:solidFill>
                  <a:srgbClr val="000000"/>
                </a:solidFill>
                <a:latin typeface="黑体" panose="02010609060101010101" pitchFamily="49" charset="-122"/>
                <a:ea typeface="黑体" panose="02010609060101010101" pitchFamily="49" charset="-122"/>
                <a:cs typeface="黑体" panose="02010609060101010101" pitchFamily="49" charset="-122"/>
              </a:rPr>
              <a:t>“互联网</a:t>
            </a:r>
            <a:r>
              <a:rPr kumimoji="1" lang="en-US" altLang="zh-CN" sz="4800" b="1" dirty="0">
                <a:solidFill>
                  <a:srgbClr val="000000"/>
                </a:solidFill>
                <a:latin typeface="黑体" panose="02010609060101010101" pitchFamily="49" charset="-122"/>
                <a:ea typeface="黑体" panose="02010609060101010101" pitchFamily="49" charset="-122"/>
                <a:cs typeface="黑体" panose="02010609060101010101" pitchFamily="49" charset="-122"/>
              </a:rPr>
              <a:t>+”</a:t>
            </a:r>
            <a:r>
              <a:rPr kumimoji="1" lang="zh-CN" altLang="en-US" sz="4800" b="1" dirty="0">
                <a:solidFill>
                  <a:srgbClr val="000000"/>
                </a:solidFill>
                <a:latin typeface="黑体" panose="02010609060101010101" pitchFamily="49" charset="-122"/>
                <a:ea typeface="黑体" panose="02010609060101010101" pitchFamily="49" charset="-122"/>
                <a:cs typeface="黑体" panose="02010609060101010101" pitchFamily="49" charset="-122"/>
              </a:rPr>
              <a:t>时代如何保护版权（下）</a:t>
            </a:r>
          </a:p>
        </p:txBody>
      </p:sp>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28" y="4324454"/>
            <a:ext cx="3414573" cy="253354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8701" y="4253679"/>
            <a:ext cx="3120347" cy="2604321"/>
          </a:xfrm>
          <a:prstGeom prst="rect">
            <a:avLst/>
          </a:prstGeom>
        </p:spPr>
      </p:pic>
      <p:sp>
        <p:nvSpPr>
          <p:cNvPr id="4" name="直角三角形 3"/>
          <p:cNvSpPr/>
          <p:nvPr/>
        </p:nvSpPr>
        <p:spPr bwMode="auto">
          <a:xfrm rot="5400000">
            <a:off x="3410406" y="4133058"/>
            <a:ext cx="1080120" cy="1124744"/>
          </a:xfrm>
          <a:prstGeom prst="r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直角三角形 6"/>
          <p:cNvSpPr/>
          <p:nvPr/>
        </p:nvSpPr>
        <p:spPr bwMode="auto">
          <a:xfrm rot="10800000">
            <a:off x="2509461" y="4133058"/>
            <a:ext cx="1080120" cy="1124744"/>
          </a:xfrm>
          <a:prstGeom prst="r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39048" y="4214817"/>
            <a:ext cx="2604952" cy="2643183"/>
          </a:xfrm>
          <a:prstGeom prst="rect">
            <a:avLst/>
          </a:prstGeom>
        </p:spPr>
      </p:pic>
      <p:sp>
        <p:nvSpPr>
          <p:cNvPr id="10" name="直角三角形 9"/>
          <p:cNvSpPr/>
          <p:nvPr/>
        </p:nvSpPr>
        <p:spPr bwMode="auto">
          <a:xfrm rot="5400000">
            <a:off x="6657866" y="3722521"/>
            <a:ext cx="1503728" cy="1741364"/>
          </a:xfrm>
          <a:prstGeom prst="r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文本框 13"/>
          <p:cNvSpPr txBox="1"/>
          <p:nvPr/>
        </p:nvSpPr>
        <p:spPr>
          <a:xfrm>
            <a:off x="1079612" y="3429634"/>
            <a:ext cx="6984776" cy="523220"/>
          </a:xfrm>
          <a:prstGeom prst="rect">
            <a:avLst/>
          </a:prstGeom>
          <a:noFill/>
        </p:spPr>
        <p:txBody>
          <a:bodyPr wrap="square" rtlCol="0">
            <a:spAutoFit/>
          </a:bodyPr>
          <a:lstStyle/>
          <a:p>
            <a:r>
              <a:rPr kumimoji="1" lang="zh-CN" altLang="en-US" b="1" dirty="0">
                <a:solidFill>
                  <a:srgbClr val="000000"/>
                </a:solidFill>
              </a:rPr>
              <a:t>李顺德</a:t>
            </a:r>
            <a:r>
              <a:rPr kumimoji="1" lang="en-US" altLang="zh-CN" b="1" dirty="0">
                <a:solidFill>
                  <a:srgbClr val="000000"/>
                </a:solidFill>
              </a:rPr>
              <a:t>  </a:t>
            </a:r>
            <a:r>
              <a:rPr kumimoji="1" lang="zh-CN" altLang="en-US" b="1" dirty="0">
                <a:solidFill>
                  <a:srgbClr val="000000"/>
                </a:solidFill>
              </a:rPr>
              <a:t>中国社会科学院法学研究所研究员</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4568056" y="5962650"/>
            <a:ext cx="2362200" cy="895350"/>
          </a:xfrm>
          <a:prstGeom prst="rect">
            <a:avLst/>
          </a:prstGeom>
          <a:solidFill>
            <a:srgbClr val="F0A9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Flowchart: Alternate Process 3"/>
          <p:cNvSpPr/>
          <p:nvPr/>
        </p:nvSpPr>
        <p:spPr>
          <a:xfrm>
            <a:off x="6930256" y="5962650"/>
            <a:ext cx="2209800" cy="895350"/>
          </a:xfrm>
          <a:prstGeom prst="rect">
            <a:avLst/>
          </a:prstGeom>
          <a:solidFill>
            <a:srgbClr val="E35B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4" name="Flowchart: Alternate Process 3"/>
          <p:cNvSpPr/>
          <p:nvPr/>
        </p:nvSpPr>
        <p:spPr>
          <a:xfrm>
            <a:off x="-3944" y="5962650"/>
            <a:ext cx="2362200" cy="895350"/>
          </a:xfrm>
          <a:prstGeom prst="rect">
            <a:avLst/>
          </a:prstGeom>
          <a:solidFill>
            <a:srgbClr val="89C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5" name="Flowchart: Alternate Process 3"/>
          <p:cNvSpPr/>
          <p:nvPr/>
        </p:nvSpPr>
        <p:spPr>
          <a:xfrm>
            <a:off x="2358256" y="5962650"/>
            <a:ext cx="2209800" cy="895350"/>
          </a:xfrm>
          <a:prstGeom prst="rect">
            <a:avLst/>
          </a:prstGeom>
          <a:solidFill>
            <a:srgbClr val="03AD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grpSp>
        <p:nvGrpSpPr>
          <p:cNvPr id="20" name="组合 97"/>
          <p:cNvGrpSpPr/>
          <p:nvPr/>
        </p:nvGrpSpPr>
        <p:grpSpPr bwMode="auto">
          <a:xfrm>
            <a:off x="179512" y="330069"/>
            <a:ext cx="2694614" cy="936105"/>
            <a:chOff x="0" y="0"/>
            <a:chExt cx="2694696" cy="935337"/>
          </a:xfrm>
        </p:grpSpPr>
        <p:grpSp>
          <p:nvGrpSpPr>
            <p:cNvPr id="21" name="组合 98"/>
            <p:cNvGrpSpPr/>
            <p:nvPr/>
          </p:nvGrpSpPr>
          <p:grpSpPr bwMode="auto">
            <a:xfrm>
              <a:off x="0" y="0"/>
              <a:ext cx="2694696" cy="935337"/>
              <a:chOff x="0" y="0"/>
              <a:chExt cx="2694696" cy="935337"/>
            </a:xfrm>
          </p:grpSpPr>
          <p:sp>
            <p:nvSpPr>
              <p:cNvPr id="23" name="文本框 100"/>
              <p:cNvSpPr txBox="1">
                <a:spLocks noChangeArrowheads="1"/>
              </p:cNvSpPr>
              <p:nvPr/>
            </p:nvSpPr>
            <p:spPr bwMode="auto">
              <a:xfrm>
                <a:off x="0" y="0"/>
                <a:ext cx="1432560" cy="584296"/>
              </a:xfrm>
              <a:prstGeom prst="rect">
                <a:avLst/>
              </a:prstGeom>
              <a:noFill/>
              <a:ln>
                <a:noFill/>
              </a:ln>
            </p:spPr>
            <p:txBody>
              <a:bodyPr>
                <a:spAutoFit/>
              </a:bodyPr>
              <a:lstStyle>
                <a:lvl1pPr>
                  <a:defRPr sz="28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accent4">
                        <a:lumMod val="75000"/>
                      </a:schemeClr>
                    </a:solidFill>
                    <a:latin typeface="黑体" panose="02010609060101010101" pitchFamily="49" charset="-122"/>
                    <a:ea typeface="黑体" panose="02010609060101010101" pitchFamily="49" charset="-122"/>
                    <a:cs typeface="黑体" panose="02010609060101010101" pitchFamily="49" charset="-122"/>
                  </a:rPr>
                  <a:t>目</a:t>
                </a:r>
                <a:r>
                  <a:rPr lang="en-US" altLang="zh-CN" sz="3200" b="1" dirty="0">
                    <a:solidFill>
                      <a:schemeClr val="accent4">
                        <a:lumMod val="75000"/>
                      </a:schemeClr>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chemeClr val="accent4">
                        <a:lumMod val="75000"/>
                      </a:schemeClr>
                    </a:solidFill>
                    <a:latin typeface="黑体" panose="02010609060101010101" pitchFamily="49" charset="-122"/>
                    <a:ea typeface="黑体" panose="02010609060101010101" pitchFamily="49" charset="-122"/>
                    <a:cs typeface="黑体" panose="02010609060101010101" pitchFamily="49" charset="-122"/>
                  </a:rPr>
                  <a:t>录</a:t>
                </a:r>
              </a:p>
            </p:txBody>
          </p:sp>
          <p:cxnSp>
            <p:nvCxnSpPr>
              <p:cNvPr id="24" name="直接连接符 101"/>
              <p:cNvCxnSpPr>
                <a:cxnSpLocks noChangeShapeType="1"/>
              </p:cNvCxnSpPr>
              <p:nvPr/>
            </p:nvCxnSpPr>
            <p:spPr bwMode="auto">
              <a:xfrm>
                <a:off x="144020" y="935337"/>
                <a:ext cx="2550676" cy="0"/>
              </a:xfrm>
              <a:prstGeom prst="line">
                <a:avLst/>
              </a:prstGeom>
              <a:noFill/>
              <a:ln w="6350">
                <a:solidFill>
                  <a:srgbClr val="7F7F7F"/>
                </a:solidFill>
                <a:round/>
              </a:ln>
            </p:spPr>
          </p:cxnSp>
        </p:grpSp>
        <p:sp>
          <p:nvSpPr>
            <p:cNvPr id="22" name="文本框 99"/>
            <p:cNvSpPr txBox="1">
              <a:spLocks noChangeArrowheads="1"/>
            </p:cNvSpPr>
            <p:nvPr/>
          </p:nvSpPr>
          <p:spPr bwMode="auto">
            <a:xfrm>
              <a:off x="527947" y="499264"/>
              <a:ext cx="1920399" cy="399782"/>
            </a:xfrm>
            <a:prstGeom prst="rect">
              <a:avLst/>
            </a:prstGeom>
            <a:noFill/>
            <a:ln>
              <a:noFill/>
            </a:ln>
          </p:spPr>
          <p:txBody>
            <a:bodyPr wrap="square">
              <a:spAutoFit/>
            </a:bodyPr>
            <a:lstStyle>
              <a:lvl1pPr>
                <a:defRPr sz="28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dirty="0">
                  <a:solidFill>
                    <a:schemeClr val="accent4">
                      <a:lumMod val="75000"/>
                    </a:schemeClr>
                  </a:solidFill>
                  <a:latin typeface="Arial Black" panose="020B0A04020102020204"/>
                  <a:ea typeface="微软雅黑" panose="020B0503020204020204" charset="-122"/>
                  <a:cs typeface="Arial Black" panose="020B0A04020102020204"/>
                </a:rPr>
                <a:t>  Contents</a:t>
              </a:r>
              <a:endParaRPr lang="zh-CN" altLang="en-US" sz="2000" b="1" dirty="0">
                <a:solidFill>
                  <a:schemeClr val="accent4">
                    <a:lumMod val="75000"/>
                  </a:schemeClr>
                </a:solidFill>
                <a:latin typeface="Arial Black" panose="020B0A04020102020204"/>
                <a:ea typeface="微软雅黑" panose="020B0503020204020204" charset="-122"/>
                <a:cs typeface="Arial Black" panose="020B0A04020102020204"/>
              </a:endParaRPr>
            </a:p>
          </p:txBody>
        </p:sp>
      </p:grpSp>
      <p:sp>
        <p:nvSpPr>
          <p:cNvPr id="25" name="文本框 24"/>
          <p:cNvSpPr txBox="1"/>
          <p:nvPr/>
        </p:nvSpPr>
        <p:spPr>
          <a:xfrm>
            <a:off x="785786" y="2029302"/>
            <a:ext cx="8064895" cy="523220"/>
          </a:xfrm>
          <a:prstGeom prst="rect">
            <a:avLst/>
          </a:prstGeom>
          <a:noFill/>
        </p:spPr>
        <p:txBody>
          <a:bodyPr wrap="square" rtlCol="0">
            <a:spAutoFit/>
          </a:bodyPr>
          <a:lstStyle/>
          <a:p>
            <a:r>
              <a:rPr kumimoji="1" lang="zh-CN" altLang="en-US"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一、“互联网</a:t>
            </a:r>
            <a:r>
              <a:rPr kumimoji="1" lang="en-US" altLang="zh-CN"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a:t>
            </a:r>
            <a:r>
              <a:rPr kumimoji="1" lang="zh-CN" altLang="en-US"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、创新</a:t>
            </a:r>
            <a:r>
              <a:rPr kumimoji="1" lang="en-US" altLang="zh-CN"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2.0</a:t>
            </a:r>
            <a:r>
              <a:rPr kumimoji="1" lang="zh-CN" altLang="en-US"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、互联网</a:t>
            </a:r>
            <a:r>
              <a:rPr kumimoji="1" lang="en-US" altLang="zh-CN"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2.0 </a:t>
            </a:r>
          </a:p>
        </p:txBody>
      </p:sp>
      <p:sp>
        <p:nvSpPr>
          <p:cNvPr id="26" name="文本框 25"/>
          <p:cNvSpPr txBox="1"/>
          <p:nvPr/>
        </p:nvSpPr>
        <p:spPr>
          <a:xfrm>
            <a:off x="785786" y="3188750"/>
            <a:ext cx="8064895" cy="523220"/>
          </a:xfrm>
          <a:prstGeom prst="rect">
            <a:avLst/>
          </a:prstGeom>
          <a:noFill/>
        </p:spPr>
        <p:txBody>
          <a:bodyPr wrap="square" rtlCol="0">
            <a:spAutoFit/>
          </a:bodyPr>
          <a:lstStyle/>
          <a:p>
            <a:r>
              <a:rPr kumimoji="1" lang="zh-CN" altLang="en-US" b="1" dirty="0">
                <a:latin typeface="黑体" panose="02010609060101010101" pitchFamily="49" charset="-122"/>
                <a:ea typeface="黑体" panose="02010609060101010101" pitchFamily="49" charset="-122"/>
                <a:cs typeface="黑体" panose="02010609060101010101" pitchFamily="49" charset="-122"/>
              </a:rPr>
              <a:t>二、网络技术发展给版权保护带来的机遇和挑战 </a:t>
            </a:r>
            <a:endParaRPr kumimoji="1" lang="en-US" altLang="zh-CN" b="1" dirty="0">
              <a:latin typeface="黑体" panose="02010609060101010101" pitchFamily="49" charset="-122"/>
              <a:ea typeface="黑体" panose="02010609060101010101" pitchFamily="49" charset="-122"/>
              <a:cs typeface="黑体" panose="02010609060101010101" pitchFamily="49" charset="-122"/>
            </a:endParaRPr>
          </a:p>
        </p:txBody>
      </p:sp>
      <p:sp>
        <p:nvSpPr>
          <p:cNvPr id="27" name="文本框 26"/>
          <p:cNvSpPr txBox="1"/>
          <p:nvPr/>
        </p:nvSpPr>
        <p:spPr>
          <a:xfrm>
            <a:off x="785786" y="4405978"/>
            <a:ext cx="8064896" cy="523220"/>
          </a:xfrm>
          <a:prstGeom prst="rect">
            <a:avLst/>
          </a:prstGeom>
          <a:noFill/>
        </p:spPr>
        <p:txBody>
          <a:bodyPr wrap="square" rtlCol="0">
            <a:spAutoFit/>
          </a:bodyPr>
          <a:lstStyle/>
          <a:p>
            <a:r>
              <a:rPr kumimoji="1" lang="zh-CN" altLang="en-US" b="1" dirty="0">
                <a:latin typeface="黑体" panose="02010609060101010101" pitchFamily="49" charset="-122"/>
                <a:ea typeface="黑体" panose="02010609060101010101" pitchFamily="49" charset="-122"/>
                <a:cs typeface="黑体" panose="02010609060101010101" pitchFamily="49" charset="-122"/>
              </a:rPr>
              <a:t>三、加强版权运用和保护，促进创新驱动发展 </a:t>
            </a:r>
            <a:endParaRPr kumimoji="1" lang="en-US" altLang="zh-CN"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4299322"/>
            <a:ext cx="9144000"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395536" y="116632"/>
            <a:ext cx="2390398" cy="5386090"/>
          </a:xfrm>
          <a:prstGeom prst="rect">
            <a:avLst/>
          </a:prstGeom>
          <a:noFill/>
        </p:spPr>
        <p:txBody>
          <a:bodyPr wrap="none">
            <a:spAutoFit/>
          </a:bodyPr>
          <a:lstStyle/>
          <a:p>
            <a:pPr eaLnBrk="1" hangingPunct="1">
              <a:buFont typeface="Arial" panose="020B0604020202020204" pitchFamily="34" charset="0"/>
              <a:buNone/>
              <a:defRPr/>
            </a:pPr>
            <a:r>
              <a:rPr lang="zh-CN" altLang="zh-CN" sz="34400" dirty="0">
                <a:solidFill>
                  <a:schemeClr val="accent4"/>
                </a:solidFill>
                <a:latin typeface="Berlin Sans FB Demi" panose="020E0802020502020306" pitchFamily="34" charset="0"/>
                <a:cs typeface="Arial" panose="020B0604020202020204" pitchFamily="34" charset="0"/>
              </a:rPr>
              <a:t>2</a:t>
            </a:r>
            <a:endParaRPr lang="zh-CN" altLang="en-US" sz="1100" dirty="0">
              <a:solidFill>
                <a:schemeClr val="accent4"/>
              </a:solidFill>
              <a:latin typeface="Berlin Sans FB Demi" panose="020E0802020502020306" pitchFamily="34" charset="0"/>
              <a:cs typeface="Arial" panose="020B0604020202020204" pitchFamily="34" charset="0"/>
            </a:endParaRPr>
          </a:p>
        </p:txBody>
      </p:sp>
      <p:sp>
        <p:nvSpPr>
          <p:cNvPr id="5" name="文本框 4"/>
          <p:cNvSpPr txBox="1"/>
          <p:nvPr/>
        </p:nvSpPr>
        <p:spPr>
          <a:xfrm>
            <a:off x="2774341" y="2492896"/>
            <a:ext cx="6888312" cy="1195712"/>
          </a:xfrm>
          <a:prstGeom prst="rect">
            <a:avLst/>
          </a:prstGeom>
          <a:noFill/>
        </p:spPr>
        <p:txBody>
          <a:bodyPr wrap="square" rtlCol="0">
            <a:spAutoFit/>
          </a:bodyPr>
          <a:lstStyle/>
          <a:p>
            <a:pPr>
              <a:lnSpc>
                <a:spcPct val="120000"/>
              </a:lnSpc>
            </a:pPr>
            <a:r>
              <a:rPr kumimoji="1" lang="zh-CN" altLang="en-US" sz="3200" b="1" dirty="0">
                <a:latin typeface="黑体" panose="02010609060101010101" pitchFamily="49" charset="-122"/>
                <a:ea typeface="黑体" panose="02010609060101010101" pitchFamily="49" charset="-122"/>
                <a:cs typeface="黑体" panose="02010609060101010101" pitchFamily="49" charset="-122"/>
              </a:rPr>
              <a:t>网络技术发展给版权保护</a:t>
            </a:r>
            <a:endParaRPr kumimoji="1" lang="en-US" altLang="zh-CN" sz="3200" b="1"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kumimoji="1" lang="zh-CN" altLang="en-US" sz="3200" b="1" dirty="0">
                <a:latin typeface="黑体" panose="02010609060101010101" pitchFamily="49" charset="-122"/>
                <a:ea typeface="黑体" panose="02010609060101010101" pitchFamily="49" charset="-122"/>
                <a:cs typeface="黑体" panose="02010609060101010101" pitchFamily="49" charset="-122"/>
              </a:rPr>
              <a:t>带来的机遇和挑战</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32" y="214290"/>
            <a:ext cx="9433048" cy="584775"/>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（六）网络环境使精神文明建设呈现质的升华</a:t>
            </a:r>
          </a:p>
        </p:txBody>
      </p:sp>
      <p:pic>
        <p:nvPicPr>
          <p:cNvPr id="4" name="图片 3"/>
          <p:cNvPicPr>
            <a:picLocks noChangeAspect="1"/>
          </p:cNvPicPr>
          <p:nvPr/>
        </p:nvPicPr>
        <p:blipFill>
          <a:blip r:embed="rId2" cstate="print"/>
          <a:stretch>
            <a:fillRect/>
          </a:stretch>
        </p:blipFill>
        <p:spPr>
          <a:xfrm>
            <a:off x="179512" y="3212976"/>
            <a:ext cx="4250340" cy="2736304"/>
          </a:xfrm>
          <a:prstGeom prst="rect">
            <a:avLst/>
          </a:prstGeom>
        </p:spPr>
      </p:pic>
      <p:sp>
        <p:nvSpPr>
          <p:cNvPr id="6" name="文本框 5"/>
          <p:cNvSpPr txBox="1"/>
          <p:nvPr/>
        </p:nvSpPr>
        <p:spPr>
          <a:xfrm>
            <a:off x="4572001" y="1988840"/>
            <a:ext cx="4286280" cy="4228850"/>
          </a:xfrm>
          <a:prstGeom prst="rect">
            <a:avLst/>
          </a:prstGeom>
          <a:noFill/>
        </p:spPr>
        <p:txBody>
          <a:bodyPr wrap="square" rtlCol="0">
            <a:spAutoFit/>
          </a:bodyPr>
          <a:lstStyle/>
          <a:p>
            <a:pPr>
              <a:lnSpc>
                <a:spcPct val="120000"/>
              </a:lnSpc>
            </a:pPr>
            <a:r>
              <a:rPr kumimoji="1" lang="zh-CN" altLang="en-US" b="1" dirty="0">
                <a:solidFill>
                  <a:schemeClr val="accent4">
                    <a:lumMod val="75000"/>
                  </a:schemeClr>
                </a:solidFill>
              </a:rPr>
              <a:t>版权产业</a:t>
            </a:r>
            <a:r>
              <a:rPr kumimoji="1" lang="zh-CN" altLang="en-US" dirty="0"/>
              <a:t>的概念最早由</a:t>
            </a:r>
            <a:r>
              <a:rPr kumimoji="1" lang="zh-CN" altLang="en-US" b="1" dirty="0"/>
              <a:t>美国</a:t>
            </a:r>
            <a:r>
              <a:rPr kumimoji="1" lang="zh-CN" altLang="en-US" dirty="0"/>
              <a:t>于</a:t>
            </a:r>
            <a:r>
              <a:rPr kumimoji="1" lang="en-US" altLang="zh-CN" dirty="0"/>
              <a:t>1959</a:t>
            </a:r>
            <a:r>
              <a:rPr kumimoji="1" lang="zh-CN" altLang="en-US" dirty="0"/>
              <a:t>年提出。自</a:t>
            </a:r>
            <a:r>
              <a:rPr kumimoji="1" lang="en-US" altLang="zh-CN" dirty="0"/>
              <a:t>1992</a:t>
            </a:r>
            <a:r>
              <a:rPr kumimoji="1" lang="zh-CN" altLang="en-US" dirty="0"/>
              <a:t>年起，美国国际知识产权联盟（</a:t>
            </a:r>
            <a:r>
              <a:rPr kumimoji="1" lang="en-US" altLang="zh-CN" dirty="0"/>
              <a:t>IIPA</a:t>
            </a:r>
            <a:r>
              <a:rPr kumimoji="1" lang="zh-CN" altLang="en-US" dirty="0"/>
              <a:t>）每隔一至两年发布一份版权产业报告。</a:t>
            </a:r>
            <a:r>
              <a:rPr kumimoji="1" lang="en-US" altLang="zh-CN" dirty="0"/>
              <a:t>2004</a:t>
            </a:r>
            <a:r>
              <a:rPr kumimoji="1" lang="zh-CN" altLang="en-US" dirty="0"/>
              <a:t>年起，美国开始采用世界知识产权组织关于版权产业的分类标准。</a:t>
            </a:r>
          </a:p>
        </p:txBody>
      </p:sp>
      <p:graphicFrame>
        <p:nvGraphicFramePr>
          <p:cNvPr id="7" name="图示 6"/>
          <p:cNvGraphicFramePr/>
          <p:nvPr/>
        </p:nvGraphicFramePr>
        <p:xfrm>
          <a:off x="-584375" y="2195550"/>
          <a:ext cx="5336618"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428263" y="1360833"/>
            <a:ext cx="8738503" cy="535933"/>
          </a:xfrm>
          <a:prstGeom prst="rect">
            <a:avLst/>
          </a:prstGeom>
        </p:spPr>
        <p:txBody>
          <a:bodyPr wrap="square" lIns="86694" tIns="43347" rIns="86694" bIns="43347">
            <a:spAutoFit/>
          </a:bodyPr>
          <a:lstStyle/>
          <a:p>
            <a:pPr marL="457200" indent="-457200" algn="just">
              <a:lnSpc>
                <a:spcPct val="120000"/>
              </a:lnSpc>
              <a:buFont typeface="Wingdings" panose="05000000000000000000" pitchFamily="2" charset="2"/>
              <a:buChar char="u"/>
            </a:pPr>
            <a:r>
              <a:rPr lang="zh-CN" altLang="en-US" b="1" dirty="0">
                <a:latin typeface="楷体_GB2312" panose="02010609030101010101" charset="-122"/>
                <a:ea typeface="楷体_GB2312" panose="02010609030101010101" charset="-122"/>
              </a:rPr>
              <a:t>相关概念：</a:t>
            </a:r>
            <a:endParaRPr lang="zh-CN" altLang="en-US" sz="2800" b="1" dirty="0">
              <a:latin typeface="楷体_GB2312" panose="02010609030101010101" charset="-122"/>
              <a:ea typeface="楷体_GB2312" panose="02010609030101010101"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p:nvPr/>
        </p:nvSpPr>
        <p:spPr bwMode="auto">
          <a:xfrm>
            <a:off x="4324114" y="2186454"/>
            <a:ext cx="2603500" cy="2603500"/>
          </a:xfrm>
          <a:prstGeom prst="diamond">
            <a:avLst/>
          </a:prstGeom>
          <a:solidFill>
            <a:schemeClr val="accent3"/>
          </a:solidFill>
          <a:ln w="25400">
            <a:solidFill>
              <a:schemeClr val="tx1">
                <a:alpha val="0"/>
              </a:schemeClr>
            </a:solidFill>
            <a:miter lim="800000"/>
          </a:ln>
        </p:spPr>
        <p:txBody>
          <a:bodyPr lIns="0" tIns="0" rIns="0" bIns="0"/>
          <a:lstStyle/>
          <a:p>
            <a:pPr algn="ctr" eaLnBrk="1" hangingPunct="1">
              <a:buFont typeface="Arial" panose="020B0604020202020204" pitchFamily="34" charset="0"/>
              <a:buNone/>
            </a:pPr>
            <a:endParaRPr lang="es-ES" sz="2900">
              <a:solidFill>
                <a:srgbClr val="000000"/>
              </a:solidFill>
              <a:latin typeface="Gill Sans" charset="0"/>
              <a:ea typeface="ヒラギノ角ゴ ProN W3" charset="0"/>
              <a:cs typeface="ヒラギノ角ゴ ProN W3" charset="0"/>
              <a:sym typeface="Gill Sans" charset="0"/>
            </a:endParaRPr>
          </a:p>
        </p:txBody>
      </p:sp>
      <p:sp>
        <p:nvSpPr>
          <p:cNvPr id="3" name="AutoShape 4"/>
          <p:cNvSpPr/>
          <p:nvPr/>
        </p:nvSpPr>
        <p:spPr bwMode="auto">
          <a:xfrm>
            <a:off x="2168422" y="2204864"/>
            <a:ext cx="2603500" cy="2603500"/>
          </a:xfrm>
          <a:prstGeom prst="diamond">
            <a:avLst/>
          </a:prstGeom>
          <a:solidFill>
            <a:schemeClr val="accent2"/>
          </a:solidFill>
          <a:ln w="25400">
            <a:solidFill>
              <a:schemeClr val="tx1">
                <a:alpha val="0"/>
              </a:schemeClr>
            </a:solidFill>
            <a:miter lim="800000"/>
          </a:ln>
        </p:spPr>
        <p:txBody>
          <a:bodyPr lIns="0" tIns="0" rIns="0" bIns="0"/>
          <a:lstStyle/>
          <a:p>
            <a:pPr algn="ctr" eaLnBrk="1" hangingPunct="1">
              <a:buFont typeface="Arial" panose="020B0604020202020204" pitchFamily="34" charset="0"/>
              <a:buNone/>
            </a:pPr>
            <a:endParaRPr lang="es-ES" sz="2900">
              <a:solidFill>
                <a:srgbClr val="000000"/>
              </a:solidFill>
              <a:latin typeface="Gill Sans" charset="0"/>
              <a:ea typeface="ヒラギノ角ゴ ProN W3" charset="0"/>
              <a:cs typeface="ヒラギノ角ゴ ProN W3" charset="0"/>
              <a:sym typeface="Gill Sans" charset="0"/>
            </a:endParaRPr>
          </a:p>
        </p:txBody>
      </p:sp>
      <p:sp>
        <p:nvSpPr>
          <p:cNvPr id="4" name="AutoShape 5"/>
          <p:cNvSpPr/>
          <p:nvPr/>
        </p:nvSpPr>
        <p:spPr bwMode="auto">
          <a:xfrm>
            <a:off x="26252" y="2204864"/>
            <a:ext cx="2603500" cy="2603500"/>
          </a:xfrm>
          <a:prstGeom prst="diamond">
            <a:avLst/>
          </a:prstGeom>
          <a:solidFill>
            <a:schemeClr val="accent1"/>
          </a:solidFill>
          <a:ln w="25400">
            <a:solidFill>
              <a:schemeClr val="tx1">
                <a:alpha val="0"/>
              </a:schemeClr>
            </a:solidFill>
            <a:miter lim="800000"/>
          </a:ln>
        </p:spPr>
        <p:txBody>
          <a:bodyPr lIns="0" tIns="0" rIns="0" bIns="0"/>
          <a:lstStyle/>
          <a:p>
            <a:pPr algn="ctr" eaLnBrk="1" hangingPunct="1">
              <a:buFont typeface="Arial" panose="020B0604020202020204" pitchFamily="34" charset="0"/>
              <a:buNone/>
            </a:pPr>
            <a:endParaRPr lang="es-ES" sz="2900">
              <a:solidFill>
                <a:srgbClr val="000000"/>
              </a:solidFill>
              <a:latin typeface="Gill Sans" charset="0"/>
              <a:ea typeface="ヒラギノ角ゴ ProN W3" charset="0"/>
              <a:cs typeface="ヒラギノ角ゴ ProN W3" charset="0"/>
              <a:sym typeface="Gill Sans" charset="0"/>
            </a:endParaRPr>
          </a:p>
        </p:txBody>
      </p:sp>
      <p:sp>
        <p:nvSpPr>
          <p:cNvPr id="5" name="文本框 4"/>
          <p:cNvSpPr txBox="1"/>
          <p:nvPr/>
        </p:nvSpPr>
        <p:spPr>
          <a:xfrm>
            <a:off x="26252" y="3029560"/>
            <a:ext cx="2401123" cy="1057790"/>
          </a:xfrm>
          <a:prstGeom prst="rect">
            <a:avLst/>
          </a:prstGeom>
          <a:noFill/>
        </p:spPr>
        <p:txBody>
          <a:bodyPr wrap="square" rtlCol="0">
            <a:spAutoFit/>
          </a:bodyPr>
          <a:lstStyle/>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核心类</a:t>
            </a:r>
            <a:endParaRPr kumimoji="1" lang="en-US" altLang="zh-CN" b="1" dirty="0">
              <a:solidFill>
                <a:schemeClr val="bg1"/>
              </a:solidFill>
              <a:latin typeface="楷体_GB2312" panose="02010609030101010101" charset="-122"/>
              <a:ea typeface="楷体_GB2312" panose="02010609030101010101" charset="-122"/>
            </a:endParaRPr>
          </a:p>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版权产业</a:t>
            </a:r>
          </a:p>
        </p:txBody>
      </p:sp>
      <p:sp>
        <p:nvSpPr>
          <p:cNvPr id="6" name="文本框 5"/>
          <p:cNvSpPr txBox="1"/>
          <p:nvPr/>
        </p:nvSpPr>
        <p:spPr>
          <a:xfrm>
            <a:off x="2480529" y="3029560"/>
            <a:ext cx="2185224" cy="1057790"/>
          </a:xfrm>
          <a:prstGeom prst="rect">
            <a:avLst/>
          </a:prstGeom>
          <a:noFill/>
        </p:spPr>
        <p:txBody>
          <a:bodyPr wrap="square" rtlCol="0">
            <a:spAutoFit/>
          </a:bodyPr>
          <a:lstStyle/>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相互依存的版权产业</a:t>
            </a:r>
          </a:p>
        </p:txBody>
      </p:sp>
      <p:sp>
        <p:nvSpPr>
          <p:cNvPr id="7" name="文本框 6"/>
          <p:cNvSpPr txBox="1"/>
          <p:nvPr/>
        </p:nvSpPr>
        <p:spPr>
          <a:xfrm>
            <a:off x="4771922" y="3011150"/>
            <a:ext cx="1818321" cy="1057790"/>
          </a:xfrm>
          <a:prstGeom prst="rect">
            <a:avLst/>
          </a:prstGeom>
          <a:noFill/>
        </p:spPr>
        <p:txBody>
          <a:bodyPr wrap="square" rtlCol="0">
            <a:spAutoFit/>
          </a:bodyPr>
          <a:lstStyle/>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部分性</a:t>
            </a:r>
            <a:endParaRPr kumimoji="1" lang="en-US" altLang="zh-CN" b="1" dirty="0">
              <a:solidFill>
                <a:schemeClr val="bg1"/>
              </a:solidFill>
              <a:latin typeface="楷体_GB2312" panose="02010609030101010101" charset="-122"/>
              <a:ea typeface="楷体_GB2312" panose="02010609030101010101" charset="-122"/>
            </a:endParaRPr>
          </a:p>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版权产业</a:t>
            </a:r>
            <a:endParaRPr kumimoji="1" lang="zh-CN" altLang="en-US" sz="2800" b="1" dirty="0">
              <a:solidFill>
                <a:schemeClr val="bg1"/>
              </a:solidFill>
              <a:latin typeface="楷体_GB2312" panose="02010609030101010101" charset="-122"/>
              <a:ea typeface="楷体_GB2312" panose="02010609030101010101" charset="-122"/>
            </a:endParaRPr>
          </a:p>
        </p:txBody>
      </p:sp>
      <p:sp>
        <p:nvSpPr>
          <p:cNvPr id="8" name="AutoShape 3"/>
          <p:cNvSpPr/>
          <p:nvPr/>
        </p:nvSpPr>
        <p:spPr bwMode="auto">
          <a:xfrm>
            <a:off x="6479806" y="2206378"/>
            <a:ext cx="2603500" cy="2603500"/>
          </a:xfrm>
          <a:prstGeom prst="diamond">
            <a:avLst/>
          </a:prstGeom>
          <a:solidFill>
            <a:schemeClr val="accent4">
              <a:lumMod val="75000"/>
            </a:schemeClr>
          </a:solidFill>
          <a:ln w="25400">
            <a:solidFill>
              <a:schemeClr val="tx1">
                <a:alpha val="0"/>
              </a:schemeClr>
            </a:solidFill>
            <a:miter lim="800000"/>
          </a:ln>
        </p:spPr>
        <p:txBody>
          <a:bodyPr lIns="0" tIns="0" rIns="0" bIns="0"/>
          <a:lstStyle/>
          <a:p>
            <a:pPr algn="ctr" eaLnBrk="1" hangingPunct="1">
              <a:buFont typeface="Arial" panose="020B0604020202020204" pitchFamily="34" charset="0"/>
              <a:buNone/>
            </a:pPr>
            <a:endParaRPr lang="es-ES" sz="2900">
              <a:solidFill>
                <a:srgbClr val="000000"/>
              </a:solidFill>
              <a:latin typeface="Gill Sans" charset="0"/>
              <a:ea typeface="ヒラギノ角ゴ ProN W3" charset="0"/>
              <a:cs typeface="ヒラギノ角ゴ ProN W3" charset="0"/>
              <a:sym typeface="Gill Sans" charset="0"/>
            </a:endParaRPr>
          </a:p>
        </p:txBody>
      </p:sp>
      <p:sp>
        <p:nvSpPr>
          <p:cNvPr id="9" name="文本框 8"/>
          <p:cNvSpPr txBox="1"/>
          <p:nvPr/>
        </p:nvSpPr>
        <p:spPr>
          <a:xfrm>
            <a:off x="6821445" y="3029560"/>
            <a:ext cx="2045962" cy="1057790"/>
          </a:xfrm>
          <a:prstGeom prst="rect">
            <a:avLst/>
          </a:prstGeom>
          <a:noFill/>
        </p:spPr>
        <p:txBody>
          <a:bodyPr wrap="square" rtlCol="0" anchor="t">
            <a:spAutoFit/>
          </a:bodyPr>
          <a:lstStyle/>
          <a:p>
            <a:pPr algn="ctr">
              <a:lnSpc>
                <a:spcPct val="120000"/>
              </a:lnSpc>
            </a:pPr>
            <a:r>
              <a:rPr kumimoji="1" lang="zh-CN" altLang="en-US" b="1">
                <a:solidFill>
                  <a:schemeClr val="bg1"/>
                </a:solidFill>
                <a:latin typeface="楷体_GB2312" panose="02010609030101010101" charset="-122"/>
                <a:ea typeface="楷体_GB2312" panose="02010609030101010101" charset="-122"/>
              </a:rPr>
              <a:t>非专业的支持性产业</a:t>
            </a:r>
            <a:endParaRPr kumimoji="1" lang="zh-CN" altLang="en-US" sz="2800" b="1">
              <a:solidFill>
                <a:schemeClr val="bg1"/>
              </a:solidFill>
              <a:latin typeface="楷体_GB2312" panose="02010609030101010101" charset="-122"/>
              <a:ea typeface="楷体_GB2312" panose="02010609030101010101" charset="-122"/>
            </a:endParaRPr>
          </a:p>
        </p:txBody>
      </p:sp>
      <p:sp>
        <p:nvSpPr>
          <p:cNvPr id="10" name="矩形 9"/>
          <p:cNvSpPr/>
          <p:nvPr/>
        </p:nvSpPr>
        <p:spPr>
          <a:xfrm>
            <a:off x="428263" y="1360833"/>
            <a:ext cx="8738503" cy="535933"/>
          </a:xfrm>
          <a:prstGeom prst="rect">
            <a:avLst/>
          </a:prstGeom>
        </p:spPr>
        <p:txBody>
          <a:bodyPr wrap="square" lIns="86694" tIns="43347" rIns="86694" bIns="43347">
            <a:spAutoFit/>
          </a:bodyPr>
          <a:lstStyle/>
          <a:p>
            <a:pPr marL="457200" indent="-457200" algn="just">
              <a:lnSpc>
                <a:spcPct val="120000"/>
              </a:lnSpc>
              <a:buFont typeface="Wingdings" panose="05000000000000000000" pitchFamily="2" charset="2"/>
              <a:buChar char="u"/>
            </a:pPr>
            <a:r>
              <a:rPr lang="zh-CN" altLang="en-US" b="1" dirty="0">
                <a:latin typeface="楷体_GB2312" panose="02010609030101010101" charset="-122"/>
                <a:ea typeface="楷体_GB2312" panose="02010609030101010101" charset="-122"/>
              </a:rPr>
              <a:t>版权产业的分类：</a:t>
            </a:r>
            <a:endParaRPr lang="zh-CN" altLang="en-US" sz="2800" b="1" dirty="0">
              <a:latin typeface="楷体_GB2312" panose="02010609030101010101" charset="-122"/>
              <a:ea typeface="楷体_GB2312" panose="02010609030101010101"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540568" y="1196752"/>
          <a:ext cx="5336618"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4" name="Picture 2" descr="https://timgsa.baidu.com/timg?image&amp;quality=80&amp;size=b9999_10000&amp;sec=1563595767&amp;di=8361e860cf5b57266dc83071ae33cf2f&amp;imgtype=jpg&amp;er=1&amp;src=http%3A%2F%2Fimg3.qianzhan.com%2Fnews%2F201811%2F14%2F20181114-f06b9cb732baeb9d_680x5000.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536602">
            <a:off x="5310991" y="939876"/>
            <a:ext cx="3528889" cy="220923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文本框 3"/>
          <p:cNvSpPr txBox="1"/>
          <p:nvPr/>
        </p:nvSpPr>
        <p:spPr>
          <a:xfrm>
            <a:off x="395536" y="2060848"/>
            <a:ext cx="4572941" cy="4228850"/>
          </a:xfrm>
          <a:prstGeom prst="rect">
            <a:avLst/>
          </a:prstGeom>
          <a:noFill/>
        </p:spPr>
        <p:txBody>
          <a:bodyPr wrap="square" rtlCol="0">
            <a:spAutoFit/>
          </a:bodyPr>
          <a:lstStyle/>
          <a:p>
            <a:pPr>
              <a:lnSpc>
                <a:spcPct val="120000"/>
              </a:lnSpc>
            </a:pPr>
            <a:r>
              <a:rPr kumimoji="1" lang="zh-CN" altLang="en-US" b="1" dirty="0">
                <a:solidFill>
                  <a:schemeClr val="accent4">
                    <a:lumMod val="75000"/>
                  </a:schemeClr>
                </a:solidFill>
              </a:rPr>
              <a:t>创意产业</a:t>
            </a:r>
            <a:r>
              <a:rPr kumimoji="1" lang="zh-CN" altLang="en-US" dirty="0"/>
              <a:t>指从个人的创造力、技能和天分中获取发展动力的企业，以及通过对知识产权进行开发来创造潜在财富和就业机会的活动。</a:t>
            </a:r>
            <a:endParaRPr kumimoji="1" lang="en-US" altLang="zh-CN" dirty="0"/>
          </a:p>
          <a:p>
            <a:pPr>
              <a:lnSpc>
                <a:spcPct val="120000"/>
              </a:lnSpc>
            </a:pPr>
            <a:r>
              <a:rPr lang="zh-CN" altLang="en-US" dirty="0">
                <a:sym typeface="+mn-ea"/>
              </a:rPr>
              <a:t>1998年，</a:t>
            </a:r>
            <a:r>
              <a:rPr lang="zh-CN" altLang="en-US" b="1" dirty="0">
                <a:sym typeface="+mn-ea"/>
              </a:rPr>
              <a:t>《英国创意产业路径文件》</a:t>
            </a:r>
            <a:r>
              <a:rPr lang="zh-CN" altLang="en-US" dirty="0">
                <a:sym typeface="+mn-ea"/>
              </a:rPr>
              <a:t>中首次正式提出了“创意产业”的概念。</a:t>
            </a:r>
            <a:endParaRPr kumimoji="1" lang="zh-CN" altLang="en-US" dirty="0"/>
          </a:p>
        </p:txBody>
      </p:sp>
      <p:pic>
        <p:nvPicPr>
          <p:cNvPr id="3" name="图片 2"/>
          <p:cNvPicPr>
            <a:picLocks noChangeAspect="1"/>
          </p:cNvPicPr>
          <p:nvPr/>
        </p:nvPicPr>
        <p:blipFill>
          <a:blip r:embed="rId8" cstate="print"/>
          <a:stretch>
            <a:fillRect/>
          </a:stretch>
        </p:blipFill>
        <p:spPr>
          <a:xfrm rot="1355163">
            <a:off x="5454411" y="4179979"/>
            <a:ext cx="3187065" cy="2009861"/>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540568" y="1196752"/>
          <a:ext cx="5336618"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www.zhaoshang800.com/images/Upfile/20161129162314_8247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7541" y="2492896"/>
            <a:ext cx="3600400" cy="36004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文本框 3"/>
          <p:cNvSpPr txBox="1"/>
          <p:nvPr/>
        </p:nvSpPr>
        <p:spPr>
          <a:xfrm>
            <a:off x="4355976" y="2643182"/>
            <a:ext cx="4573741" cy="3194721"/>
          </a:xfrm>
          <a:prstGeom prst="rect">
            <a:avLst/>
          </a:prstGeom>
          <a:noFill/>
        </p:spPr>
        <p:txBody>
          <a:bodyPr wrap="square" rtlCol="0">
            <a:spAutoFit/>
          </a:bodyPr>
          <a:lstStyle/>
          <a:p>
            <a:pPr>
              <a:lnSpc>
                <a:spcPct val="120000"/>
              </a:lnSpc>
            </a:pPr>
            <a:r>
              <a:rPr kumimoji="1" lang="zh-CN" altLang="en-US" b="1" dirty="0">
                <a:solidFill>
                  <a:schemeClr val="accent4">
                    <a:lumMod val="75000"/>
                  </a:schemeClr>
                </a:solidFill>
              </a:rPr>
              <a:t>文化产业</a:t>
            </a:r>
            <a:r>
              <a:rPr kumimoji="1" lang="zh-CN" altLang="en-US" dirty="0"/>
              <a:t>最早由一部分学者于</a:t>
            </a:r>
            <a:r>
              <a:rPr kumimoji="1" lang="en-US" altLang="zh-CN" dirty="0"/>
              <a:t>1947</a:t>
            </a:r>
            <a:r>
              <a:rPr kumimoji="1" lang="zh-CN" altLang="en-US" dirty="0"/>
              <a:t>年提出。</a:t>
            </a:r>
            <a:r>
              <a:rPr kumimoji="1" lang="en-US" altLang="zh-CN" dirty="0"/>
              <a:t>2005</a:t>
            </a:r>
            <a:r>
              <a:rPr kumimoji="1" lang="zh-CN" altLang="en-US" dirty="0"/>
              <a:t>年，联合国教科文组织通过</a:t>
            </a:r>
            <a:r>
              <a:rPr kumimoji="1" lang="en-US" altLang="zh-CN" b="1" dirty="0"/>
              <a:t>《</a:t>
            </a:r>
            <a:r>
              <a:rPr kumimoji="1" lang="zh-CN" altLang="en-US" b="1" dirty="0"/>
              <a:t>保护和促进文化表现形式多样性公约</a:t>
            </a:r>
            <a:r>
              <a:rPr kumimoji="1" lang="en-US" altLang="zh-CN" b="1" dirty="0"/>
              <a:t>》</a:t>
            </a:r>
            <a:r>
              <a:rPr kumimoji="1" lang="zh-CN" altLang="en-US" dirty="0"/>
              <a:t>。该公约对于文化产业做出了明确、具体的界定。</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540568" y="1196752"/>
          <a:ext cx="5336618"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i02piccdn.sogoucdn.com/530ae145b652cbb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815183">
            <a:off x="3749251" y="1325760"/>
            <a:ext cx="5396587" cy="276631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文本框 3"/>
          <p:cNvSpPr txBox="1"/>
          <p:nvPr/>
        </p:nvSpPr>
        <p:spPr>
          <a:xfrm>
            <a:off x="1619672" y="3429000"/>
            <a:ext cx="4248472" cy="2677656"/>
          </a:xfrm>
          <a:prstGeom prst="rect">
            <a:avLst/>
          </a:prstGeom>
          <a:noFill/>
        </p:spPr>
        <p:txBody>
          <a:bodyPr wrap="square" rtlCol="0">
            <a:spAutoFit/>
          </a:bodyPr>
          <a:lstStyle/>
          <a:p>
            <a:pPr>
              <a:lnSpc>
                <a:spcPct val="120000"/>
              </a:lnSpc>
            </a:pPr>
            <a:r>
              <a:rPr kumimoji="1" lang="zh-CN" altLang="en-US" b="1" dirty="0">
                <a:solidFill>
                  <a:schemeClr val="accent4">
                    <a:lumMod val="75000"/>
                  </a:schemeClr>
                </a:solidFill>
              </a:rPr>
              <a:t>内容产业</a:t>
            </a:r>
            <a:r>
              <a:rPr kumimoji="1" lang="zh-CN" altLang="en-US" dirty="0"/>
              <a:t>：</a:t>
            </a:r>
            <a:r>
              <a:rPr lang="zh-CN" altLang="en-US" dirty="0">
                <a:sym typeface="+mn-ea"/>
              </a:rPr>
              <a:t>欧盟“Info</a:t>
            </a:r>
            <a:endParaRPr lang="en-US" altLang="zh-CN" dirty="0">
              <a:sym typeface="+mn-ea"/>
            </a:endParaRPr>
          </a:p>
          <a:p>
            <a:pPr>
              <a:lnSpc>
                <a:spcPct val="120000"/>
              </a:lnSpc>
            </a:pPr>
            <a:r>
              <a:rPr lang="zh-CN" altLang="en-US" dirty="0">
                <a:sym typeface="+mn-ea"/>
              </a:rPr>
              <a:t>2000计划”中把内容产业的主体定义为“那些制造、开发、包装和销售信息产品及其服务的产业。”</a:t>
            </a:r>
            <a:endParaRPr kumimoji="1" lang="zh-CN"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540568" y="1196752"/>
          <a:ext cx="5336618"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opinion.southcn.com/o/images/attachement/jpg/site4/20180322/68f728b2a14a1c1d76ea0b.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5536" y="3140968"/>
            <a:ext cx="3528392" cy="246267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文本框 3"/>
          <p:cNvSpPr txBox="1"/>
          <p:nvPr/>
        </p:nvSpPr>
        <p:spPr>
          <a:xfrm>
            <a:off x="4139952" y="3809074"/>
            <a:ext cx="4572941" cy="1126462"/>
          </a:xfrm>
          <a:prstGeom prst="rect">
            <a:avLst/>
          </a:prstGeom>
          <a:noFill/>
        </p:spPr>
        <p:txBody>
          <a:bodyPr wrap="square" rtlCol="0">
            <a:spAutoFit/>
          </a:bodyPr>
          <a:lstStyle/>
          <a:p>
            <a:pPr>
              <a:lnSpc>
                <a:spcPct val="120000"/>
              </a:lnSpc>
            </a:pPr>
            <a:r>
              <a:rPr kumimoji="1" lang="zh-CN" altLang="en-US" b="1" dirty="0">
                <a:solidFill>
                  <a:schemeClr val="accent4">
                    <a:lumMod val="75000"/>
                  </a:schemeClr>
                </a:solidFill>
              </a:rPr>
              <a:t>文化创意产业</a:t>
            </a:r>
            <a:r>
              <a:rPr kumimoji="1" lang="zh-CN" altLang="en-US" dirty="0"/>
              <a:t>通常被认为是</a:t>
            </a:r>
            <a:r>
              <a:rPr lang="zh-CN" altLang="zh-CN" dirty="0"/>
              <a:t>文化产业和创意产业</a:t>
            </a:r>
            <a:r>
              <a:rPr lang="zh-CN" altLang="en-US" dirty="0"/>
              <a:t>的</a:t>
            </a:r>
            <a:r>
              <a:rPr lang="zh-CN" altLang="zh-CN" dirty="0"/>
              <a:t>合并</a:t>
            </a:r>
            <a:r>
              <a:rPr lang="zh-CN" altLang="en-US" dirty="0"/>
              <a:t>。</a:t>
            </a:r>
            <a:endParaRPr kumimoji="1" lang="zh-CN"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02479" y="1540605"/>
            <a:ext cx="4931407" cy="4745915"/>
          </a:xfrm>
          <a:prstGeom prst="rect">
            <a:avLst/>
          </a:prstGeom>
          <a:noFill/>
        </p:spPr>
        <p:txBody>
          <a:bodyPr wrap="square" rtlCol="0">
            <a:spAutoFit/>
          </a:bodyPr>
          <a:lstStyle/>
          <a:p>
            <a:pPr>
              <a:lnSpc>
                <a:spcPct val="120000"/>
              </a:lnSpc>
            </a:pPr>
            <a:r>
              <a:rPr kumimoji="1" lang="zh-CN" altLang="en-US" dirty="0"/>
              <a:t>联合国于</a:t>
            </a:r>
            <a:r>
              <a:rPr kumimoji="1" lang="en-US" altLang="zh-CN" dirty="0"/>
              <a:t>2008</a:t>
            </a:r>
            <a:r>
              <a:rPr kumimoji="1" lang="zh-CN" altLang="en-US" dirty="0"/>
              <a:t>年、</a:t>
            </a:r>
            <a:r>
              <a:rPr kumimoji="1" lang="en-US" altLang="zh-CN" dirty="0"/>
              <a:t>2010</a:t>
            </a:r>
            <a:r>
              <a:rPr kumimoji="1" lang="zh-CN" altLang="en-US" dirty="0"/>
              <a:t>年、</a:t>
            </a:r>
            <a:r>
              <a:rPr kumimoji="1" lang="en-US" altLang="zh-CN" dirty="0"/>
              <a:t>2013</a:t>
            </a:r>
            <a:r>
              <a:rPr kumimoji="1" lang="zh-CN" altLang="en-US" dirty="0"/>
              <a:t>年发表三部</a:t>
            </a:r>
            <a:r>
              <a:rPr kumimoji="1" lang="en-US" altLang="zh-CN" dirty="0"/>
              <a:t>《</a:t>
            </a:r>
            <a:r>
              <a:rPr kumimoji="1" lang="zh-CN" altLang="en-US" dirty="0"/>
              <a:t>创意经济报告</a:t>
            </a:r>
            <a:r>
              <a:rPr kumimoji="1" lang="en-US" altLang="zh-CN" dirty="0"/>
              <a:t>》</a:t>
            </a:r>
            <a:r>
              <a:rPr kumimoji="1" lang="zh-CN" altLang="en-US" dirty="0"/>
              <a:t>。报告由联合国贸易和发展会议、联合国开发计划署南南合作特设局、联合国教科文组织、联合国世界知识产权组织和联合国国际贸易中心共同组织完成，对创意产业的全球性发展趋势做出评估。</a:t>
            </a:r>
          </a:p>
        </p:txBody>
      </p:sp>
      <p:sp>
        <p:nvSpPr>
          <p:cNvPr id="2" name="矩形 1"/>
          <p:cNvSpPr/>
          <p:nvPr/>
        </p:nvSpPr>
        <p:spPr>
          <a:xfrm>
            <a:off x="428263" y="624566"/>
            <a:ext cx="8738503" cy="535933"/>
          </a:xfrm>
          <a:prstGeom prst="rect">
            <a:avLst/>
          </a:prstGeom>
        </p:spPr>
        <p:txBody>
          <a:bodyPr wrap="square" lIns="86694" tIns="43347" rIns="86694" bIns="43347">
            <a:spAutoFit/>
          </a:bodyPr>
          <a:lstStyle/>
          <a:p>
            <a:pPr marL="457200" indent="-457200" algn="just">
              <a:lnSpc>
                <a:spcPct val="120000"/>
              </a:lnSpc>
              <a:buFont typeface="Wingdings" panose="05000000000000000000" pitchFamily="2" charset="2"/>
              <a:buChar char="u"/>
            </a:pPr>
            <a:r>
              <a:rPr lang="zh-CN" altLang="en-US" b="1" dirty="0">
                <a:latin typeface="楷体_GB2312" panose="02010609030101010101" charset="-122"/>
                <a:ea typeface="楷体_GB2312" panose="02010609030101010101" charset="-122"/>
              </a:rPr>
              <a:t>文化创意产业全面提升发展：</a:t>
            </a:r>
            <a:endParaRPr lang="zh-CN" altLang="en-US" sz="2800" b="1" dirty="0">
              <a:latin typeface="楷体_GB2312" panose="02010609030101010101" charset="-122"/>
              <a:ea typeface="楷体_GB2312" panose="02010609030101010101" charset="-122"/>
            </a:endParaRPr>
          </a:p>
        </p:txBody>
      </p:sp>
      <p:pic>
        <p:nvPicPr>
          <p:cNvPr id="4098" name="Picture 2" descr="https://i02piccdn.sogoucdn.com/b3f1af4e8f29097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836579">
            <a:off x="6283436" y="3718882"/>
            <a:ext cx="2095500" cy="282892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i01piccdn.sogoucdn.com/65a350e71e603a6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396170">
            <a:off x="6359544" y="817836"/>
            <a:ext cx="1762125" cy="248602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35.jpeg"/>
          <p:cNvPicPr>
            <a:picLocks noChangeAspect="1"/>
          </p:cNvPicPr>
          <p:nvPr/>
        </p:nvPicPr>
        <p:blipFill rotWithShape="1">
          <a:blip r:embed="rId2" cstate="print">
            <a:extLst>
              <a:ext uri="{28A0092B-C50C-407E-A947-70E740481C1C}">
                <a14:useLocalDpi xmlns:a14="http://schemas.microsoft.com/office/drawing/2010/main" xmlns="" val="0"/>
              </a:ext>
            </a:extLst>
          </a:blip>
          <a:srcRect t="2095"/>
          <a:stretch>
            <a:fillRect/>
          </a:stretch>
        </p:blipFill>
        <p:spPr>
          <a:xfrm>
            <a:off x="0" y="3553462"/>
            <a:ext cx="5364088" cy="3304538"/>
          </a:xfrm>
          <a:prstGeom prst="rect">
            <a:avLst/>
          </a:prstGeom>
        </p:spPr>
      </p:pic>
      <p:sp>
        <p:nvSpPr>
          <p:cNvPr id="4" name="文本框 3"/>
          <p:cNvSpPr txBox="1"/>
          <p:nvPr/>
        </p:nvSpPr>
        <p:spPr>
          <a:xfrm>
            <a:off x="1000100" y="357166"/>
            <a:ext cx="7848872" cy="3711785"/>
          </a:xfrm>
          <a:prstGeom prst="rect">
            <a:avLst/>
          </a:prstGeom>
          <a:noFill/>
        </p:spPr>
        <p:txBody>
          <a:bodyPr wrap="square" rtlCol="0">
            <a:spAutoFit/>
          </a:bodyPr>
          <a:lstStyle/>
          <a:p>
            <a:pPr>
              <a:lnSpc>
                <a:spcPct val="120000"/>
              </a:lnSpc>
            </a:pPr>
            <a:r>
              <a:rPr kumimoji="1" lang="en-US" altLang="zh-CN" dirty="0"/>
              <a:t>2019</a:t>
            </a:r>
            <a:r>
              <a:rPr kumimoji="1" lang="zh-CN" altLang="en-US" dirty="0"/>
              <a:t>年</a:t>
            </a:r>
            <a:r>
              <a:rPr kumimoji="1" lang="en-US" altLang="zh-CN" dirty="0"/>
              <a:t>1</a:t>
            </a:r>
            <a:r>
              <a:rPr kumimoji="1" lang="zh-CN" altLang="en-US" dirty="0"/>
              <a:t>月，联合国贸易和发展会议继</a:t>
            </a:r>
            <a:r>
              <a:rPr kumimoji="1" lang="en-US" altLang="zh-CN" dirty="0"/>
              <a:t>2015</a:t>
            </a:r>
            <a:r>
              <a:rPr kumimoji="1" lang="zh-CN" altLang="en-US" dirty="0"/>
              <a:t>年后再度发布</a:t>
            </a:r>
            <a:r>
              <a:rPr kumimoji="1" lang="en-US" altLang="zh-CN" dirty="0"/>
              <a:t>《</a:t>
            </a:r>
            <a:r>
              <a:rPr kumimoji="1" lang="zh-CN" altLang="en-US" dirty="0"/>
              <a:t>创意经济展望与国家</a:t>
            </a:r>
            <a:r>
              <a:rPr kumimoji="1" lang="zh-CN" altLang="en-US" dirty="0" smtClean="0"/>
              <a:t>概况：创意</a:t>
            </a:r>
            <a:r>
              <a:rPr kumimoji="1" lang="zh-CN" altLang="en-US" dirty="0"/>
              <a:t>产业国际贸易趋势</a:t>
            </a:r>
            <a:r>
              <a:rPr kumimoji="1" lang="en-US" altLang="zh-CN" dirty="0"/>
              <a:t>》</a:t>
            </a:r>
            <a:r>
              <a:rPr kumimoji="1" lang="zh-CN" altLang="en-US" dirty="0"/>
              <a:t>报告，指出</a:t>
            </a:r>
            <a:r>
              <a:rPr kumimoji="1" lang="en-US" altLang="zh-CN" dirty="0"/>
              <a:t>2002</a:t>
            </a:r>
            <a:r>
              <a:rPr kumimoji="1" lang="zh-CN" altLang="en-US" dirty="0"/>
              <a:t>年至</a:t>
            </a:r>
            <a:r>
              <a:rPr kumimoji="1" lang="en-US" altLang="zh-CN" dirty="0"/>
              <a:t>2015</a:t>
            </a:r>
            <a:r>
              <a:rPr kumimoji="1" lang="zh-CN" altLang="en-US" dirty="0"/>
              <a:t>年间，全球创意产品市场总额从</a:t>
            </a:r>
            <a:r>
              <a:rPr kumimoji="1" lang="en-US" altLang="zh-CN" dirty="0">
                <a:solidFill>
                  <a:schemeClr val="accent4">
                    <a:lumMod val="75000"/>
                  </a:schemeClr>
                </a:solidFill>
              </a:rPr>
              <a:t>2080</a:t>
            </a:r>
            <a:r>
              <a:rPr kumimoji="1" lang="zh-CN" altLang="en-US" dirty="0"/>
              <a:t>亿美元增加到</a:t>
            </a:r>
            <a:r>
              <a:rPr kumimoji="1" lang="en-US" altLang="zh-CN" dirty="0">
                <a:solidFill>
                  <a:schemeClr val="accent4">
                    <a:lumMod val="75000"/>
                  </a:schemeClr>
                </a:solidFill>
              </a:rPr>
              <a:t>5090</a:t>
            </a:r>
            <a:r>
              <a:rPr kumimoji="1" lang="zh-CN" altLang="en-US" dirty="0"/>
              <a:t>亿美元，并对创意产业的国际贸易趋势进行了解析。同时对联合国各成员国在</a:t>
            </a:r>
            <a:r>
              <a:rPr kumimoji="1" lang="en-US" altLang="zh-CN" dirty="0"/>
              <a:t>2005-2014</a:t>
            </a:r>
            <a:r>
              <a:rPr kumimoji="1" lang="zh-CN" altLang="en-US" dirty="0"/>
              <a:t>年间的创意产业发展概况做了阐述。</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7"/>
          <p:cNvGrpSpPr/>
          <p:nvPr/>
        </p:nvGrpSpPr>
        <p:grpSpPr bwMode="auto">
          <a:xfrm>
            <a:off x="683568" y="764704"/>
            <a:ext cx="8208912" cy="5328592"/>
            <a:chOff x="2605088" y="1855788"/>
            <a:chExt cx="4967290" cy="2833687"/>
          </a:xfrm>
        </p:grpSpPr>
        <p:sp>
          <p:nvSpPr>
            <p:cNvPr id="4" name="Freeform 15"/>
            <p:cNvSpPr/>
            <p:nvPr/>
          </p:nvSpPr>
          <p:spPr bwMode="auto">
            <a:xfrm>
              <a:off x="2803526" y="2054225"/>
              <a:ext cx="3311525" cy="1882775"/>
            </a:xfrm>
            <a:custGeom>
              <a:avLst/>
              <a:gdLst>
                <a:gd name="T0" fmla="*/ 3311525 w 2086"/>
                <a:gd name="T1" fmla="*/ 0 h 1186"/>
                <a:gd name="T2" fmla="*/ 3311525 w 2086"/>
                <a:gd name="T3" fmla="*/ 1882775 h 1186"/>
                <a:gd name="T4" fmla="*/ 0 w 2086"/>
                <a:gd name="T5" fmla="*/ 1882775 h 1186"/>
                <a:gd name="T6" fmla="*/ 0 w 2086"/>
                <a:gd name="T7" fmla="*/ 0 h 1186"/>
                <a:gd name="T8" fmla="*/ 3311525 w 2086"/>
                <a:gd name="T9" fmla="*/ 0 h 1186"/>
                <a:gd name="T10" fmla="*/ 3311525 w 2086"/>
                <a:gd name="T11" fmla="*/ 0 h 11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6" h="1186">
                  <a:moveTo>
                    <a:pt x="2086" y="0"/>
                  </a:moveTo>
                  <a:lnTo>
                    <a:pt x="2086" y="1186"/>
                  </a:lnTo>
                  <a:lnTo>
                    <a:pt x="0" y="1186"/>
                  </a:lnTo>
                  <a:lnTo>
                    <a:pt x="0" y="0"/>
                  </a:lnTo>
                  <a:lnTo>
                    <a:pt x="2086" y="0"/>
                  </a:lnTo>
                  <a:close/>
                </a:path>
              </a:pathLst>
            </a:custGeom>
            <a:solidFill>
              <a:srgbClr val="FFFFFF"/>
            </a:solidFill>
            <a:ln>
              <a:noFill/>
            </a:ln>
          </p:spPr>
          <p:txBody>
            <a:bodyPr/>
            <a:lstStyle/>
            <a:p>
              <a:endParaRPr lang="zh-CN" altLang="en-US"/>
            </a:p>
          </p:txBody>
        </p:sp>
        <p:sp>
          <p:nvSpPr>
            <p:cNvPr id="5" name="任意多边形 18"/>
            <p:cNvSpPr/>
            <p:nvPr/>
          </p:nvSpPr>
          <p:spPr>
            <a:xfrm>
              <a:off x="4559301" y="3391017"/>
              <a:ext cx="2692402" cy="596846"/>
            </a:xfrm>
            <a:custGeom>
              <a:avLst/>
              <a:gdLst>
                <a:gd name="connsiteX0" fmla="*/ 2692400 w 2692400"/>
                <a:gd name="connsiteY0" fmla="*/ 228600 h 596900"/>
                <a:gd name="connsiteX1" fmla="*/ 2692400 w 2692400"/>
                <a:gd name="connsiteY1" fmla="*/ 76200 h 596900"/>
                <a:gd name="connsiteX2" fmla="*/ 2616200 w 2692400"/>
                <a:gd name="connsiteY2" fmla="*/ 0 h 596900"/>
                <a:gd name="connsiteX3" fmla="*/ 0 w 2692400"/>
                <a:gd name="connsiteY3" fmla="*/ 0 h 596900"/>
                <a:gd name="connsiteX4" fmla="*/ 0 w 2692400"/>
                <a:gd name="connsiteY4" fmla="*/ 59690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400" h="596900">
                  <a:moveTo>
                    <a:pt x="2692400" y="228600"/>
                  </a:moveTo>
                  <a:lnTo>
                    <a:pt x="2692400" y="76200"/>
                  </a:lnTo>
                  <a:lnTo>
                    <a:pt x="2616200" y="0"/>
                  </a:lnTo>
                  <a:lnTo>
                    <a:pt x="0" y="0"/>
                  </a:lnTo>
                  <a:lnTo>
                    <a:pt x="0" y="5969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6" name="组合 17"/>
            <p:cNvGrpSpPr/>
            <p:nvPr/>
          </p:nvGrpSpPr>
          <p:grpSpPr bwMode="auto">
            <a:xfrm>
              <a:off x="6946903" y="3625850"/>
              <a:ext cx="625475" cy="1022350"/>
              <a:chOff x="5602289" y="5241925"/>
              <a:chExt cx="625475" cy="1022350"/>
            </a:xfrm>
          </p:grpSpPr>
          <p:sp>
            <p:nvSpPr>
              <p:cNvPr id="13" name="Freeform 5"/>
              <p:cNvSpPr/>
              <p:nvPr/>
            </p:nvSpPr>
            <p:spPr bwMode="auto">
              <a:xfrm>
                <a:off x="5603876" y="5241925"/>
                <a:ext cx="623888" cy="1022350"/>
              </a:xfrm>
              <a:custGeom>
                <a:avLst/>
                <a:gdLst>
                  <a:gd name="T0" fmla="*/ 311944 w 242"/>
                  <a:gd name="T1" fmla="*/ 1022350 h 396"/>
                  <a:gd name="T2" fmla="*/ 54139 w 242"/>
                  <a:gd name="T3" fmla="*/ 818396 h 396"/>
                  <a:gd name="T4" fmla="*/ 2578 w 242"/>
                  <a:gd name="T5" fmla="*/ 330457 h 396"/>
                  <a:gd name="T6" fmla="*/ 311944 w 242"/>
                  <a:gd name="T7" fmla="*/ 0 h 396"/>
                  <a:gd name="T8" fmla="*/ 621310 w 242"/>
                  <a:gd name="T9" fmla="*/ 330457 h 396"/>
                  <a:gd name="T10" fmla="*/ 569749 w 242"/>
                  <a:gd name="T11" fmla="*/ 818396 h 396"/>
                  <a:gd name="T12" fmla="*/ 311944 w 242"/>
                  <a:gd name="T13" fmla="*/ 1022350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396">
                    <a:moveTo>
                      <a:pt x="121" y="396"/>
                    </a:moveTo>
                    <a:cubicBezTo>
                      <a:pt x="65" y="396"/>
                      <a:pt x="41" y="385"/>
                      <a:pt x="21" y="317"/>
                    </a:cubicBezTo>
                    <a:cubicBezTo>
                      <a:pt x="6" y="264"/>
                      <a:pt x="2" y="194"/>
                      <a:pt x="1" y="128"/>
                    </a:cubicBezTo>
                    <a:cubicBezTo>
                      <a:pt x="0" y="50"/>
                      <a:pt x="30" y="0"/>
                      <a:pt x="121" y="0"/>
                    </a:cubicBezTo>
                    <a:cubicBezTo>
                      <a:pt x="212" y="0"/>
                      <a:pt x="242" y="50"/>
                      <a:pt x="241" y="128"/>
                    </a:cubicBezTo>
                    <a:cubicBezTo>
                      <a:pt x="240" y="194"/>
                      <a:pt x="237" y="264"/>
                      <a:pt x="221" y="317"/>
                    </a:cubicBezTo>
                    <a:cubicBezTo>
                      <a:pt x="201" y="385"/>
                      <a:pt x="177" y="396"/>
                      <a:pt x="121" y="396"/>
                    </a:cubicBezTo>
                    <a:close/>
                  </a:path>
                </a:pathLst>
              </a:custGeom>
              <a:solidFill>
                <a:srgbClr val="1E1D3A"/>
              </a:solidFill>
              <a:ln>
                <a:noFill/>
              </a:ln>
            </p:spPr>
            <p:txBody>
              <a:bodyPr/>
              <a:lstStyle/>
              <a:p>
                <a:endParaRPr lang="zh-CN" altLang="en-US"/>
              </a:p>
            </p:txBody>
          </p:sp>
          <p:sp>
            <p:nvSpPr>
              <p:cNvPr id="14" name="Freeform 6"/>
              <p:cNvSpPr/>
              <p:nvPr/>
            </p:nvSpPr>
            <p:spPr bwMode="auto">
              <a:xfrm>
                <a:off x="5602289" y="5241925"/>
                <a:ext cx="625475" cy="388937"/>
              </a:xfrm>
              <a:custGeom>
                <a:avLst/>
                <a:gdLst>
                  <a:gd name="T0" fmla="*/ 5169 w 242"/>
                  <a:gd name="T1" fmla="*/ 388937 h 151"/>
                  <a:gd name="T2" fmla="*/ 2585 w 242"/>
                  <a:gd name="T3" fmla="*/ 329695 h 151"/>
                  <a:gd name="T4" fmla="*/ 312738 w 242"/>
                  <a:gd name="T5" fmla="*/ 0 h 151"/>
                  <a:gd name="T6" fmla="*/ 622890 w 242"/>
                  <a:gd name="T7" fmla="*/ 329695 h 151"/>
                  <a:gd name="T8" fmla="*/ 622890 w 242"/>
                  <a:gd name="T9" fmla="*/ 388937 h 151"/>
                  <a:gd name="T10" fmla="*/ 5169 w 242"/>
                  <a:gd name="T11" fmla="*/ 388937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 h="151">
                    <a:moveTo>
                      <a:pt x="2" y="151"/>
                    </a:moveTo>
                    <a:cubicBezTo>
                      <a:pt x="2" y="143"/>
                      <a:pt x="1" y="135"/>
                      <a:pt x="1" y="128"/>
                    </a:cubicBezTo>
                    <a:cubicBezTo>
                      <a:pt x="0" y="50"/>
                      <a:pt x="30" y="0"/>
                      <a:pt x="121" y="0"/>
                    </a:cubicBezTo>
                    <a:cubicBezTo>
                      <a:pt x="212" y="0"/>
                      <a:pt x="242" y="50"/>
                      <a:pt x="241" y="128"/>
                    </a:cubicBezTo>
                    <a:cubicBezTo>
                      <a:pt x="241" y="135"/>
                      <a:pt x="241" y="143"/>
                      <a:pt x="241" y="151"/>
                    </a:cubicBezTo>
                    <a:cubicBezTo>
                      <a:pt x="2" y="151"/>
                      <a:pt x="2" y="151"/>
                      <a:pt x="2" y="151"/>
                    </a:cubicBezTo>
                    <a:close/>
                  </a:path>
                </a:pathLst>
              </a:custGeom>
              <a:solidFill>
                <a:srgbClr val="F88A44"/>
              </a:solidFill>
              <a:ln>
                <a:noFill/>
              </a:ln>
            </p:spPr>
            <p:txBody>
              <a:bodyPr/>
              <a:lstStyle/>
              <a:p>
                <a:endParaRPr lang="zh-CN" altLang="en-US"/>
              </a:p>
            </p:txBody>
          </p:sp>
          <p:sp>
            <p:nvSpPr>
              <p:cNvPr id="15" name="Freeform 8"/>
              <p:cNvSpPr/>
              <p:nvPr/>
            </p:nvSpPr>
            <p:spPr bwMode="auto">
              <a:xfrm>
                <a:off x="5880101" y="5461000"/>
                <a:ext cx="71438" cy="254000"/>
              </a:xfrm>
              <a:custGeom>
                <a:avLst/>
                <a:gdLst>
                  <a:gd name="T0" fmla="*/ 35719 w 28"/>
                  <a:gd name="T1" fmla="*/ 0 h 98"/>
                  <a:gd name="T2" fmla="*/ 35719 w 28"/>
                  <a:gd name="T3" fmla="*/ 0 h 98"/>
                  <a:gd name="T4" fmla="*/ 71438 w 28"/>
                  <a:gd name="T5" fmla="*/ 36286 h 98"/>
                  <a:gd name="T6" fmla="*/ 71438 w 28"/>
                  <a:gd name="T7" fmla="*/ 217714 h 98"/>
                  <a:gd name="T8" fmla="*/ 35719 w 28"/>
                  <a:gd name="T9" fmla="*/ 254000 h 98"/>
                  <a:gd name="T10" fmla="*/ 35719 w 28"/>
                  <a:gd name="T11" fmla="*/ 254000 h 98"/>
                  <a:gd name="T12" fmla="*/ 0 w 28"/>
                  <a:gd name="T13" fmla="*/ 217714 h 98"/>
                  <a:gd name="T14" fmla="*/ 0 w 28"/>
                  <a:gd name="T15" fmla="*/ 36286 h 98"/>
                  <a:gd name="T16" fmla="*/ 35719 w 28"/>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98">
                    <a:moveTo>
                      <a:pt x="14" y="0"/>
                    </a:moveTo>
                    <a:cubicBezTo>
                      <a:pt x="14" y="0"/>
                      <a:pt x="14" y="0"/>
                      <a:pt x="14" y="0"/>
                    </a:cubicBezTo>
                    <a:cubicBezTo>
                      <a:pt x="22" y="0"/>
                      <a:pt x="28" y="6"/>
                      <a:pt x="28" y="14"/>
                    </a:cubicBezTo>
                    <a:cubicBezTo>
                      <a:pt x="28" y="84"/>
                      <a:pt x="28" y="84"/>
                      <a:pt x="28" y="84"/>
                    </a:cubicBezTo>
                    <a:cubicBezTo>
                      <a:pt x="28" y="92"/>
                      <a:pt x="22" y="98"/>
                      <a:pt x="14" y="98"/>
                    </a:cubicBezTo>
                    <a:cubicBezTo>
                      <a:pt x="14" y="98"/>
                      <a:pt x="14" y="98"/>
                      <a:pt x="14" y="98"/>
                    </a:cubicBezTo>
                    <a:cubicBezTo>
                      <a:pt x="7" y="98"/>
                      <a:pt x="0" y="92"/>
                      <a:pt x="0" y="84"/>
                    </a:cubicBezTo>
                    <a:cubicBezTo>
                      <a:pt x="0" y="14"/>
                      <a:pt x="0" y="14"/>
                      <a:pt x="0" y="14"/>
                    </a:cubicBezTo>
                    <a:cubicBezTo>
                      <a:pt x="0" y="6"/>
                      <a:pt x="7" y="0"/>
                      <a:pt x="14" y="0"/>
                    </a:cubicBezTo>
                    <a:close/>
                  </a:path>
                </a:pathLst>
              </a:custGeom>
              <a:solidFill>
                <a:schemeClr val="bg1"/>
              </a:solidFill>
              <a:ln>
                <a:noFill/>
              </a:ln>
            </p:spPr>
            <p:txBody>
              <a:bodyPr/>
              <a:lstStyle/>
              <a:p>
                <a:endParaRPr lang="zh-CN" altLang="en-US"/>
              </a:p>
            </p:txBody>
          </p:sp>
        </p:grpSp>
        <p:sp>
          <p:nvSpPr>
            <p:cNvPr id="7" name="Freeform 9"/>
            <p:cNvSpPr/>
            <p:nvPr/>
          </p:nvSpPr>
          <p:spPr bwMode="auto">
            <a:xfrm>
              <a:off x="3521076" y="4137025"/>
              <a:ext cx="1819275" cy="552450"/>
            </a:xfrm>
            <a:custGeom>
              <a:avLst/>
              <a:gdLst>
                <a:gd name="T0" fmla="*/ 0 w 704"/>
                <a:gd name="T1" fmla="*/ 480167 h 214"/>
                <a:gd name="T2" fmla="*/ 25842 w 704"/>
                <a:gd name="T3" fmla="*/ 454351 h 214"/>
                <a:gd name="T4" fmla="*/ 261004 w 704"/>
                <a:gd name="T5" fmla="*/ 454351 h 214"/>
                <a:gd name="T6" fmla="*/ 638297 w 704"/>
                <a:gd name="T7" fmla="*/ 172963 h 214"/>
                <a:gd name="T8" fmla="*/ 638297 w 704"/>
                <a:gd name="T9" fmla="*/ 85191 h 214"/>
                <a:gd name="T10" fmla="*/ 638297 w 704"/>
                <a:gd name="T11" fmla="*/ 0 h 214"/>
                <a:gd name="T12" fmla="*/ 1180978 w 704"/>
                <a:gd name="T13" fmla="*/ 0 h 214"/>
                <a:gd name="T14" fmla="*/ 1180978 w 704"/>
                <a:gd name="T15" fmla="*/ 85191 h 214"/>
                <a:gd name="T16" fmla="*/ 1180978 w 704"/>
                <a:gd name="T17" fmla="*/ 172963 h 214"/>
                <a:gd name="T18" fmla="*/ 1560855 w 704"/>
                <a:gd name="T19" fmla="*/ 454351 h 214"/>
                <a:gd name="T20" fmla="*/ 1796017 w 704"/>
                <a:gd name="T21" fmla="*/ 454351 h 214"/>
                <a:gd name="T22" fmla="*/ 1819275 w 704"/>
                <a:gd name="T23" fmla="*/ 480167 h 214"/>
                <a:gd name="T24" fmla="*/ 1819275 w 704"/>
                <a:gd name="T25" fmla="*/ 552450 h 214"/>
                <a:gd name="T26" fmla="*/ 0 w 704"/>
                <a:gd name="T27" fmla="*/ 552450 h 214"/>
                <a:gd name="T28" fmla="*/ 0 w 704"/>
                <a:gd name="T29" fmla="*/ 480167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4" h="214">
                  <a:moveTo>
                    <a:pt x="0" y="186"/>
                  </a:moveTo>
                  <a:cubicBezTo>
                    <a:pt x="0" y="180"/>
                    <a:pt x="3" y="176"/>
                    <a:pt x="10" y="176"/>
                  </a:cubicBezTo>
                  <a:cubicBezTo>
                    <a:pt x="101" y="176"/>
                    <a:pt x="101" y="176"/>
                    <a:pt x="101" y="176"/>
                  </a:cubicBezTo>
                  <a:cubicBezTo>
                    <a:pt x="193" y="176"/>
                    <a:pt x="247" y="132"/>
                    <a:pt x="247" y="67"/>
                  </a:cubicBezTo>
                  <a:cubicBezTo>
                    <a:pt x="247" y="33"/>
                    <a:pt x="247" y="33"/>
                    <a:pt x="247" y="33"/>
                  </a:cubicBezTo>
                  <a:cubicBezTo>
                    <a:pt x="247" y="0"/>
                    <a:pt x="247" y="0"/>
                    <a:pt x="247" y="0"/>
                  </a:cubicBezTo>
                  <a:cubicBezTo>
                    <a:pt x="457" y="0"/>
                    <a:pt x="457" y="0"/>
                    <a:pt x="457" y="0"/>
                  </a:cubicBezTo>
                  <a:cubicBezTo>
                    <a:pt x="457" y="33"/>
                    <a:pt x="457" y="33"/>
                    <a:pt x="457" y="33"/>
                  </a:cubicBezTo>
                  <a:cubicBezTo>
                    <a:pt x="457" y="67"/>
                    <a:pt x="457" y="67"/>
                    <a:pt x="457" y="67"/>
                  </a:cubicBezTo>
                  <a:cubicBezTo>
                    <a:pt x="457" y="132"/>
                    <a:pt x="511" y="176"/>
                    <a:pt x="604" y="176"/>
                  </a:cubicBezTo>
                  <a:cubicBezTo>
                    <a:pt x="695" y="176"/>
                    <a:pt x="695" y="176"/>
                    <a:pt x="695" y="176"/>
                  </a:cubicBezTo>
                  <a:cubicBezTo>
                    <a:pt x="702" y="176"/>
                    <a:pt x="704" y="180"/>
                    <a:pt x="704" y="186"/>
                  </a:cubicBezTo>
                  <a:cubicBezTo>
                    <a:pt x="704" y="214"/>
                    <a:pt x="704" y="214"/>
                    <a:pt x="704" y="214"/>
                  </a:cubicBezTo>
                  <a:cubicBezTo>
                    <a:pt x="0" y="214"/>
                    <a:pt x="0" y="214"/>
                    <a:pt x="0" y="214"/>
                  </a:cubicBezTo>
                  <a:cubicBezTo>
                    <a:pt x="0" y="186"/>
                    <a:pt x="0" y="186"/>
                    <a:pt x="0" y="186"/>
                  </a:cubicBezTo>
                  <a:close/>
                </a:path>
              </a:pathLst>
            </a:custGeom>
            <a:solidFill>
              <a:srgbClr val="3C8DA6"/>
            </a:solidFill>
            <a:ln>
              <a:noFill/>
            </a:ln>
          </p:spPr>
          <p:txBody>
            <a:bodyPr/>
            <a:lstStyle/>
            <a:p>
              <a:endParaRPr lang="zh-CN" altLang="en-US"/>
            </a:p>
          </p:txBody>
        </p:sp>
        <p:sp>
          <p:nvSpPr>
            <p:cNvPr id="8" name="Freeform 10"/>
            <p:cNvSpPr/>
            <p:nvPr/>
          </p:nvSpPr>
          <p:spPr bwMode="auto">
            <a:xfrm>
              <a:off x="3521076" y="4591050"/>
              <a:ext cx="1819275" cy="98425"/>
            </a:xfrm>
            <a:custGeom>
              <a:avLst/>
              <a:gdLst>
                <a:gd name="T0" fmla="*/ 0 w 704"/>
                <a:gd name="T1" fmla="*/ 25901 h 38"/>
                <a:gd name="T2" fmla="*/ 25842 w 704"/>
                <a:gd name="T3" fmla="*/ 0 h 38"/>
                <a:gd name="T4" fmla="*/ 1796017 w 704"/>
                <a:gd name="T5" fmla="*/ 0 h 38"/>
                <a:gd name="T6" fmla="*/ 1819275 w 704"/>
                <a:gd name="T7" fmla="*/ 25901 h 38"/>
                <a:gd name="T8" fmla="*/ 1819275 w 704"/>
                <a:gd name="T9" fmla="*/ 98425 h 38"/>
                <a:gd name="T10" fmla="*/ 0 w 704"/>
                <a:gd name="T11" fmla="*/ 98425 h 38"/>
                <a:gd name="T12" fmla="*/ 0 w 704"/>
                <a:gd name="T13" fmla="*/ 25901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38">
                  <a:moveTo>
                    <a:pt x="0" y="10"/>
                  </a:moveTo>
                  <a:cubicBezTo>
                    <a:pt x="0" y="4"/>
                    <a:pt x="3" y="0"/>
                    <a:pt x="10" y="0"/>
                  </a:cubicBezTo>
                  <a:cubicBezTo>
                    <a:pt x="695" y="0"/>
                    <a:pt x="695" y="0"/>
                    <a:pt x="695" y="0"/>
                  </a:cubicBezTo>
                  <a:cubicBezTo>
                    <a:pt x="702" y="0"/>
                    <a:pt x="704" y="4"/>
                    <a:pt x="704" y="10"/>
                  </a:cubicBezTo>
                  <a:cubicBezTo>
                    <a:pt x="704" y="38"/>
                    <a:pt x="704" y="38"/>
                    <a:pt x="704" y="38"/>
                  </a:cubicBezTo>
                  <a:cubicBezTo>
                    <a:pt x="0" y="38"/>
                    <a:pt x="0" y="38"/>
                    <a:pt x="0" y="38"/>
                  </a:cubicBezTo>
                  <a:cubicBezTo>
                    <a:pt x="0" y="10"/>
                    <a:pt x="0" y="10"/>
                    <a:pt x="0" y="10"/>
                  </a:cubicBezTo>
                  <a:close/>
                </a:path>
              </a:pathLst>
            </a:custGeom>
            <a:solidFill>
              <a:srgbClr val="F88A44"/>
            </a:solidFill>
            <a:ln>
              <a:noFill/>
            </a:ln>
          </p:spPr>
          <p:txBody>
            <a:bodyPr/>
            <a:lstStyle/>
            <a:p>
              <a:endParaRPr lang="zh-CN" altLang="en-US"/>
            </a:p>
          </p:txBody>
        </p:sp>
        <p:sp>
          <p:nvSpPr>
            <p:cNvPr id="9" name="Freeform 11"/>
            <p:cNvSpPr/>
            <p:nvPr/>
          </p:nvSpPr>
          <p:spPr bwMode="auto">
            <a:xfrm>
              <a:off x="2605088" y="1855788"/>
              <a:ext cx="3654425" cy="2376487"/>
            </a:xfrm>
            <a:custGeom>
              <a:avLst/>
              <a:gdLst>
                <a:gd name="T0" fmla="*/ 121384 w 1415"/>
                <a:gd name="T1" fmla="*/ 0 h 920"/>
                <a:gd name="T2" fmla="*/ 3530459 w 1415"/>
                <a:gd name="T3" fmla="*/ 0 h 920"/>
                <a:gd name="T4" fmla="*/ 3654425 w 1415"/>
                <a:gd name="T5" fmla="*/ 121407 h 920"/>
                <a:gd name="T6" fmla="*/ 3654425 w 1415"/>
                <a:gd name="T7" fmla="*/ 2255080 h 920"/>
                <a:gd name="T8" fmla="*/ 3530459 w 1415"/>
                <a:gd name="T9" fmla="*/ 2376487 h 920"/>
                <a:gd name="T10" fmla="*/ 121384 w 1415"/>
                <a:gd name="T11" fmla="*/ 2376487 h 920"/>
                <a:gd name="T12" fmla="*/ 0 w 1415"/>
                <a:gd name="T13" fmla="*/ 2255080 h 920"/>
                <a:gd name="T14" fmla="*/ 0 w 1415"/>
                <a:gd name="T15" fmla="*/ 121407 h 920"/>
                <a:gd name="T16" fmla="*/ 121384 w 1415"/>
                <a:gd name="T17" fmla="*/ 0 h 9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5" h="920">
                  <a:moveTo>
                    <a:pt x="47" y="0"/>
                  </a:moveTo>
                  <a:cubicBezTo>
                    <a:pt x="1367" y="0"/>
                    <a:pt x="1367" y="0"/>
                    <a:pt x="1367" y="0"/>
                  </a:cubicBezTo>
                  <a:cubicBezTo>
                    <a:pt x="1393" y="0"/>
                    <a:pt x="1415" y="21"/>
                    <a:pt x="1415" y="47"/>
                  </a:cubicBezTo>
                  <a:cubicBezTo>
                    <a:pt x="1415" y="873"/>
                    <a:pt x="1415" y="873"/>
                    <a:pt x="1415" y="873"/>
                  </a:cubicBezTo>
                  <a:cubicBezTo>
                    <a:pt x="1415" y="899"/>
                    <a:pt x="1393" y="920"/>
                    <a:pt x="1367" y="920"/>
                  </a:cubicBezTo>
                  <a:cubicBezTo>
                    <a:pt x="47" y="920"/>
                    <a:pt x="47" y="920"/>
                    <a:pt x="47" y="920"/>
                  </a:cubicBezTo>
                  <a:cubicBezTo>
                    <a:pt x="21" y="920"/>
                    <a:pt x="0" y="899"/>
                    <a:pt x="0" y="873"/>
                  </a:cubicBezTo>
                  <a:cubicBezTo>
                    <a:pt x="0" y="47"/>
                    <a:pt x="0" y="47"/>
                    <a:pt x="0" y="47"/>
                  </a:cubicBezTo>
                  <a:cubicBezTo>
                    <a:pt x="0" y="21"/>
                    <a:pt x="21" y="0"/>
                    <a:pt x="47" y="0"/>
                  </a:cubicBezTo>
                  <a:close/>
                </a:path>
              </a:pathLst>
            </a:custGeom>
            <a:solidFill>
              <a:srgbClr val="F88A44"/>
            </a:solidFill>
            <a:ln>
              <a:noFill/>
            </a:ln>
          </p:spPr>
          <p:txBody>
            <a:bodyPr/>
            <a:lstStyle/>
            <a:p>
              <a:endParaRPr lang="zh-CN" altLang="en-US"/>
            </a:p>
          </p:txBody>
        </p:sp>
        <p:sp>
          <p:nvSpPr>
            <p:cNvPr id="10" name="Freeform 12"/>
            <p:cNvSpPr/>
            <p:nvPr/>
          </p:nvSpPr>
          <p:spPr bwMode="auto">
            <a:xfrm>
              <a:off x="2746376" y="1998663"/>
              <a:ext cx="3368675" cy="1938337"/>
            </a:xfrm>
            <a:custGeom>
              <a:avLst/>
              <a:gdLst>
                <a:gd name="T0" fmla="*/ 0 w 2122"/>
                <a:gd name="T1" fmla="*/ 0 h 1221"/>
                <a:gd name="T2" fmla="*/ 3368675 w 2122"/>
                <a:gd name="T3" fmla="*/ 0 h 1221"/>
                <a:gd name="T4" fmla="*/ 3368675 w 2122"/>
                <a:gd name="T5" fmla="*/ 1938337 h 1221"/>
                <a:gd name="T6" fmla="*/ 0 w 2122"/>
                <a:gd name="T7" fmla="*/ 1938337 h 1221"/>
                <a:gd name="T8" fmla="*/ 0 w 2122"/>
                <a:gd name="T9" fmla="*/ 0 h 1221"/>
                <a:gd name="T10" fmla="*/ 0 w 2122"/>
                <a:gd name="T11" fmla="*/ 0 h 12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2" h="1221">
                  <a:moveTo>
                    <a:pt x="0" y="0"/>
                  </a:moveTo>
                  <a:lnTo>
                    <a:pt x="2122" y="0"/>
                  </a:lnTo>
                  <a:lnTo>
                    <a:pt x="2122" y="1221"/>
                  </a:lnTo>
                  <a:lnTo>
                    <a:pt x="0" y="1221"/>
                  </a:lnTo>
                  <a:lnTo>
                    <a:pt x="0" y="0"/>
                  </a:lnTo>
                  <a:close/>
                </a:path>
              </a:pathLst>
            </a:custGeom>
            <a:solidFill>
              <a:srgbClr val="EFEFEF"/>
            </a:solidFill>
            <a:ln>
              <a:noFill/>
            </a:ln>
          </p:spPr>
          <p:txBody>
            <a:bodyPr/>
            <a:lstStyle/>
            <a:p>
              <a:endParaRPr lang="zh-CN" altLang="en-US"/>
            </a:p>
          </p:txBody>
        </p:sp>
        <p:sp>
          <p:nvSpPr>
            <p:cNvPr id="11" name="Freeform 13"/>
            <p:cNvSpPr>
              <a:spLocks noEditPoints="1"/>
            </p:cNvSpPr>
            <p:nvPr/>
          </p:nvSpPr>
          <p:spPr bwMode="auto">
            <a:xfrm>
              <a:off x="3978276" y="4064000"/>
              <a:ext cx="904875" cy="44450"/>
            </a:xfrm>
            <a:custGeom>
              <a:avLst/>
              <a:gdLst>
                <a:gd name="T0" fmla="*/ 809217 w 350"/>
                <a:gd name="T1" fmla="*/ 0 h 17"/>
                <a:gd name="T2" fmla="*/ 899704 w 350"/>
                <a:gd name="T3" fmla="*/ 0 h 17"/>
                <a:gd name="T4" fmla="*/ 904875 w 350"/>
                <a:gd name="T5" fmla="*/ 5229 h 17"/>
                <a:gd name="T6" fmla="*/ 904875 w 350"/>
                <a:gd name="T7" fmla="*/ 39221 h 17"/>
                <a:gd name="T8" fmla="*/ 899704 w 350"/>
                <a:gd name="T9" fmla="*/ 44450 h 17"/>
                <a:gd name="T10" fmla="*/ 809217 w 350"/>
                <a:gd name="T11" fmla="*/ 44450 h 17"/>
                <a:gd name="T12" fmla="*/ 804046 w 350"/>
                <a:gd name="T13" fmla="*/ 39221 h 17"/>
                <a:gd name="T14" fmla="*/ 804046 w 350"/>
                <a:gd name="T15" fmla="*/ 5229 h 17"/>
                <a:gd name="T16" fmla="*/ 809217 w 350"/>
                <a:gd name="T17" fmla="*/ 0 h 17"/>
                <a:gd name="T18" fmla="*/ 687705 w 350"/>
                <a:gd name="T19" fmla="*/ 0 h 17"/>
                <a:gd name="T20" fmla="*/ 778192 w 350"/>
                <a:gd name="T21" fmla="*/ 0 h 17"/>
                <a:gd name="T22" fmla="*/ 783363 w 350"/>
                <a:gd name="T23" fmla="*/ 5229 h 17"/>
                <a:gd name="T24" fmla="*/ 783363 w 350"/>
                <a:gd name="T25" fmla="*/ 39221 h 17"/>
                <a:gd name="T26" fmla="*/ 778192 w 350"/>
                <a:gd name="T27" fmla="*/ 44450 h 17"/>
                <a:gd name="T28" fmla="*/ 687705 w 350"/>
                <a:gd name="T29" fmla="*/ 44450 h 17"/>
                <a:gd name="T30" fmla="*/ 682534 w 350"/>
                <a:gd name="T31" fmla="*/ 39221 h 17"/>
                <a:gd name="T32" fmla="*/ 682534 w 350"/>
                <a:gd name="T33" fmla="*/ 5229 h 17"/>
                <a:gd name="T34" fmla="*/ 687705 w 350"/>
                <a:gd name="T35" fmla="*/ 0 h 17"/>
                <a:gd name="T36" fmla="*/ 566193 w 350"/>
                <a:gd name="T37" fmla="*/ 0 h 17"/>
                <a:gd name="T38" fmla="*/ 656681 w 350"/>
                <a:gd name="T39" fmla="*/ 0 h 17"/>
                <a:gd name="T40" fmla="*/ 661851 w 350"/>
                <a:gd name="T41" fmla="*/ 5229 h 17"/>
                <a:gd name="T42" fmla="*/ 661851 w 350"/>
                <a:gd name="T43" fmla="*/ 39221 h 17"/>
                <a:gd name="T44" fmla="*/ 656681 w 350"/>
                <a:gd name="T45" fmla="*/ 44450 h 17"/>
                <a:gd name="T46" fmla="*/ 566193 w 350"/>
                <a:gd name="T47" fmla="*/ 44450 h 17"/>
                <a:gd name="T48" fmla="*/ 561023 w 350"/>
                <a:gd name="T49" fmla="*/ 39221 h 17"/>
                <a:gd name="T50" fmla="*/ 561023 w 350"/>
                <a:gd name="T51" fmla="*/ 5229 h 17"/>
                <a:gd name="T52" fmla="*/ 566193 w 350"/>
                <a:gd name="T53" fmla="*/ 0 h 17"/>
                <a:gd name="T54" fmla="*/ 248194 w 350"/>
                <a:gd name="T55" fmla="*/ 0 h 17"/>
                <a:gd name="T56" fmla="*/ 338682 w 350"/>
                <a:gd name="T57" fmla="*/ 0 h 17"/>
                <a:gd name="T58" fmla="*/ 343853 w 350"/>
                <a:gd name="T59" fmla="*/ 5229 h 17"/>
                <a:gd name="T60" fmla="*/ 343853 w 350"/>
                <a:gd name="T61" fmla="*/ 39221 h 17"/>
                <a:gd name="T62" fmla="*/ 338682 w 350"/>
                <a:gd name="T63" fmla="*/ 44450 h 17"/>
                <a:gd name="T64" fmla="*/ 248194 w 350"/>
                <a:gd name="T65" fmla="*/ 44450 h 17"/>
                <a:gd name="T66" fmla="*/ 243024 w 350"/>
                <a:gd name="T67" fmla="*/ 39221 h 17"/>
                <a:gd name="T68" fmla="*/ 243024 w 350"/>
                <a:gd name="T69" fmla="*/ 5229 h 17"/>
                <a:gd name="T70" fmla="*/ 248194 w 350"/>
                <a:gd name="T71" fmla="*/ 0 h 17"/>
                <a:gd name="T72" fmla="*/ 126682 w 350"/>
                <a:gd name="T73" fmla="*/ 0 h 17"/>
                <a:gd name="T74" fmla="*/ 217170 w 350"/>
                <a:gd name="T75" fmla="*/ 0 h 17"/>
                <a:gd name="T76" fmla="*/ 222341 w 350"/>
                <a:gd name="T77" fmla="*/ 5229 h 17"/>
                <a:gd name="T78" fmla="*/ 222341 w 350"/>
                <a:gd name="T79" fmla="*/ 39221 h 17"/>
                <a:gd name="T80" fmla="*/ 217170 w 350"/>
                <a:gd name="T81" fmla="*/ 44450 h 17"/>
                <a:gd name="T82" fmla="*/ 126682 w 350"/>
                <a:gd name="T83" fmla="*/ 44450 h 17"/>
                <a:gd name="T84" fmla="*/ 121512 w 350"/>
                <a:gd name="T85" fmla="*/ 39221 h 17"/>
                <a:gd name="T86" fmla="*/ 121512 w 350"/>
                <a:gd name="T87" fmla="*/ 5229 h 17"/>
                <a:gd name="T88" fmla="*/ 126682 w 350"/>
                <a:gd name="T89" fmla="*/ 0 h 17"/>
                <a:gd name="T90" fmla="*/ 7756 w 350"/>
                <a:gd name="T91" fmla="*/ 0 h 17"/>
                <a:gd name="T92" fmla="*/ 95658 w 350"/>
                <a:gd name="T93" fmla="*/ 0 h 17"/>
                <a:gd name="T94" fmla="*/ 103414 w 350"/>
                <a:gd name="T95" fmla="*/ 5229 h 17"/>
                <a:gd name="T96" fmla="*/ 103414 w 350"/>
                <a:gd name="T97" fmla="*/ 39221 h 17"/>
                <a:gd name="T98" fmla="*/ 95658 w 350"/>
                <a:gd name="T99" fmla="*/ 44450 h 17"/>
                <a:gd name="T100" fmla="*/ 7756 w 350"/>
                <a:gd name="T101" fmla="*/ 44450 h 17"/>
                <a:gd name="T102" fmla="*/ 0 w 350"/>
                <a:gd name="T103" fmla="*/ 39221 h 17"/>
                <a:gd name="T104" fmla="*/ 0 w 350"/>
                <a:gd name="T105" fmla="*/ 5229 h 17"/>
                <a:gd name="T106" fmla="*/ 7756 w 350"/>
                <a:gd name="T107" fmla="*/ 0 h 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0" h="17">
                  <a:moveTo>
                    <a:pt x="313" y="0"/>
                  </a:moveTo>
                  <a:cubicBezTo>
                    <a:pt x="348" y="0"/>
                    <a:pt x="348" y="0"/>
                    <a:pt x="348" y="0"/>
                  </a:cubicBezTo>
                  <a:cubicBezTo>
                    <a:pt x="349" y="0"/>
                    <a:pt x="350" y="1"/>
                    <a:pt x="350" y="2"/>
                  </a:cubicBezTo>
                  <a:cubicBezTo>
                    <a:pt x="350" y="15"/>
                    <a:pt x="350" y="15"/>
                    <a:pt x="350" y="15"/>
                  </a:cubicBezTo>
                  <a:cubicBezTo>
                    <a:pt x="350" y="16"/>
                    <a:pt x="349" y="17"/>
                    <a:pt x="348" y="17"/>
                  </a:cubicBezTo>
                  <a:cubicBezTo>
                    <a:pt x="313" y="17"/>
                    <a:pt x="313" y="17"/>
                    <a:pt x="313" y="17"/>
                  </a:cubicBezTo>
                  <a:cubicBezTo>
                    <a:pt x="312" y="17"/>
                    <a:pt x="311" y="16"/>
                    <a:pt x="311" y="15"/>
                  </a:cubicBezTo>
                  <a:cubicBezTo>
                    <a:pt x="311" y="2"/>
                    <a:pt x="311" y="2"/>
                    <a:pt x="311" y="2"/>
                  </a:cubicBezTo>
                  <a:cubicBezTo>
                    <a:pt x="311" y="1"/>
                    <a:pt x="312" y="0"/>
                    <a:pt x="313" y="0"/>
                  </a:cubicBezTo>
                  <a:close/>
                  <a:moveTo>
                    <a:pt x="266" y="0"/>
                  </a:moveTo>
                  <a:cubicBezTo>
                    <a:pt x="278" y="0"/>
                    <a:pt x="289" y="0"/>
                    <a:pt x="301" y="0"/>
                  </a:cubicBezTo>
                  <a:cubicBezTo>
                    <a:pt x="302" y="0"/>
                    <a:pt x="303" y="1"/>
                    <a:pt x="303" y="2"/>
                  </a:cubicBezTo>
                  <a:cubicBezTo>
                    <a:pt x="303" y="6"/>
                    <a:pt x="303" y="11"/>
                    <a:pt x="303" y="15"/>
                  </a:cubicBezTo>
                  <a:cubicBezTo>
                    <a:pt x="303" y="16"/>
                    <a:pt x="302" y="17"/>
                    <a:pt x="301" y="17"/>
                  </a:cubicBezTo>
                  <a:cubicBezTo>
                    <a:pt x="289" y="17"/>
                    <a:pt x="278" y="17"/>
                    <a:pt x="266" y="17"/>
                  </a:cubicBezTo>
                  <a:cubicBezTo>
                    <a:pt x="265" y="17"/>
                    <a:pt x="264" y="16"/>
                    <a:pt x="264" y="15"/>
                  </a:cubicBezTo>
                  <a:cubicBezTo>
                    <a:pt x="264" y="11"/>
                    <a:pt x="264" y="6"/>
                    <a:pt x="264" y="2"/>
                  </a:cubicBezTo>
                  <a:cubicBezTo>
                    <a:pt x="264" y="1"/>
                    <a:pt x="265" y="0"/>
                    <a:pt x="266" y="0"/>
                  </a:cubicBezTo>
                  <a:close/>
                  <a:moveTo>
                    <a:pt x="219" y="0"/>
                  </a:moveTo>
                  <a:cubicBezTo>
                    <a:pt x="254" y="0"/>
                    <a:pt x="254" y="0"/>
                    <a:pt x="254" y="0"/>
                  </a:cubicBezTo>
                  <a:cubicBezTo>
                    <a:pt x="255" y="0"/>
                    <a:pt x="256" y="1"/>
                    <a:pt x="256" y="2"/>
                  </a:cubicBezTo>
                  <a:cubicBezTo>
                    <a:pt x="256" y="15"/>
                    <a:pt x="256" y="15"/>
                    <a:pt x="256" y="15"/>
                  </a:cubicBezTo>
                  <a:cubicBezTo>
                    <a:pt x="256" y="16"/>
                    <a:pt x="255" y="17"/>
                    <a:pt x="254" y="17"/>
                  </a:cubicBezTo>
                  <a:cubicBezTo>
                    <a:pt x="219" y="17"/>
                    <a:pt x="219" y="17"/>
                    <a:pt x="219" y="17"/>
                  </a:cubicBezTo>
                  <a:cubicBezTo>
                    <a:pt x="218" y="17"/>
                    <a:pt x="217" y="16"/>
                    <a:pt x="217" y="15"/>
                  </a:cubicBezTo>
                  <a:cubicBezTo>
                    <a:pt x="217" y="2"/>
                    <a:pt x="217" y="2"/>
                    <a:pt x="217" y="2"/>
                  </a:cubicBezTo>
                  <a:cubicBezTo>
                    <a:pt x="217" y="1"/>
                    <a:pt x="218" y="0"/>
                    <a:pt x="219" y="0"/>
                  </a:cubicBezTo>
                  <a:close/>
                  <a:moveTo>
                    <a:pt x="96" y="0"/>
                  </a:moveTo>
                  <a:cubicBezTo>
                    <a:pt x="131" y="0"/>
                    <a:pt x="131" y="0"/>
                    <a:pt x="131" y="0"/>
                  </a:cubicBezTo>
                  <a:cubicBezTo>
                    <a:pt x="132" y="0"/>
                    <a:pt x="133" y="1"/>
                    <a:pt x="133" y="2"/>
                  </a:cubicBezTo>
                  <a:cubicBezTo>
                    <a:pt x="133" y="15"/>
                    <a:pt x="133" y="15"/>
                    <a:pt x="133" y="15"/>
                  </a:cubicBezTo>
                  <a:cubicBezTo>
                    <a:pt x="133" y="16"/>
                    <a:pt x="132" y="17"/>
                    <a:pt x="131" y="17"/>
                  </a:cubicBezTo>
                  <a:cubicBezTo>
                    <a:pt x="96" y="17"/>
                    <a:pt x="96" y="17"/>
                    <a:pt x="96" y="17"/>
                  </a:cubicBezTo>
                  <a:cubicBezTo>
                    <a:pt x="95" y="17"/>
                    <a:pt x="94" y="16"/>
                    <a:pt x="94" y="15"/>
                  </a:cubicBezTo>
                  <a:cubicBezTo>
                    <a:pt x="94" y="2"/>
                    <a:pt x="94" y="2"/>
                    <a:pt x="94" y="2"/>
                  </a:cubicBezTo>
                  <a:cubicBezTo>
                    <a:pt x="94" y="1"/>
                    <a:pt x="95" y="0"/>
                    <a:pt x="96" y="0"/>
                  </a:cubicBezTo>
                  <a:close/>
                  <a:moveTo>
                    <a:pt x="49" y="0"/>
                  </a:moveTo>
                  <a:cubicBezTo>
                    <a:pt x="61" y="0"/>
                    <a:pt x="73" y="0"/>
                    <a:pt x="84" y="0"/>
                  </a:cubicBezTo>
                  <a:cubicBezTo>
                    <a:pt x="85" y="0"/>
                    <a:pt x="86" y="1"/>
                    <a:pt x="86" y="2"/>
                  </a:cubicBezTo>
                  <a:cubicBezTo>
                    <a:pt x="86" y="6"/>
                    <a:pt x="86" y="11"/>
                    <a:pt x="86" y="15"/>
                  </a:cubicBezTo>
                  <a:cubicBezTo>
                    <a:pt x="86" y="16"/>
                    <a:pt x="85" y="17"/>
                    <a:pt x="84" y="17"/>
                  </a:cubicBezTo>
                  <a:cubicBezTo>
                    <a:pt x="73" y="17"/>
                    <a:pt x="61" y="17"/>
                    <a:pt x="49" y="17"/>
                  </a:cubicBezTo>
                  <a:cubicBezTo>
                    <a:pt x="48" y="17"/>
                    <a:pt x="47" y="16"/>
                    <a:pt x="47" y="15"/>
                  </a:cubicBezTo>
                  <a:cubicBezTo>
                    <a:pt x="47" y="11"/>
                    <a:pt x="47" y="6"/>
                    <a:pt x="47" y="2"/>
                  </a:cubicBezTo>
                  <a:cubicBezTo>
                    <a:pt x="47" y="1"/>
                    <a:pt x="48" y="0"/>
                    <a:pt x="49" y="0"/>
                  </a:cubicBezTo>
                  <a:close/>
                  <a:moveTo>
                    <a:pt x="3" y="0"/>
                  </a:moveTo>
                  <a:cubicBezTo>
                    <a:pt x="37" y="0"/>
                    <a:pt x="37" y="0"/>
                    <a:pt x="37" y="0"/>
                  </a:cubicBezTo>
                  <a:cubicBezTo>
                    <a:pt x="39" y="0"/>
                    <a:pt x="40" y="1"/>
                    <a:pt x="40" y="2"/>
                  </a:cubicBezTo>
                  <a:cubicBezTo>
                    <a:pt x="40" y="15"/>
                    <a:pt x="40" y="15"/>
                    <a:pt x="40" y="15"/>
                  </a:cubicBezTo>
                  <a:cubicBezTo>
                    <a:pt x="40" y="16"/>
                    <a:pt x="39" y="17"/>
                    <a:pt x="37" y="17"/>
                  </a:cubicBezTo>
                  <a:cubicBezTo>
                    <a:pt x="3" y="17"/>
                    <a:pt x="3" y="17"/>
                    <a:pt x="3" y="17"/>
                  </a:cubicBezTo>
                  <a:cubicBezTo>
                    <a:pt x="1" y="17"/>
                    <a:pt x="0" y="16"/>
                    <a:pt x="0" y="15"/>
                  </a:cubicBezTo>
                  <a:cubicBezTo>
                    <a:pt x="0" y="2"/>
                    <a:pt x="0" y="2"/>
                    <a:pt x="0" y="2"/>
                  </a:cubicBezTo>
                  <a:cubicBezTo>
                    <a:pt x="0" y="1"/>
                    <a:pt x="1" y="0"/>
                    <a:pt x="3" y="0"/>
                  </a:cubicBezTo>
                  <a:close/>
                </a:path>
              </a:pathLst>
            </a:custGeom>
            <a:solidFill>
              <a:srgbClr val="D9EDEA"/>
            </a:solidFill>
            <a:ln>
              <a:noFill/>
            </a:ln>
          </p:spPr>
          <p:txBody>
            <a:bodyPr/>
            <a:lstStyle/>
            <a:p>
              <a:endParaRPr lang="zh-CN" altLang="en-US"/>
            </a:p>
          </p:txBody>
        </p:sp>
        <p:sp>
          <p:nvSpPr>
            <p:cNvPr id="12" name="Oval 14"/>
            <p:cNvSpPr>
              <a:spLocks noChangeArrowheads="1"/>
            </p:cNvSpPr>
            <p:nvPr/>
          </p:nvSpPr>
          <p:spPr bwMode="auto">
            <a:xfrm>
              <a:off x="4397376" y="4054475"/>
              <a:ext cx="66675" cy="63500"/>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16" name="文本框 15"/>
          <p:cNvSpPr txBox="1"/>
          <p:nvPr/>
        </p:nvSpPr>
        <p:spPr>
          <a:xfrm>
            <a:off x="1227527" y="1559687"/>
            <a:ext cx="5040560" cy="2677656"/>
          </a:xfrm>
          <a:prstGeom prst="rect">
            <a:avLst/>
          </a:prstGeom>
          <a:noFill/>
        </p:spPr>
        <p:txBody>
          <a:bodyPr wrap="square" rtlCol="0">
            <a:spAutoFit/>
          </a:bodyPr>
          <a:lstStyle/>
          <a:p>
            <a:pPr>
              <a:lnSpc>
                <a:spcPct val="120000"/>
              </a:lnSpc>
            </a:pPr>
            <a:r>
              <a:rPr kumimoji="1" lang="en-US" altLang="zh-CN" dirty="0"/>
              <a:t>2018</a:t>
            </a:r>
            <a:r>
              <a:rPr kumimoji="1" lang="zh-CN" altLang="en-US" dirty="0"/>
              <a:t>年</a:t>
            </a:r>
            <a:r>
              <a:rPr kumimoji="1" lang="en-US" altLang="zh-CN" dirty="0"/>
              <a:t>12</a:t>
            </a:r>
            <a:r>
              <a:rPr kumimoji="1" lang="zh-CN" altLang="en-US" dirty="0"/>
              <a:t>月，中国新闻出版研究院发布了</a:t>
            </a:r>
            <a:r>
              <a:rPr kumimoji="1" lang="en-US" altLang="zh-CN" dirty="0"/>
              <a:t>《2017</a:t>
            </a:r>
            <a:r>
              <a:rPr kumimoji="1" lang="zh-CN" altLang="en-US" dirty="0"/>
              <a:t>年中国版权产业的经济贡献调研报告</a:t>
            </a:r>
            <a:r>
              <a:rPr kumimoji="1" lang="en-US" altLang="zh-CN" dirty="0"/>
              <a:t>》</a:t>
            </a:r>
            <a:r>
              <a:rPr kumimoji="1" lang="zh-CN" altLang="en-US" dirty="0"/>
              <a:t>。该报告对中国的相关数据作出了分析。</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12858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22272" y="85194"/>
            <a:ext cx="9433048" cy="1126462"/>
          </a:xfrm>
          <a:prstGeom prst="rect">
            <a:avLst/>
          </a:prstGeom>
          <a:noFill/>
        </p:spPr>
        <p:txBody>
          <a:bodyPr wrap="square" rtlCol="0">
            <a:spAutoFit/>
          </a:bodyPr>
          <a:lstStyle/>
          <a:p>
            <a:pPr>
              <a:lnSpc>
                <a:spcPct val="120000"/>
              </a:lnSpc>
            </a:pPr>
            <a:r>
              <a:rPr kumimoji="1" lang="zh-CN" altLang="en-US" b="1" dirty="0">
                <a:solidFill>
                  <a:srgbClr val="FEFEFC"/>
                </a:solidFill>
                <a:latin typeface="黑体" panose="02010609060101010101" pitchFamily="49" charset="-122"/>
                <a:ea typeface="黑体" panose="02010609060101010101" pitchFamily="49" charset="-122"/>
                <a:cs typeface="黑体" panose="02010609060101010101" pitchFamily="49" charset="-122"/>
              </a:rPr>
              <a:t>（七）网络环境对文化安全、信息安全、思想意识形态安</a:t>
            </a:r>
            <a:r>
              <a:rPr kumimoji="1" lang="en-US" altLang="zh-CN" b="1" dirty="0">
                <a:solidFill>
                  <a:srgbClr val="FEFEFC"/>
                </a:solidFill>
                <a:latin typeface="黑体" panose="02010609060101010101" pitchFamily="49" charset="-122"/>
                <a:ea typeface="黑体" panose="02010609060101010101" pitchFamily="49" charset="-122"/>
                <a:cs typeface="黑体" panose="02010609060101010101" pitchFamily="49" charset="-122"/>
              </a:rPr>
              <a:t>	   	 </a:t>
            </a:r>
            <a:r>
              <a:rPr kumimoji="1" lang="zh-CN" altLang="en-US" b="1" dirty="0">
                <a:solidFill>
                  <a:srgbClr val="FEFEFC"/>
                </a:solidFill>
                <a:latin typeface="黑体" panose="02010609060101010101" pitchFamily="49" charset="-122"/>
                <a:ea typeface="黑体" panose="02010609060101010101" pitchFamily="49" charset="-122"/>
                <a:cs typeface="黑体" panose="02010609060101010101" pitchFamily="49" charset="-122"/>
              </a:rPr>
              <a:t>全提出新的挑战</a:t>
            </a:r>
          </a:p>
        </p:txBody>
      </p:sp>
      <p:pic>
        <p:nvPicPr>
          <p:cNvPr id="6146" name="Picture 2" descr="https://az796311.vo.msecnd.net/userupload/deed67d2bd5c47bd9fc62d2cf787822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647" y="1979870"/>
            <a:ext cx="4992489" cy="249624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文本框 5"/>
          <p:cNvSpPr txBox="1"/>
          <p:nvPr/>
        </p:nvSpPr>
        <p:spPr>
          <a:xfrm>
            <a:off x="785786" y="5072074"/>
            <a:ext cx="7963248" cy="1126462"/>
          </a:xfrm>
          <a:prstGeom prst="rect">
            <a:avLst/>
          </a:prstGeom>
          <a:noFill/>
        </p:spPr>
        <p:txBody>
          <a:bodyPr wrap="square" rtlCol="0">
            <a:spAutoFit/>
          </a:bodyPr>
          <a:lstStyle/>
          <a:p>
            <a:pPr>
              <a:lnSpc>
                <a:spcPct val="120000"/>
              </a:lnSpc>
            </a:pPr>
            <a:r>
              <a:rPr lang="zh-CN" altLang="en-US" dirty="0"/>
              <a:t>网络环境的出现给版权保护、信息传播带来新的问题和挑战</a:t>
            </a:r>
            <a:r>
              <a:rPr kumimoji="1" lang="zh-CN" altLang="en-US" dirty="0"/>
              <a:t>。</a:t>
            </a:r>
          </a:p>
        </p:txBody>
      </p:sp>
      <p:pic>
        <p:nvPicPr>
          <p:cNvPr id="24578" name="Picture 2" descr="http://photocdn.sohu.com/20160310/mp62878173_1457609222579_1_th.jpeg"/>
          <p:cNvPicPr>
            <a:picLocks noChangeAspect="1" noChangeArrowheads="1"/>
          </p:cNvPicPr>
          <p:nvPr/>
        </p:nvPicPr>
        <p:blipFill>
          <a:blip r:embed="rId3" cstate="print"/>
          <a:srcRect/>
          <a:stretch>
            <a:fillRect/>
          </a:stretch>
        </p:blipFill>
        <p:spPr bwMode="auto">
          <a:xfrm>
            <a:off x="4929190" y="2071678"/>
            <a:ext cx="3810000" cy="2619375"/>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4299322"/>
            <a:ext cx="9144000"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395536" y="116632"/>
            <a:ext cx="2390398" cy="5386090"/>
          </a:xfrm>
          <a:prstGeom prst="rect">
            <a:avLst/>
          </a:prstGeom>
          <a:noFill/>
        </p:spPr>
        <p:txBody>
          <a:bodyPr wrap="none">
            <a:spAutoFit/>
          </a:bodyPr>
          <a:lstStyle/>
          <a:p>
            <a:pPr eaLnBrk="1" hangingPunct="1">
              <a:buFont typeface="Arial" panose="020B0604020202020204" pitchFamily="34" charset="0"/>
              <a:buNone/>
              <a:defRPr/>
            </a:pPr>
            <a:r>
              <a:rPr lang="zh-CN" altLang="zh-CN" sz="34400" dirty="0">
                <a:solidFill>
                  <a:schemeClr val="accent4"/>
                </a:solidFill>
                <a:latin typeface="Berlin Sans FB Demi" panose="020E0802020502020306" pitchFamily="34" charset="0"/>
                <a:cs typeface="Arial" panose="020B0604020202020204" pitchFamily="34" charset="0"/>
              </a:rPr>
              <a:t>3</a:t>
            </a:r>
            <a:endParaRPr lang="zh-CN" altLang="en-US" sz="1100" dirty="0">
              <a:solidFill>
                <a:schemeClr val="accent4"/>
              </a:solidFill>
              <a:latin typeface="Berlin Sans FB Demi" panose="020E0802020502020306" pitchFamily="34" charset="0"/>
              <a:cs typeface="Arial" panose="020B0604020202020204" pitchFamily="34" charset="0"/>
            </a:endParaRPr>
          </a:p>
        </p:txBody>
      </p:sp>
      <p:sp>
        <p:nvSpPr>
          <p:cNvPr id="4" name="文本框 3"/>
          <p:cNvSpPr txBox="1"/>
          <p:nvPr/>
        </p:nvSpPr>
        <p:spPr>
          <a:xfrm>
            <a:off x="2774341" y="2492896"/>
            <a:ext cx="6888312" cy="1195712"/>
          </a:xfrm>
          <a:prstGeom prst="rect">
            <a:avLst/>
          </a:prstGeom>
          <a:noFill/>
        </p:spPr>
        <p:txBody>
          <a:bodyPr wrap="square" rtlCol="0">
            <a:spAutoFit/>
          </a:bodyPr>
          <a:lstStyle/>
          <a:p>
            <a:pPr>
              <a:lnSpc>
                <a:spcPct val="120000"/>
              </a:lnSpc>
            </a:pPr>
            <a:r>
              <a:rPr kumimoji="1" lang="zh-CN" altLang="en-US" sz="3200" b="1" dirty="0">
                <a:latin typeface="黑体" panose="02010609060101010101" pitchFamily="49" charset="-122"/>
                <a:ea typeface="黑体" panose="02010609060101010101" pitchFamily="49" charset="-122"/>
                <a:cs typeface="黑体" panose="02010609060101010101" pitchFamily="49" charset="-122"/>
              </a:rPr>
              <a:t>加强版权运用和保护，</a:t>
            </a:r>
            <a:endParaRPr kumimoji="1" lang="en-US" altLang="zh-CN" sz="3200" b="1"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kumimoji="1" lang="zh-CN" altLang="en-US" sz="3200" b="1" dirty="0">
                <a:latin typeface="黑体" panose="02010609060101010101" pitchFamily="49" charset="-122"/>
                <a:ea typeface="黑体" panose="02010609060101010101" pitchFamily="49" charset="-122"/>
                <a:cs typeface="黑体" panose="02010609060101010101" pitchFamily="49" charset="-122"/>
              </a:rPr>
              <a:t>促进创新驱动发展</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18316" y="2852936"/>
            <a:ext cx="8640960" cy="2681513"/>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282488" y="214290"/>
            <a:ext cx="7504222" cy="584775"/>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（一）文化安全、信息安全是前提 </a:t>
            </a:r>
          </a:p>
        </p:txBody>
      </p:sp>
      <p:pic>
        <p:nvPicPr>
          <p:cNvPr id="8194" name="Picture 2" descr="http://guancha.gmw.cn/zhuanlan/attachement/jpg/site2/20160415/bc305bae3f88187aa6c4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564904"/>
            <a:ext cx="3177209" cy="236353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文本框 7"/>
          <p:cNvSpPr txBox="1"/>
          <p:nvPr/>
        </p:nvSpPr>
        <p:spPr>
          <a:xfrm>
            <a:off x="3712339" y="3406264"/>
            <a:ext cx="5040560" cy="1643527"/>
          </a:xfrm>
          <a:prstGeom prst="rect">
            <a:avLst/>
          </a:prstGeom>
          <a:noFill/>
        </p:spPr>
        <p:txBody>
          <a:bodyPr wrap="square" rtlCol="0">
            <a:spAutoFit/>
          </a:bodyPr>
          <a:lstStyle/>
          <a:p>
            <a:pPr>
              <a:lnSpc>
                <a:spcPct val="120000"/>
              </a:lnSpc>
            </a:pPr>
            <a:r>
              <a:rPr kumimoji="1" lang="zh-CN" altLang="en-US" dirty="0"/>
              <a:t>加强版权运用和保护，促进创新驱动发展的</a:t>
            </a:r>
            <a:r>
              <a:rPr kumimoji="1" lang="zh-CN" altLang="en-US" b="1" dirty="0">
                <a:solidFill>
                  <a:schemeClr val="accent4">
                    <a:lumMod val="75000"/>
                  </a:schemeClr>
                </a:solidFill>
              </a:rPr>
              <a:t>重要前提</a:t>
            </a:r>
            <a:r>
              <a:rPr kumimoji="1" lang="zh-CN" altLang="en-US" dirty="0"/>
              <a:t>是文化安全和信息安全。</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144524" y="228754"/>
            <a:ext cx="9433048" cy="523220"/>
          </a:xfrm>
          <a:prstGeom prst="rect">
            <a:avLst/>
          </a:prstGeom>
          <a:noFill/>
        </p:spPr>
        <p:txBody>
          <a:bodyPr wrap="square" rtlCol="0">
            <a:spAutoFit/>
          </a:bodyPr>
          <a:lstStyle/>
          <a:p>
            <a:r>
              <a:rPr kumimoji="1" lang="zh-CN" altLang="en-US" b="1" dirty="0">
                <a:solidFill>
                  <a:srgbClr val="FEFEFC"/>
                </a:solidFill>
                <a:latin typeface="黑体" panose="02010609060101010101" pitchFamily="49" charset="-122"/>
                <a:ea typeface="黑体" panose="02010609060101010101" pitchFamily="49" charset="-122"/>
                <a:cs typeface="黑体" panose="02010609060101010101" pitchFamily="49" charset="-122"/>
              </a:rPr>
              <a:t>（二）充分利用版权保护制度促进科技、经济、文化发展 </a:t>
            </a:r>
          </a:p>
        </p:txBody>
      </p:sp>
      <p:sp>
        <p:nvSpPr>
          <p:cNvPr id="4" name="文本框 3"/>
          <p:cNvSpPr txBox="1"/>
          <p:nvPr/>
        </p:nvSpPr>
        <p:spPr>
          <a:xfrm>
            <a:off x="875762" y="3102002"/>
            <a:ext cx="7534142" cy="1126462"/>
          </a:xfrm>
          <a:prstGeom prst="rect">
            <a:avLst/>
          </a:prstGeom>
          <a:noFill/>
        </p:spPr>
        <p:txBody>
          <a:bodyPr wrap="square" rtlCol="0">
            <a:spAutoFit/>
          </a:bodyPr>
          <a:lstStyle/>
          <a:p>
            <a:pPr>
              <a:lnSpc>
                <a:spcPct val="120000"/>
              </a:lnSpc>
            </a:pPr>
            <a:r>
              <a:rPr lang="zh-CN" altLang="en-US" sz="2800" dirty="0">
                <a:latin typeface="楷体_GB2312" panose="02010609030101010101" charset="-122"/>
                <a:ea typeface="楷体_GB2312" panose="02010609030101010101" charset="-122"/>
              </a:rPr>
              <a:t>文化、创意、内容等产业的</a:t>
            </a:r>
            <a:r>
              <a:rPr lang="zh-CN" altLang="zh-CN" b="1" dirty="0">
                <a:solidFill>
                  <a:srgbClr val="C00000"/>
                </a:solidFill>
              </a:rPr>
              <a:t>基本保障是版权保护</a:t>
            </a:r>
            <a:r>
              <a:rPr lang="zh-CN" altLang="en-US" dirty="0"/>
              <a:t>。</a:t>
            </a:r>
            <a:r>
              <a:rPr lang="zh-CN" altLang="zh-CN" dirty="0"/>
              <a:t>没有版权保护，产业无法生存和发展。</a:t>
            </a:r>
            <a:endParaRPr lang="en-US" altLang="zh-CN" sz="2800" dirty="0">
              <a:latin typeface="楷体_GB2312" panose="02010609030101010101" charset="-122"/>
              <a:ea typeface="楷体_GB2312" panose="02010609030101010101" charset="-122"/>
            </a:endParaRPr>
          </a:p>
        </p:txBody>
      </p:sp>
      <p:sp>
        <p:nvSpPr>
          <p:cNvPr id="5" name="Freeform 25"/>
          <p:cNvSpPr/>
          <p:nvPr/>
        </p:nvSpPr>
        <p:spPr bwMode="auto">
          <a:xfrm>
            <a:off x="862884" y="4905611"/>
            <a:ext cx="7418231" cy="101406"/>
          </a:xfrm>
          <a:custGeom>
            <a:avLst/>
            <a:gdLst>
              <a:gd name="T0" fmla="*/ 6113454 w 3318"/>
              <a:gd name="T1" fmla="*/ 0 h 152"/>
              <a:gd name="T2" fmla="*/ 6028571 w 3318"/>
              <a:gd name="T3" fmla="*/ 0 h 152"/>
              <a:gd name="T4" fmla="*/ 5568317 w 3318"/>
              <a:gd name="T5" fmla="*/ 0 h 152"/>
              <a:gd name="T6" fmla="*/ 690381 w 3318"/>
              <a:gd name="T7" fmla="*/ 0 h 152"/>
              <a:gd name="T8" fmla="*/ 354622 w 3318"/>
              <a:gd name="T9" fmla="*/ 0 h 152"/>
              <a:gd name="T10" fmla="*/ 143358 w 3318"/>
              <a:gd name="T11" fmla="*/ 0 h 152"/>
              <a:gd name="T12" fmla="*/ 0 w 3318"/>
              <a:gd name="T13" fmla="*/ 124619 h 152"/>
              <a:gd name="T14" fmla="*/ 143358 w 3318"/>
              <a:gd name="T15" fmla="*/ 249238 h 152"/>
              <a:gd name="T16" fmla="*/ 354622 w 3318"/>
              <a:gd name="T17" fmla="*/ 249238 h 152"/>
              <a:gd name="T18" fmla="*/ 690381 w 3318"/>
              <a:gd name="T19" fmla="*/ 249238 h 152"/>
              <a:gd name="T20" fmla="*/ 5568317 w 3318"/>
              <a:gd name="T21" fmla="*/ 249238 h 152"/>
              <a:gd name="T22" fmla="*/ 6028571 w 3318"/>
              <a:gd name="T23" fmla="*/ 249238 h 152"/>
              <a:gd name="T24" fmla="*/ 6113454 w 3318"/>
              <a:gd name="T25" fmla="*/ 249238 h 152"/>
              <a:gd name="T26" fmla="*/ 6258698 w 3318"/>
              <a:gd name="T27" fmla="*/ 124619 h 152"/>
              <a:gd name="T28" fmla="*/ 6113454 w 3318"/>
              <a:gd name="T29" fmla="*/ 0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18" h="152">
                <a:moveTo>
                  <a:pt x="3241" y="0"/>
                </a:moveTo>
                <a:cubicBezTo>
                  <a:pt x="3196" y="0"/>
                  <a:pt x="3196" y="0"/>
                  <a:pt x="3196" y="0"/>
                </a:cubicBezTo>
                <a:cubicBezTo>
                  <a:pt x="2952" y="0"/>
                  <a:pt x="2952" y="0"/>
                  <a:pt x="2952" y="0"/>
                </a:cubicBezTo>
                <a:cubicBezTo>
                  <a:pt x="366" y="0"/>
                  <a:pt x="366" y="0"/>
                  <a:pt x="366" y="0"/>
                </a:cubicBezTo>
                <a:cubicBezTo>
                  <a:pt x="188" y="0"/>
                  <a:pt x="188" y="0"/>
                  <a:pt x="188" y="0"/>
                </a:cubicBezTo>
                <a:cubicBezTo>
                  <a:pt x="76" y="0"/>
                  <a:pt x="76" y="0"/>
                  <a:pt x="76" y="0"/>
                </a:cubicBezTo>
                <a:cubicBezTo>
                  <a:pt x="34" y="0"/>
                  <a:pt x="0" y="34"/>
                  <a:pt x="0" y="76"/>
                </a:cubicBezTo>
                <a:cubicBezTo>
                  <a:pt x="0" y="118"/>
                  <a:pt x="34" y="152"/>
                  <a:pt x="76" y="152"/>
                </a:cubicBezTo>
                <a:cubicBezTo>
                  <a:pt x="188" y="152"/>
                  <a:pt x="188" y="152"/>
                  <a:pt x="188" y="152"/>
                </a:cubicBezTo>
                <a:cubicBezTo>
                  <a:pt x="366" y="152"/>
                  <a:pt x="366" y="152"/>
                  <a:pt x="366" y="152"/>
                </a:cubicBezTo>
                <a:cubicBezTo>
                  <a:pt x="2952" y="152"/>
                  <a:pt x="2952" y="152"/>
                  <a:pt x="2952" y="152"/>
                </a:cubicBezTo>
                <a:cubicBezTo>
                  <a:pt x="3196" y="152"/>
                  <a:pt x="3196" y="152"/>
                  <a:pt x="3196" y="152"/>
                </a:cubicBezTo>
                <a:cubicBezTo>
                  <a:pt x="3241" y="152"/>
                  <a:pt x="3241" y="152"/>
                  <a:pt x="3241" y="152"/>
                </a:cubicBezTo>
                <a:cubicBezTo>
                  <a:pt x="3283" y="152"/>
                  <a:pt x="3318" y="118"/>
                  <a:pt x="3318" y="76"/>
                </a:cubicBezTo>
                <a:cubicBezTo>
                  <a:pt x="3318" y="34"/>
                  <a:pt x="3283" y="0"/>
                  <a:pt x="3241" y="0"/>
                </a:cubicBezTo>
                <a:close/>
              </a:path>
            </a:pathLst>
          </a:custGeom>
          <a:solidFill>
            <a:srgbClr val="E35B42"/>
          </a:solidFill>
          <a:ln>
            <a:noFill/>
          </a:ln>
        </p:spPr>
        <p:txBody>
          <a:bodyPr/>
          <a:lstStyle/>
          <a:p>
            <a:endParaRPr lang="zh-CN" altLang="en-US"/>
          </a:p>
        </p:txBody>
      </p:sp>
      <p:sp>
        <p:nvSpPr>
          <p:cNvPr id="6" name="Freeform 25"/>
          <p:cNvSpPr/>
          <p:nvPr/>
        </p:nvSpPr>
        <p:spPr bwMode="auto">
          <a:xfrm>
            <a:off x="875762" y="2625115"/>
            <a:ext cx="7418231" cy="118347"/>
          </a:xfrm>
          <a:custGeom>
            <a:avLst/>
            <a:gdLst>
              <a:gd name="T0" fmla="*/ 6113454 w 3318"/>
              <a:gd name="T1" fmla="*/ 0 h 152"/>
              <a:gd name="T2" fmla="*/ 6028571 w 3318"/>
              <a:gd name="T3" fmla="*/ 0 h 152"/>
              <a:gd name="T4" fmla="*/ 5568317 w 3318"/>
              <a:gd name="T5" fmla="*/ 0 h 152"/>
              <a:gd name="T6" fmla="*/ 690381 w 3318"/>
              <a:gd name="T7" fmla="*/ 0 h 152"/>
              <a:gd name="T8" fmla="*/ 354622 w 3318"/>
              <a:gd name="T9" fmla="*/ 0 h 152"/>
              <a:gd name="T10" fmla="*/ 143358 w 3318"/>
              <a:gd name="T11" fmla="*/ 0 h 152"/>
              <a:gd name="T12" fmla="*/ 0 w 3318"/>
              <a:gd name="T13" fmla="*/ 115730 h 152"/>
              <a:gd name="T14" fmla="*/ 143358 w 3318"/>
              <a:gd name="T15" fmla="*/ 231459 h 152"/>
              <a:gd name="T16" fmla="*/ 354622 w 3318"/>
              <a:gd name="T17" fmla="*/ 231459 h 152"/>
              <a:gd name="T18" fmla="*/ 690381 w 3318"/>
              <a:gd name="T19" fmla="*/ 231459 h 152"/>
              <a:gd name="T20" fmla="*/ 5568317 w 3318"/>
              <a:gd name="T21" fmla="*/ 231459 h 152"/>
              <a:gd name="T22" fmla="*/ 6028571 w 3318"/>
              <a:gd name="T23" fmla="*/ 231459 h 152"/>
              <a:gd name="T24" fmla="*/ 6113454 w 3318"/>
              <a:gd name="T25" fmla="*/ 231459 h 152"/>
              <a:gd name="T26" fmla="*/ 6258698 w 3318"/>
              <a:gd name="T27" fmla="*/ 115730 h 152"/>
              <a:gd name="T28" fmla="*/ 6113454 w 3318"/>
              <a:gd name="T29" fmla="*/ 0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18" h="152">
                <a:moveTo>
                  <a:pt x="3241" y="0"/>
                </a:moveTo>
                <a:cubicBezTo>
                  <a:pt x="3196" y="0"/>
                  <a:pt x="3196" y="0"/>
                  <a:pt x="3196" y="0"/>
                </a:cubicBezTo>
                <a:cubicBezTo>
                  <a:pt x="2952" y="0"/>
                  <a:pt x="2952" y="0"/>
                  <a:pt x="2952" y="0"/>
                </a:cubicBezTo>
                <a:cubicBezTo>
                  <a:pt x="366" y="0"/>
                  <a:pt x="366" y="0"/>
                  <a:pt x="366" y="0"/>
                </a:cubicBezTo>
                <a:cubicBezTo>
                  <a:pt x="188" y="0"/>
                  <a:pt x="188" y="0"/>
                  <a:pt x="188" y="0"/>
                </a:cubicBezTo>
                <a:cubicBezTo>
                  <a:pt x="76" y="0"/>
                  <a:pt x="76" y="0"/>
                  <a:pt x="76" y="0"/>
                </a:cubicBezTo>
                <a:cubicBezTo>
                  <a:pt x="34" y="0"/>
                  <a:pt x="0" y="34"/>
                  <a:pt x="0" y="76"/>
                </a:cubicBezTo>
                <a:cubicBezTo>
                  <a:pt x="0" y="118"/>
                  <a:pt x="34" y="152"/>
                  <a:pt x="76" y="152"/>
                </a:cubicBezTo>
                <a:cubicBezTo>
                  <a:pt x="188" y="152"/>
                  <a:pt x="188" y="152"/>
                  <a:pt x="188" y="152"/>
                </a:cubicBezTo>
                <a:cubicBezTo>
                  <a:pt x="366" y="152"/>
                  <a:pt x="366" y="152"/>
                  <a:pt x="366" y="152"/>
                </a:cubicBezTo>
                <a:cubicBezTo>
                  <a:pt x="2952" y="152"/>
                  <a:pt x="2952" y="152"/>
                  <a:pt x="2952" y="152"/>
                </a:cubicBezTo>
                <a:cubicBezTo>
                  <a:pt x="3196" y="152"/>
                  <a:pt x="3196" y="152"/>
                  <a:pt x="3196" y="152"/>
                </a:cubicBezTo>
                <a:cubicBezTo>
                  <a:pt x="3241" y="152"/>
                  <a:pt x="3241" y="152"/>
                  <a:pt x="3241" y="152"/>
                </a:cubicBezTo>
                <a:cubicBezTo>
                  <a:pt x="3283" y="152"/>
                  <a:pt x="3318" y="118"/>
                  <a:pt x="3318" y="76"/>
                </a:cubicBezTo>
                <a:cubicBezTo>
                  <a:pt x="3318" y="34"/>
                  <a:pt x="3283" y="0"/>
                  <a:pt x="3241" y="0"/>
                </a:cubicBezTo>
                <a:close/>
              </a:path>
            </a:pathLst>
          </a:custGeom>
          <a:solidFill>
            <a:srgbClr val="E35B42"/>
          </a:solidFill>
          <a:ln>
            <a:noFill/>
          </a:ln>
        </p:spPr>
        <p:txBody>
          <a:bodyPr/>
          <a:lstStyle/>
          <a:p>
            <a:endParaRPr lang="zh-CN" altLang="en-US"/>
          </a:p>
        </p:txBody>
      </p:sp>
      <p:pic>
        <p:nvPicPr>
          <p:cNvPr id="8" name="图片 7" descr="u=1137893077,3633575225&amp;fm=26&amp;gp=0.jpg.png"/>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519" b="89367" l="0" r="96250">
                        <a14:foregroundMark x1="70156" y1="8101" x2="70156" y2="8101"/>
                        <a14:foregroundMark x1="71406" y1="16203" x2="71406" y2="16203"/>
                        <a14:foregroundMark x1="59688" y1="12152" x2="59688" y2="12152"/>
                        <a14:foregroundMark x1="59062" y1="12152" x2="59062" y2="12152"/>
                        <a14:foregroundMark x1="61563" y1="12152" x2="61563" y2="12152"/>
                        <a14:foregroundMark x1="63750" y1="12658" x2="63750" y2="12658"/>
                        <a14:foregroundMark x1="65469" y1="14177" x2="65469" y2="14177"/>
                        <a14:foregroundMark x1="68281" y1="5823" x2="68281" y2="5823"/>
                        <a14:foregroundMark x1="76563" y1="20253" x2="76563" y2="20253"/>
                        <a14:foregroundMark x1="80781" y1="70886" x2="80781" y2="70886"/>
                        <a14:foregroundMark x1="82188" y1="75949" x2="82188" y2="75949"/>
                        <a14:foregroundMark x1="76094" y1="79494" x2="76094" y2="79494"/>
                        <a14:foregroundMark x1="70938" y1="12152" x2="70938" y2="12152"/>
                        <a14:foregroundMark x1="70938" y1="9367" x2="70938" y2="9367"/>
                        <a14:foregroundMark x1="70625" y1="5063" x2="70625" y2="5063"/>
                        <a14:foregroundMark x1="74219" y1="17215" x2="74219" y2="17215"/>
                        <a14:foregroundMark x1="73438" y1="15696" x2="73438" y2="15696"/>
                        <a14:foregroundMark x1="77969" y1="23291" x2="77969" y2="23291"/>
                        <a14:foregroundMark x1="81563" y1="26329" x2="81563" y2="26329"/>
                        <a14:foregroundMark x1="82344" y1="22532" x2="82344" y2="22532"/>
                        <a14:foregroundMark x1="84531" y1="17468" x2="84531" y2="17468"/>
                        <a14:foregroundMark x1="75938" y1="15696" x2="75938" y2="15696"/>
                        <a14:foregroundMark x1="67813" y1="16709" x2="67813" y2="16709"/>
                        <a14:foregroundMark x1="68594" y1="15696" x2="68594" y2="15696"/>
                        <a14:backgroundMark x1="68594" y1="11899" x2="68594" y2="11899"/>
                      </a14:backgroundRemoval>
                    </a14:imgEffect>
                  </a14:imgLayer>
                </a14:imgProps>
              </a:ext>
              <a:ext uri="{28A0092B-C50C-407E-A947-70E740481C1C}">
                <a14:useLocalDpi xmlns:a14="http://schemas.microsoft.com/office/drawing/2010/main" xmlns="" val="0"/>
              </a:ext>
            </a:extLst>
          </a:blip>
          <a:stretch>
            <a:fillRect/>
          </a:stretch>
        </p:blipFill>
        <p:spPr>
          <a:xfrm>
            <a:off x="5148064" y="4041515"/>
            <a:ext cx="4562189" cy="2815726"/>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bwMode="auto">
          <a:xfrm>
            <a:off x="0" y="404664"/>
            <a:ext cx="4932040" cy="6453336"/>
            <a:chOff x="4784725" y="504825"/>
            <a:chExt cx="3417888" cy="4606926"/>
          </a:xfrm>
        </p:grpSpPr>
        <p:sp>
          <p:nvSpPr>
            <p:cNvPr id="3" name="Freeform 5"/>
            <p:cNvSpPr/>
            <p:nvPr/>
          </p:nvSpPr>
          <p:spPr bwMode="auto">
            <a:xfrm>
              <a:off x="4784725" y="1081088"/>
              <a:ext cx="2746375" cy="4030663"/>
            </a:xfrm>
            <a:custGeom>
              <a:avLst/>
              <a:gdLst>
                <a:gd name="T0" fmla="*/ 1581732 w 856"/>
                <a:gd name="T1" fmla="*/ 4030663 h 1257"/>
                <a:gd name="T2" fmla="*/ 2287576 w 856"/>
                <a:gd name="T3" fmla="*/ 3456686 h 1257"/>
                <a:gd name="T4" fmla="*/ 2746375 w 856"/>
                <a:gd name="T5" fmla="*/ 2651836 h 1257"/>
                <a:gd name="T6" fmla="*/ 1530398 w 856"/>
                <a:gd name="T7" fmla="*/ 1366000 h 1257"/>
                <a:gd name="T8" fmla="*/ 1129350 w 856"/>
                <a:gd name="T9" fmla="*/ 1507090 h 1257"/>
                <a:gd name="T10" fmla="*/ 1171059 w 856"/>
                <a:gd name="T11" fmla="*/ 1157573 h 1257"/>
                <a:gd name="T12" fmla="*/ 1151809 w 856"/>
                <a:gd name="T13" fmla="*/ 920287 h 1257"/>
                <a:gd name="T14" fmla="*/ 1321853 w 856"/>
                <a:gd name="T15" fmla="*/ 480986 h 1257"/>
                <a:gd name="T16" fmla="*/ 1164643 w 856"/>
                <a:gd name="T17" fmla="*/ 48099 h 1257"/>
                <a:gd name="T18" fmla="*/ 956098 w 856"/>
                <a:gd name="T19" fmla="*/ 19239 h 1257"/>
                <a:gd name="T20" fmla="*/ 898347 w 856"/>
                <a:gd name="T21" fmla="*/ 458540 h 1257"/>
                <a:gd name="T22" fmla="*/ 741136 w 856"/>
                <a:gd name="T23" fmla="*/ 875395 h 1257"/>
                <a:gd name="T24" fmla="*/ 561467 w 856"/>
                <a:gd name="T25" fmla="*/ 1420512 h 1257"/>
                <a:gd name="T26" fmla="*/ 404256 w 856"/>
                <a:gd name="T27" fmla="*/ 1968836 h 1257"/>
                <a:gd name="T28" fmla="*/ 388214 w 856"/>
                <a:gd name="T29" fmla="*/ 2959667 h 1257"/>
                <a:gd name="T30" fmla="*/ 0 w 856"/>
                <a:gd name="T31" fmla="*/ 4024250 h 1257"/>
                <a:gd name="T32" fmla="*/ 0 w 856"/>
                <a:gd name="T33" fmla="*/ 4030663 h 1257"/>
                <a:gd name="T34" fmla="*/ 1581732 w 856"/>
                <a:gd name="T35" fmla="*/ 4030663 h 12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6" h="1257">
                  <a:moveTo>
                    <a:pt x="493" y="1257"/>
                  </a:moveTo>
                  <a:cubicBezTo>
                    <a:pt x="528" y="1233"/>
                    <a:pt x="687" y="1124"/>
                    <a:pt x="713" y="1078"/>
                  </a:cubicBezTo>
                  <a:cubicBezTo>
                    <a:pt x="742" y="1026"/>
                    <a:pt x="856" y="827"/>
                    <a:pt x="856" y="827"/>
                  </a:cubicBezTo>
                  <a:cubicBezTo>
                    <a:pt x="477" y="426"/>
                    <a:pt x="477" y="426"/>
                    <a:pt x="477" y="426"/>
                  </a:cubicBezTo>
                  <a:cubicBezTo>
                    <a:pt x="352" y="470"/>
                    <a:pt x="352" y="470"/>
                    <a:pt x="352" y="470"/>
                  </a:cubicBezTo>
                  <a:cubicBezTo>
                    <a:pt x="352" y="470"/>
                    <a:pt x="370" y="399"/>
                    <a:pt x="365" y="361"/>
                  </a:cubicBezTo>
                  <a:cubicBezTo>
                    <a:pt x="361" y="322"/>
                    <a:pt x="359" y="287"/>
                    <a:pt x="359" y="287"/>
                  </a:cubicBezTo>
                  <a:cubicBezTo>
                    <a:pt x="359" y="287"/>
                    <a:pt x="406" y="231"/>
                    <a:pt x="412" y="150"/>
                  </a:cubicBezTo>
                  <a:cubicBezTo>
                    <a:pt x="419" y="69"/>
                    <a:pt x="390" y="31"/>
                    <a:pt x="363" y="15"/>
                  </a:cubicBezTo>
                  <a:cubicBezTo>
                    <a:pt x="336" y="0"/>
                    <a:pt x="298" y="6"/>
                    <a:pt x="298" y="6"/>
                  </a:cubicBezTo>
                  <a:cubicBezTo>
                    <a:pt x="298" y="6"/>
                    <a:pt x="296" y="103"/>
                    <a:pt x="280" y="143"/>
                  </a:cubicBezTo>
                  <a:cubicBezTo>
                    <a:pt x="265" y="183"/>
                    <a:pt x="244" y="239"/>
                    <a:pt x="231" y="273"/>
                  </a:cubicBezTo>
                  <a:cubicBezTo>
                    <a:pt x="218" y="307"/>
                    <a:pt x="184" y="426"/>
                    <a:pt x="175" y="443"/>
                  </a:cubicBezTo>
                  <a:cubicBezTo>
                    <a:pt x="166" y="461"/>
                    <a:pt x="130" y="499"/>
                    <a:pt x="126" y="614"/>
                  </a:cubicBezTo>
                  <a:cubicBezTo>
                    <a:pt x="121" y="728"/>
                    <a:pt x="126" y="896"/>
                    <a:pt x="121" y="923"/>
                  </a:cubicBezTo>
                  <a:cubicBezTo>
                    <a:pt x="117" y="950"/>
                    <a:pt x="16" y="1228"/>
                    <a:pt x="0" y="1255"/>
                  </a:cubicBezTo>
                  <a:cubicBezTo>
                    <a:pt x="0" y="1256"/>
                    <a:pt x="0" y="1256"/>
                    <a:pt x="0" y="1257"/>
                  </a:cubicBezTo>
                  <a:lnTo>
                    <a:pt x="493" y="1257"/>
                  </a:lnTo>
                  <a:close/>
                </a:path>
              </a:pathLst>
            </a:custGeom>
            <a:solidFill>
              <a:srgbClr val="F88A44"/>
            </a:solidFill>
            <a:ln>
              <a:noFill/>
            </a:ln>
          </p:spPr>
          <p:txBody>
            <a:bodyPr/>
            <a:lstStyle/>
            <a:p>
              <a:endParaRPr lang="zh-CN" altLang="en-US"/>
            </a:p>
          </p:txBody>
        </p:sp>
        <p:sp>
          <p:nvSpPr>
            <p:cNvPr id="4" name="Freeform 6"/>
            <p:cNvSpPr/>
            <p:nvPr/>
          </p:nvSpPr>
          <p:spPr bwMode="auto">
            <a:xfrm>
              <a:off x="6016625" y="504825"/>
              <a:ext cx="1797050" cy="3462338"/>
            </a:xfrm>
            <a:custGeom>
              <a:avLst/>
              <a:gdLst>
                <a:gd name="T0" fmla="*/ 1797050 w 560"/>
                <a:gd name="T1" fmla="*/ 3225104 h 1080"/>
                <a:gd name="T2" fmla="*/ 1562792 w 560"/>
                <a:gd name="T3" fmla="*/ 3462338 h 1080"/>
                <a:gd name="T4" fmla="*/ 234258 w 560"/>
                <a:gd name="T5" fmla="*/ 3462338 h 1080"/>
                <a:gd name="T6" fmla="*/ 0 w 560"/>
                <a:gd name="T7" fmla="*/ 3225104 h 1080"/>
                <a:gd name="T8" fmla="*/ 0 w 560"/>
                <a:gd name="T9" fmla="*/ 234028 h 1080"/>
                <a:gd name="T10" fmla="*/ 234258 w 560"/>
                <a:gd name="T11" fmla="*/ 0 h 1080"/>
                <a:gd name="T12" fmla="*/ 1562792 w 560"/>
                <a:gd name="T13" fmla="*/ 0 h 1080"/>
                <a:gd name="T14" fmla="*/ 1797050 w 560"/>
                <a:gd name="T15" fmla="*/ 234028 h 1080"/>
                <a:gd name="T16" fmla="*/ 1797050 w 560"/>
                <a:gd name="T17" fmla="*/ 3225104 h 1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0" h="1080">
                  <a:moveTo>
                    <a:pt x="560" y="1006"/>
                  </a:moveTo>
                  <a:cubicBezTo>
                    <a:pt x="560" y="1047"/>
                    <a:pt x="527" y="1080"/>
                    <a:pt x="487" y="1080"/>
                  </a:cubicBezTo>
                  <a:cubicBezTo>
                    <a:pt x="73" y="1080"/>
                    <a:pt x="73" y="1080"/>
                    <a:pt x="73" y="1080"/>
                  </a:cubicBezTo>
                  <a:cubicBezTo>
                    <a:pt x="33" y="1080"/>
                    <a:pt x="0" y="1047"/>
                    <a:pt x="0" y="1006"/>
                  </a:cubicBezTo>
                  <a:cubicBezTo>
                    <a:pt x="0" y="73"/>
                    <a:pt x="0" y="73"/>
                    <a:pt x="0" y="73"/>
                  </a:cubicBezTo>
                  <a:cubicBezTo>
                    <a:pt x="0" y="33"/>
                    <a:pt x="33" y="0"/>
                    <a:pt x="73" y="0"/>
                  </a:cubicBezTo>
                  <a:cubicBezTo>
                    <a:pt x="487" y="0"/>
                    <a:pt x="487" y="0"/>
                    <a:pt x="487" y="0"/>
                  </a:cubicBezTo>
                  <a:cubicBezTo>
                    <a:pt x="527" y="0"/>
                    <a:pt x="560" y="33"/>
                    <a:pt x="560" y="73"/>
                  </a:cubicBezTo>
                  <a:lnTo>
                    <a:pt x="560" y="1006"/>
                  </a:lnTo>
                  <a:close/>
                </a:path>
              </a:pathLst>
            </a:custGeom>
            <a:solidFill>
              <a:srgbClr val="1E1D3A"/>
            </a:solidFill>
            <a:ln>
              <a:noFill/>
            </a:ln>
          </p:spPr>
          <p:txBody>
            <a:bodyPr/>
            <a:lstStyle/>
            <a:p>
              <a:endParaRPr lang="zh-CN" altLang="en-US"/>
            </a:p>
          </p:txBody>
        </p:sp>
        <p:sp>
          <p:nvSpPr>
            <p:cNvPr id="5" name="Rectangle 7"/>
            <p:cNvSpPr>
              <a:spLocks noChangeArrowheads="1"/>
            </p:cNvSpPr>
            <p:nvPr/>
          </p:nvSpPr>
          <p:spPr bwMode="auto">
            <a:xfrm>
              <a:off x="6126163" y="950913"/>
              <a:ext cx="1579563" cy="2444750"/>
            </a:xfrm>
            <a:prstGeom prst="rect">
              <a:avLst/>
            </a:prstGeom>
            <a:solidFill>
              <a:srgbClr val="F8F9F5"/>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6" name="Oval 8"/>
            <p:cNvSpPr>
              <a:spLocks noChangeArrowheads="1"/>
            </p:cNvSpPr>
            <p:nvPr/>
          </p:nvSpPr>
          <p:spPr bwMode="auto">
            <a:xfrm>
              <a:off x="6757988" y="3498850"/>
              <a:ext cx="314325" cy="317500"/>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7" name="Freeform 9"/>
            <p:cNvSpPr/>
            <p:nvPr/>
          </p:nvSpPr>
          <p:spPr bwMode="auto">
            <a:xfrm>
              <a:off x="6600825" y="709613"/>
              <a:ext cx="628650" cy="96838"/>
            </a:xfrm>
            <a:custGeom>
              <a:avLst/>
              <a:gdLst>
                <a:gd name="T0" fmla="*/ 628650 w 196"/>
                <a:gd name="T1" fmla="*/ 48419 h 30"/>
                <a:gd name="T2" fmla="*/ 580539 w 196"/>
                <a:gd name="T3" fmla="*/ 96838 h 30"/>
                <a:gd name="T4" fmla="*/ 48111 w 196"/>
                <a:gd name="T5" fmla="*/ 96838 h 30"/>
                <a:gd name="T6" fmla="*/ 0 w 196"/>
                <a:gd name="T7" fmla="*/ 48419 h 30"/>
                <a:gd name="T8" fmla="*/ 0 w 196"/>
                <a:gd name="T9" fmla="*/ 48419 h 30"/>
                <a:gd name="T10" fmla="*/ 48111 w 196"/>
                <a:gd name="T11" fmla="*/ 0 h 30"/>
                <a:gd name="T12" fmla="*/ 580539 w 196"/>
                <a:gd name="T13" fmla="*/ 0 h 30"/>
                <a:gd name="T14" fmla="*/ 628650 w 196"/>
                <a:gd name="T15" fmla="*/ 48419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solidFill>
              <a:schemeClr val="bg1"/>
            </a:solidFill>
            <a:ln>
              <a:noFill/>
            </a:ln>
          </p:spPr>
          <p:txBody>
            <a:bodyPr/>
            <a:lstStyle/>
            <a:p>
              <a:endParaRPr lang="zh-CN" altLang="en-US"/>
            </a:p>
          </p:txBody>
        </p:sp>
        <p:sp>
          <p:nvSpPr>
            <p:cNvPr id="8" name="Rectangle 10"/>
            <p:cNvSpPr>
              <a:spLocks noChangeArrowheads="1"/>
            </p:cNvSpPr>
            <p:nvPr/>
          </p:nvSpPr>
          <p:spPr bwMode="auto">
            <a:xfrm>
              <a:off x="6219825" y="1592263"/>
              <a:ext cx="1392238" cy="787400"/>
            </a:xfrm>
            <a:prstGeom prst="rect">
              <a:avLst/>
            </a:prstGeom>
            <a:solidFill>
              <a:srgbClr val="1E1D3A"/>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 name="Rectangle 11"/>
            <p:cNvSpPr>
              <a:spLocks noChangeArrowheads="1"/>
            </p:cNvSpPr>
            <p:nvPr/>
          </p:nvSpPr>
          <p:spPr bwMode="auto">
            <a:xfrm>
              <a:off x="6219825" y="2813050"/>
              <a:ext cx="615950" cy="500063"/>
            </a:xfrm>
            <a:prstGeom prst="rect">
              <a:avLst/>
            </a:prstGeom>
            <a:solidFill>
              <a:srgbClr val="CAC8C9"/>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0" name="Rectangle 12"/>
            <p:cNvSpPr>
              <a:spLocks noChangeArrowheads="1"/>
            </p:cNvSpPr>
            <p:nvPr/>
          </p:nvSpPr>
          <p:spPr bwMode="auto">
            <a:xfrm>
              <a:off x="6996113" y="2813050"/>
              <a:ext cx="615950" cy="500063"/>
            </a:xfrm>
            <a:prstGeom prst="rect">
              <a:avLst/>
            </a:prstGeom>
            <a:solidFill>
              <a:srgbClr val="CAC8C9"/>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1" name="Rectangle 13"/>
            <p:cNvSpPr>
              <a:spLocks noChangeArrowheads="1"/>
            </p:cNvSpPr>
            <p:nvPr/>
          </p:nvSpPr>
          <p:spPr bwMode="auto">
            <a:xfrm>
              <a:off x="6219825" y="1212850"/>
              <a:ext cx="1392238" cy="292100"/>
            </a:xfrm>
            <a:prstGeom prst="rect">
              <a:avLst/>
            </a:prstGeom>
            <a:solidFill>
              <a:srgbClr val="F88A44"/>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2" name="Rectangle 14"/>
            <p:cNvSpPr>
              <a:spLocks noChangeArrowheads="1"/>
            </p:cNvSpPr>
            <p:nvPr/>
          </p:nvSpPr>
          <p:spPr bwMode="auto">
            <a:xfrm>
              <a:off x="6892925" y="1033463"/>
              <a:ext cx="719138" cy="128588"/>
            </a:xfrm>
            <a:prstGeom prst="rect">
              <a:avLst/>
            </a:prstGeom>
            <a:solidFill>
              <a:srgbClr val="D95722"/>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3" name="Rectangle 15"/>
            <p:cNvSpPr>
              <a:spLocks noChangeArrowheads="1"/>
            </p:cNvSpPr>
            <p:nvPr/>
          </p:nvSpPr>
          <p:spPr bwMode="auto">
            <a:xfrm>
              <a:off x="6305550" y="2505075"/>
              <a:ext cx="1193800" cy="60325"/>
            </a:xfrm>
            <a:prstGeom prst="rect">
              <a:avLst/>
            </a:prstGeom>
            <a:solidFill>
              <a:srgbClr val="A19FA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4" name="Rectangle 16"/>
            <p:cNvSpPr>
              <a:spLocks noChangeArrowheads="1"/>
            </p:cNvSpPr>
            <p:nvPr/>
          </p:nvSpPr>
          <p:spPr bwMode="auto">
            <a:xfrm>
              <a:off x="6465888" y="2624138"/>
              <a:ext cx="869950" cy="60325"/>
            </a:xfrm>
            <a:prstGeom prst="rect">
              <a:avLst/>
            </a:prstGeom>
            <a:solidFill>
              <a:srgbClr val="A19FA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5" name="Freeform 17"/>
            <p:cNvSpPr/>
            <p:nvPr/>
          </p:nvSpPr>
          <p:spPr bwMode="auto">
            <a:xfrm>
              <a:off x="7813675" y="914400"/>
              <a:ext cx="354013" cy="606425"/>
            </a:xfrm>
            <a:custGeom>
              <a:avLst/>
              <a:gdLst>
                <a:gd name="T0" fmla="*/ 0 w 110"/>
                <a:gd name="T1" fmla="*/ 109092 h 189"/>
                <a:gd name="T2" fmla="*/ 286429 w 110"/>
                <a:gd name="T3" fmla="*/ 179681 h 189"/>
                <a:gd name="T4" fmla="*/ 0 w 110"/>
                <a:gd name="T5" fmla="*/ 606425 h 189"/>
                <a:gd name="T6" fmla="*/ 0 w 110"/>
                <a:gd name="T7" fmla="*/ 109092 h 1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189">
                  <a:moveTo>
                    <a:pt x="0" y="34"/>
                  </a:moveTo>
                  <a:cubicBezTo>
                    <a:pt x="0" y="34"/>
                    <a:pt x="69" y="0"/>
                    <a:pt x="89" y="56"/>
                  </a:cubicBezTo>
                  <a:cubicBezTo>
                    <a:pt x="110" y="112"/>
                    <a:pt x="0" y="189"/>
                    <a:pt x="0" y="189"/>
                  </a:cubicBezTo>
                  <a:lnTo>
                    <a:pt x="0" y="34"/>
                  </a:lnTo>
                  <a:close/>
                </a:path>
              </a:pathLst>
            </a:custGeom>
            <a:solidFill>
              <a:srgbClr val="F88A44"/>
            </a:solidFill>
            <a:ln>
              <a:noFill/>
            </a:ln>
          </p:spPr>
          <p:txBody>
            <a:bodyPr/>
            <a:lstStyle/>
            <a:p>
              <a:endParaRPr lang="zh-CN" altLang="en-US"/>
            </a:p>
          </p:txBody>
        </p:sp>
        <p:sp>
          <p:nvSpPr>
            <p:cNvPr id="16" name="Freeform 18"/>
            <p:cNvSpPr/>
            <p:nvPr/>
          </p:nvSpPr>
          <p:spPr bwMode="auto">
            <a:xfrm>
              <a:off x="7669213" y="1624013"/>
              <a:ext cx="476250" cy="573088"/>
            </a:xfrm>
            <a:custGeom>
              <a:avLst/>
              <a:gdLst>
                <a:gd name="T0" fmla="*/ 144806 w 148"/>
                <a:gd name="T1" fmla="*/ 573088 h 179"/>
                <a:gd name="T2" fmla="*/ 463378 w 148"/>
                <a:gd name="T3" fmla="*/ 272137 h 179"/>
                <a:gd name="T4" fmla="*/ 254215 w 148"/>
                <a:gd name="T5" fmla="*/ 12806 h 179"/>
                <a:gd name="T6" fmla="*/ 74012 w 148"/>
                <a:gd name="T7" fmla="*/ 313758 h 179"/>
                <a:gd name="T8" fmla="*/ 144806 w 148"/>
                <a:gd name="T9" fmla="*/ 451427 h 179"/>
                <a:gd name="T10" fmla="*/ 144806 w 148"/>
                <a:gd name="T11" fmla="*/ 573088 h 1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 h="179">
                  <a:moveTo>
                    <a:pt x="45" y="179"/>
                  </a:moveTo>
                  <a:cubicBezTo>
                    <a:pt x="45" y="179"/>
                    <a:pt x="148" y="128"/>
                    <a:pt x="144" y="85"/>
                  </a:cubicBezTo>
                  <a:cubicBezTo>
                    <a:pt x="139" y="42"/>
                    <a:pt x="115" y="0"/>
                    <a:pt x="79" y="4"/>
                  </a:cubicBezTo>
                  <a:cubicBezTo>
                    <a:pt x="43" y="9"/>
                    <a:pt x="0" y="56"/>
                    <a:pt x="23" y="98"/>
                  </a:cubicBezTo>
                  <a:cubicBezTo>
                    <a:pt x="45" y="141"/>
                    <a:pt x="45" y="141"/>
                    <a:pt x="45" y="141"/>
                  </a:cubicBezTo>
                  <a:lnTo>
                    <a:pt x="45" y="179"/>
                  </a:lnTo>
                  <a:close/>
                </a:path>
              </a:pathLst>
            </a:custGeom>
            <a:solidFill>
              <a:srgbClr val="F88A44"/>
            </a:solidFill>
            <a:ln>
              <a:noFill/>
            </a:ln>
          </p:spPr>
          <p:txBody>
            <a:bodyPr/>
            <a:lstStyle/>
            <a:p>
              <a:endParaRPr lang="zh-CN" altLang="en-US"/>
            </a:p>
          </p:txBody>
        </p:sp>
        <p:sp>
          <p:nvSpPr>
            <p:cNvPr id="17" name="Freeform 19"/>
            <p:cNvSpPr/>
            <p:nvPr/>
          </p:nvSpPr>
          <p:spPr bwMode="auto">
            <a:xfrm>
              <a:off x="7524750" y="2322513"/>
              <a:ext cx="677863" cy="688975"/>
            </a:xfrm>
            <a:custGeom>
              <a:avLst/>
              <a:gdLst>
                <a:gd name="T0" fmla="*/ 289136 w 211"/>
                <a:gd name="T1" fmla="*/ 128181 h 215"/>
                <a:gd name="T2" fmla="*/ 289136 w 211"/>
                <a:gd name="T3" fmla="*/ 64091 h 215"/>
                <a:gd name="T4" fmla="*/ 584697 w 211"/>
                <a:gd name="T5" fmla="*/ 157022 h 215"/>
                <a:gd name="T6" fmla="*/ 562209 w 211"/>
                <a:gd name="T7" fmla="*/ 480680 h 215"/>
                <a:gd name="T8" fmla="*/ 109229 w 211"/>
                <a:gd name="T9" fmla="*/ 567203 h 215"/>
                <a:gd name="T10" fmla="*/ 131717 w 211"/>
                <a:gd name="T11" fmla="*/ 230727 h 215"/>
                <a:gd name="T12" fmla="*/ 289136 w 211"/>
                <a:gd name="T13" fmla="*/ 128181 h 2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215">
                  <a:moveTo>
                    <a:pt x="90" y="40"/>
                  </a:moveTo>
                  <a:cubicBezTo>
                    <a:pt x="90" y="20"/>
                    <a:pt x="90" y="20"/>
                    <a:pt x="90" y="20"/>
                  </a:cubicBezTo>
                  <a:cubicBezTo>
                    <a:pt x="90" y="20"/>
                    <a:pt x="153" y="0"/>
                    <a:pt x="182" y="49"/>
                  </a:cubicBezTo>
                  <a:cubicBezTo>
                    <a:pt x="211" y="99"/>
                    <a:pt x="209" y="121"/>
                    <a:pt x="175" y="150"/>
                  </a:cubicBezTo>
                  <a:cubicBezTo>
                    <a:pt x="142" y="179"/>
                    <a:pt x="68" y="215"/>
                    <a:pt x="34" y="177"/>
                  </a:cubicBezTo>
                  <a:cubicBezTo>
                    <a:pt x="0" y="139"/>
                    <a:pt x="14" y="92"/>
                    <a:pt x="41" y="72"/>
                  </a:cubicBezTo>
                  <a:cubicBezTo>
                    <a:pt x="68" y="52"/>
                    <a:pt x="90" y="40"/>
                    <a:pt x="90" y="40"/>
                  </a:cubicBezTo>
                  <a:close/>
                </a:path>
              </a:pathLst>
            </a:custGeom>
            <a:solidFill>
              <a:srgbClr val="F88A44"/>
            </a:solidFill>
            <a:ln>
              <a:noFill/>
            </a:ln>
          </p:spPr>
          <p:txBody>
            <a:bodyPr/>
            <a:lstStyle/>
            <a:p>
              <a:endParaRPr lang="zh-CN" altLang="en-US"/>
            </a:p>
          </p:txBody>
        </p:sp>
        <p:sp>
          <p:nvSpPr>
            <p:cNvPr id="18" name="Freeform 20"/>
            <p:cNvSpPr/>
            <p:nvPr/>
          </p:nvSpPr>
          <p:spPr bwMode="auto">
            <a:xfrm>
              <a:off x="7561263" y="3005138"/>
              <a:ext cx="606425" cy="509588"/>
            </a:xfrm>
            <a:custGeom>
              <a:avLst/>
              <a:gdLst>
                <a:gd name="T0" fmla="*/ 243853 w 189"/>
                <a:gd name="T1" fmla="*/ 57689 h 159"/>
                <a:gd name="T2" fmla="*/ 64172 w 189"/>
                <a:gd name="T3" fmla="*/ 317291 h 159"/>
                <a:gd name="T4" fmla="*/ 526210 w 189"/>
                <a:gd name="T5" fmla="*/ 368570 h 159"/>
                <a:gd name="T6" fmla="*/ 510167 w 189"/>
                <a:gd name="T7" fmla="*/ 73714 h 159"/>
                <a:gd name="T8" fmla="*/ 243853 w 189"/>
                <a:gd name="T9" fmla="*/ 5768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59">
                  <a:moveTo>
                    <a:pt x="76" y="18"/>
                  </a:moveTo>
                  <a:cubicBezTo>
                    <a:pt x="76" y="18"/>
                    <a:pt x="0" y="38"/>
                    <a:pt x="20" y="99"/>
                  </a:cubicBezTo>
                  <a:cubicBezTo>
                    <a:pt x="41" y="159"/>
                    <a:pt x="139" y="153"/>
                    <a:pt x="164" y="115"/>
                  </a:cubicBezTo>
                  <a:cubicBezTo>
                    <a:pt x="189" y="77"/>
                    <a:pt x="177" y="45"/>
                    <a:pt x="159" y="23"/>
                  </a:cubicBezTo>
                  <a:cubicBezTo>
                    <a:pt x="141" y="0"/>
                    <a:pt x="76" y="18"/>
                    <a:pt x="76" y="18"/>
                  </a:cubicBezTo>
                  <a:close/>
                </a:path>
              </a:pathLst>
            </a:custGeom>
            <a:solidFill>
              <a:srgbClr val="F88A44"/>
            </a:solidFill>
            <a:ln>
              <a:noFill/>
            </a:ln>
          </p:spPr>
          <p:txBody>
            <a:bodyPr/>
            <a:lstStyle/>
            <a:p>
              <a:endParaRPr lang="zh-CN" altLang="en-US"/>
            </a:p>
          </p:txBody>
        </p:sp>
      </p:grpSp>
      <p:sp>
        <p:nvSpPr>
          <p:cNvPr id="19" name="文本框 18"/>
          <p:cNvSpPr txBox="1"/>
          <p:nvPr/>
        </p:nvSpPr>
        <p:spPr>
          <a:xfrm>
            <a:off x="5157186" y="2040642"/>
            <a:ext cx="3672408" cy="3194721"/>
          </a:xfrm>
          <a:prstGeom prst="rect">
            <a:avLst/>
          </a:prstGeom>
          <a:noFill/>
        </p:spPr>
        <p:txBody>
          <a:bodyPr wrap="square" rtlCol="0">
            <a:spAutoFit/>
          </a:bodyPr>
          <a:lstStyle/>
          <a:p>
            <a:pPr>
              <a:lnSpc>
                <a:spcPct val="120000"/>
              </a:lnSpc>
            </a:pPr>
            <a:r>
              <a:rPr kumimoji="1" lang="zh-CN" altLang="en-US" dirty="0"/>
              <a:t>“互联网</a:t>
            </a:r>
            <a:r>
              <a:rPr kumimoji="1" lang="en-US" altLang="zh-CN" dirty="0"/>
              <a:t>+”</a:t>
            </a:r>
            <a:r>
              <a:rPr kumimoji="1" lang="zh-CN" altLang="en-US" dirty="0"/>
              <a:t>时代最突出的特点是网络经济和数字经济的快速发展。</a:t>
            </a:r>
            <a:r>
              <a:rPr kumimoji="1" lang="zh-CN" altLang="en-US" b="1" dirty="0">
                <a:solidFill>
                  <a:schemeClr val="accent4">
                    <a:lumMod val="75000"/>
                  </a:schemeClr>
                </a:solidFill>
              </a:rPr>
              <a:t>版权保护是网络经济和数字经济发展的前提。</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bpic.588ku.com/element_origin_min_pic/16/12/31/9e9416a728d42f8e3df054f70d9ae20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14777" y="2780491"/>
            <a:ext cx="3746739" cy="3752503"/>
          </a:xfrm>
          <a:prstGeom prst="rect">
            <a:avLst/>
          </a:prstGeom>
          <a:noFill/>
          <a:extLst>
            <a:ext uri="{909E8E84-426E-40DD-AFC4-6F175D3DCCD1}">
              <a14:hiddenFill xmlns:a14="http://schemas.microsoft.com/office/drawing/2010/main" xmlns="">
                <a:solidFill>
                  <a:srgbClr val="FFFFFF"/>
                </a:solidFill>
              </a14:hiddenFill>
            </a:ext>
          </a:extLst>
        </p:spPr>
      </p:pic>
      <p:sp useBgFill="1">
        <p:nvSpPr>
          <p:cNvPr id="3" name="剪去对角的矩形 2"/>
          <p:cNvSpPr/>
          <p:nvPr/>
        </p:nvSpPr>
        <p:spPr>
          <a:xfrm>
            <a:off x="251520" y="1268760"/>
            <a:ext cx="5109921" cy="2843383"/>
          </a:xfrm>
          <a:prstGeom prst="snip2DiagRect">
            <a:avLst/>
          </a:prstGeom>
          <a:ln w="25400">
            <a:solidFill>
              <a:schemeClr val="accent4">
                <a:lumMod val="75000"/>
                <a:alpha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直角三角形 3"/>
          <p:cNvSpPr/>
          <p:nvPr/>
        </p:nvSpPr>
        <p:spPr>
          <a:xfrm rot="5400000">
            <a:off x="258582" y="1261698"/>
            <a:ext cx="382763" cy="396887"/>
          </a:xfrm>
          <a:prstGeom prst="rtTriangl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6200000">
            <a:off x="4893388" y="3635212"/>
            <a:ext cx="432050" cy="504057"/>
          </a:xfrm>
          <a:prstGeom prst="rtTriangle">
            <a:avLst/>
          </a:prstGeom>
          <a:solidFill>
            <a:srgbClr val="E35B4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52975" y="1955980"/>
            <a:ext cx="4365757" cy="1126462"/>
          </a:xfrm>
          <a:prstGeom prst="rect">
            <a:avLst/>
          </a:prstGeom>
          <a:noFill/>
        </p:spPr>
        <p:txBody>
          <a:bodyPr wrap="square" rtlCol="0">
            <a:spAutoFit/>
          </a:bodyPr>
          <a:lstStyle/>
          <a:p>
            <a:pPr>
              <a:lnSpc>
                <a:spcPct val="120000"/>
              </a:lnSpc>
            </a:pPr>
            <a:r>
              <a:rPr kumimoji="1" lang="zh-CN" altLang="en-US" dirty="0"/>
              <a:t>版权保护是计算机程序法律保护的基本形式。</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028662" y="2300496"/>
            <a:ext cx="3947216" cy="2681513"/>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12292" name="Picture 4" descr="https://www.wtoip.com/uploadfile/2014/0624/2014062406403851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021073"/>
            <a:ext cx="4320480" cy="324036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文本框 3"/>
          <p:cNvSpPr txBox="1"/>
          <p:nvPr/>
        </p:nvSpPr>
        <p:spPr>
          <a:xfrm>
            <a:off x="5112060" y="2853826"/>
            <a:ext cx="3780420" cy="1574855"/>
          </a:xfrm>
          <a:prstGeom prst="rect">
            <a:avLst/>
          </a:prstGeom>
          <a:noFill/>
        </p:spPr>
        <p:txBody>
          <a:bodyPr wrap="square" rtlCol="0">
            <a:spAutoFit/>
          </a:bodyPr>
          <a:lstStyle/>
          <a:p>
            <a:pPr>
              <a:lnSpc>
                <a:spcPct val="120000"/>
              </a:lnSpc>
            </a:pPr>
            <a:r>
              <a:rPr kumimoji="1" lang="zh-CN" altLang="en-US" dirty="0">
                <a:solidFill>
                  <a:schemeClr val="bg1"/>
                </a:solidFill>
              </a:rPr>
              <a:t>版权与商标权、专利权、外观设计权等工业产权交叉融合。</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197182" y="214290"/>
            <a:ext cx="4946322" cy="584775"/>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（三）依法治理是根本</a:t>
            </a:r>
          </a:p>
        </p:txBody>
      </p:sp>
      <p:pic>
        <p:nvPicPr>
          <p:cNvPr id="13314" name="Picture 2" descr="http://www.hnzjip.com/uploads/allimg/170626/1-1F626094135L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6" y="1628800"/>
            <a:ext cx="5238750" cy="2571751"/>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s://i04piccdn.sogoucdn.com/bcdcc5bf12e1c65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628800"/>
            <a:ext cx="3152775" cy="257175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矩形 5"/>
          <p:cNvSpPr/>
          <p:nvPr/>
        </p:nvSpPr>
        <p:spPr>
          <a:xfrm>
            <a:off x="323528" y="4725144"/>
            <a:ext cx="8551118" cy="112646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20000"/>
              </a:lnSpc>
            </a:pPr>
            <a:r>
              <a:rPr lang="en-US" altLang="zh-CN" dirty="0">
                <a:latin typeface="楷体_GB2312" panose="02010609030101010101" charset="-122"/>
                <a:ea typeface="楷体_GB2312" panose="02010609030101010101" charset="-122"/>
              </a:rPr>
              <a:t>2008</a:t>
            </a:r>
            <a:r>
              <a:rPr lang="zh-CN" altLang="en-US" dirty="0">
                <a:latin typeface="楷体_GB2312" panose="02010609030101010101" charset="-122"/>
                <a:ea typeface="楷体_GB2312" panose="02010609030101010101" charset="-122"/>
              </a:rPr>
              <a:t>年出台的</a:t>
            </a:r>
            <a:r>
              <a:rPr lang="en-US" altLang="zh-CN" dirty="0">
                <a:latin typeface="楷体_GB2312" panose="02010609030101010101" charset="-122"/>
                <a:ea typeface="楷体_GB2312" panose="02010609030101010101" charset="-122"/>
              </a:rPr>
              <a:t>《</a:t>
            </a:r>
            <a:r>
              <a:rPr lang="zh-CN" altLang="en-US" dirty="0">
                <a:latin typeface="楷体_GB2312" panose="02010609030101010101" charset="-122"/>
                <a:ea typeface="楷体_GB2312" panose="02010609030101010101" charset="-122"/>
              </a:rPr>
              <a:t>国家知识产权战略纲要</a:t>
            </a:r>
            <a:r>
              <a:rPr lang="en-US" altLang="zh-CN" dirty="0">
                <a:latin typeface="楷体_GB2312" panose="02010609030101010101" charset="-122"/>
                <a:ea typeface="楷体_GB2312" panose="02010609030101010101" charset="-122"/>
              </a:rPr>
              <a:t>》</a:t>
            </a:r>
            <a:r>
              <a:rPr lang="zh-CN" altLang="en-US" dirty="0">
                <a:latin typeface="楷体_GB2312" panose="02010609030101010101" charset="-122"/>
                <a:ea typeface="楷体_GB2312" panose="02010609030101010101" charset="-122"/>
              </a:rPr>
              <a:t>提出十六字方针：</a:t>
            </a:r>
            <a:r>
              <a:rPr lang="zh-CN" altLang="en-US" b="1" dirty="0">
                <a:latin typeface="楷体_GB2312" panose="02010609030101010101" charset="-122"/>
                <a:ea typeface="楷体_GB2312" panose="02010609030101010101" charset="-122"/>
              </a:rPr>
              <a:t>激励创造、有效运用、依法保护、科学管理</a:t>
            </a:r>
            <a:r>
              <a:rPr lang="zh-CN" altLang="en-US" dirty="0">
                <a:latin typeface="楷体_GB2312" panose="02010609030101010101" charset="-122"/>
                <a:ea typeface="楷体_GB2312" panose="02010609030101010101" charset="-122"/>
              </a:rPr>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s://timgsa.baidu.com/timg?image&amp;quality=80&amp;size=b9999_10000&amp;sec=1564401639462&amp;di=f2f0d94a6b777a4720b7831621543315&amp;imgtype=0&amp;src=http%3A%2F%2Fimg.zcool.cn%2Fcommunity%2F02964e5608bdae00000112485b0e84.jpg"/>
          <p:cNvPicPr>
            <a:picLocks noChangeAspect="1" noChangeArrowheads="1"/>
          </p:cNvPicPr>
          <p:nvPr/>
        </p:nvPicPr>
        <p:blipFill>
          <a:blip r:embed="rId2" cstate="print"/>
          <a:srcRect/>
          <a:stretch>
            <a:fillRect/>
          </a:stretch>
        </p:blipFill>
        <p:spPr bwMode="auto">
          <a:xfrm>
            <a:off x="357158" y="1428736"/>
            <a:ext cx="2178661" cy="1071570"/>
          </a:xfrm>
          <a:prstGeom prst="rect">
            <a:avLst/>
          </a:prstGeom>
          <a:noFill/>
        </p:spPr>
      </p:pic>
      <p:sp>
        <p:nvSpPr>
          <p:cNvPr id="2" name="矩形 9"/>
          <p:cNvSpPr>
            <a:spLocks noChangeArrowheads="1"/>
          </p:cNvSpPr>
          <p:nvPr/>
        </p:nvSpPr>
        <p:spPr bwMode="auto">
          <a:xfrm>
            <a:off x="1571604" y="1156764"/>
            <a:ext cx="6429420" cy="1057790"/>
          </a:xfrm>
          <a:prstGeom prst="rect">
            <a:avLst/>
          </a:prstGeom>
          <a:noFill/>
          <a:ln>
            <a:noFill/>
          </a:ln>
        </p:spPr>
        <p:txBody>
          <a:bodyPr wrap="square">
            <a:spAutoFit/>
          </a:bodyPr>
          <a:lstStyle>
            <a:lvl1pPr>
              <a:defRPr sz="1200">
                <a:solidFill>
                  <a:schemeClr val="bg1"/>
                </a:solidFill>
                <a:latin typeface="Arial" panose="020B0604020202020204" pitchFamily="34" charset="0"/>
                <a:ea typeface="黑体" panose="02010609060101010101" pitchFamily="49" charset="-122"/>
              </a:defRPr>
            </a:lvl1pPr>
            <a:lvl2pPr marL="742950" indent="-285750">
              <a:defRPr sz="1200">
                <a:solidFill>
                  <a:schemeClr val="bg1"/>
                </a:solidFill>
                <a:latin typeface="Arial" panose="020B0604020202020204" pitchFamily="34" charset="0"/>
                <a:ea typeface="黑体" panose="02010609060101010101" pitchFamily="49" charset="-122"/>
              </a:defRPr>
            </a:lvl2pPr>
            <a:lvl3pPr marL="1143000" indent="-228600">
              <a:defRPr sz="1200">
                <a:solidFill>
                  <a:schemeClr val="bg1"/>
                </a:solidFill>
                <a:latin typeface="Arial" panose="020B0604020202020204" pitchFamily="34" charset="0"/>
                <a:ea typeface="黑体" panose="02010609060101010101" pitchFamily="49" charset="-122"/>
              </a:defRPr>
            </a:lvl3pPr>
            <a:lvl4pPr marL="1600200" indent="-228600">
              <a:defRPr sz="1200">
                <a:solidFill>
                  <a:schemeClr val="bg1"/>
                </a:solidFill>
                <a:latin typeface="Arial" panose="020B0604020202020204" pitchFamily="34" charset="0"/>
                <a:ea typeface="黑体" panose="02010609060101010101" pitchFamily="49" charset="-122"/>
              </a:defRPr>
            </a:lvl4pPr>
            <a:lvl5pPr marL="2057400" indent="-228600">
              <a:defRPr sz="1200">
                <a:solidFill>
                  <a:schemeClr val="bg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1200">
                <a:solidFill>
                  <a:schemeClr val="bg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1200">
                <a:solidFill>
                  <a:schemeClr val="bg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1200">
                <a:solidFill>
                  <a:schemeClr val="bg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1200">
                <a:solidFill>
                  <a:schemeClr val="bg1"/>
                </a:solidFill>
                <a:latin typeface="Arial" panose="020B0604020202020204" pitchFamily="34" charset="0"/>
                <a:ea typeface="黑体" panose="02010609060101010101" pitchFamily="49" charset="-122"/>
              </a:defRPr>
            </a:lvl9pPr>
          </a:lstStyle>
          <a:p>
            <a:pPr algn="ctr" eaLnBrk="1" hangingPunct="1">
              <a:lnSpc>
                <a:spcPct val="120000"/>
              </a:lnSpc>
              <a:buFont typeface="Arial" panose="020B0604020202020204" pitchFamily="34" charset="0"/>
              <a:buNone/>
            </a:pPr>
            <a:r>
              <a:rPr lang="zh-CN" altLang="en-US" sz="2800" b="1" dirty="0">
                <a:solidFill>
                  <a:srgbClr val="BF361C"/>
                </a:solidFill>
                <a:latin typeface="楷体_GB2312" panose="02010609030101010101" charset="-122"/>
                <a:ea typeface="楷体_GB2312" panose="02010609030101010101" charset="-122"/>
              </a:rPr>
              <a:t>知识产权保护要同发达国家看齐，高水平地保护知识产权。</a:t>
            </a:r>
            <a:endParaRPr lang="en-US" altLang="zh-CN" sz="2800" b="1" dirty="0">
              <a:solidFill>
                <a:srgbClr val="BF361C"/>
              </a:solidFill>
              <a:latin typeface="楷体_GB2312" panose="02010609030101010101" charset="-122"/>
              <a:ea typeface="楷体_GB2312" panose="02010609030101010101" charset="-122"/>
            </a:endParaRPr>
          </a:p>
        </p:txBody>
      </p:sp>
      <p:sp>
        <p:nvSpPr>
          <p:cNvPr id="3" name="圆角矩形 2"/>
          <p:cNvSpPr/>
          <p:nvPr/>
        </p:nvSpPr>
        <p:spPr>
          <a:xfrm>
            <a:off x="683568" y="928670"/>
            <a:ext cx="8064896" cy="1414902"/>
          </a:xfrm>
          <a:prstGeom prst="roundRect">
            <a:avLst/>
          </a:prstGeom>
          <a:noFill/>
          <a:ln w="190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buFont typeface="Arial" panose="020B0604020202020204" pitchFamily="34" charset="0"/>
              <a:buNone/>
              <a:defRPr/>
            </a:pPr>
            <a:endParaRPr lang="zh-CN" altLang="en-US" sz="900"/>
          </a:p>
        </p:txBody>
      </p:sp>
      <p:sp>
        <p:nvSpPr>
          <p:cNvPr id="4" name="直角三角形 3"/>
          <p:cNvSpPr/>
          <p:nvPr/>
        </p:nvSpPr>
        <p:spPr>
          <a:xfrm rot="5400000">
            <a:off x="-65484" y="67444"/>
            <a:ext cx="1619672" cy="1484784"/>
          </a:xfrm>
          <a:prstGeom prst="rtTriangle">
            <a:avLst/>
          </a:prstGeom>
          <a:solidFill>
            <a:srgbClr val="E35B42"/>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rot="18906400">
            <a:off x="36760" y="290148"/>
            <a:ext cx="1080120" cy="584776"/>
          </a:xfrm>
          <a:prstGeom prst="rect">
            <a:avLst/>
          </a:prstGeom>
          <a:noFill/>
        </p:spPr>
        <p:txBody>
          <a:bodyPr wrap="square" rtlCol="0">
            <a:spAutoFit/>
          </a:bodyPr>
          <a:lstStyle/>
          <a:p>
            <a:r>
              <a:rPr kumimoji="1" lang="zh-CN" altLang="en-US" sz="3200" b="1" dirty="0">
                <a:solidFill>
                  <a:schemeClr val="bg1"/>
                </a:solidFill>
              </a:rPr>
              <a:t>误区</a:t>
            </a:r>
          </a:p>
        </p:txBody>
      </p:sp>
      <p:sp>
        <p:nvSpPr>
          <p:cNvPr id="6" name="任意多边形 35"/>
          <p:cNvSpPr>
            <a:spLocks noChangeAspect="1" noChangeArrowheads="1"/>
          </p:cNvSpPr>
          <p:nvPr/>
        </p:nvSpPr>
        <p:spPr bwMode="auto">
          <a:xfrm rot="10800000">
            <a:off x="6516216" y="2996952"/>
            <a:ext cx="2449512" cy="2647950"/>
          </a:xfrm>
          <a:custGeom>
            <a:avLst/>
            <a:gdLst>
              <a:gd name="T0" fmla="*/ 2001040 w 2836097"/>
              <a:gd name="T1" fmla="*/ 2285630 h 3067706"/>
              <a:gd name="T2" fmla="*/ 653497 w 2836097"/>
              <a:gd name="T3" fmla="*/ 2285630 h 3067706"/>
              <a:gd name="T4" fmla="*/ 0 w 2836097"/>
              <a:gd name="T5" fmla="*/ 1142815 h 3067706"/>
              <a:gd name="T6" fmla="*/ 653497 w 2836097"/>
              <a:gd name="T7" fmla="*/ 0 h 3067706"/>
              <a:gd name="T8" fmla="*/ 2001040 w 2836097"/>
              <a:gd name="T9" fmla="*/ 0 h 3067706"/>
              <a:gd name="T10" fmla="*/ 2115623 w 2836097"/>
              <a:gd name="T11" fmla="*/ 200378 h 3067706"/>
              <a:gd name="T12" fmla="*/ 1099090 w 2836097"/>
              <a:gd name="T13" fmla="*/ 200378 h 3067706"/>
              <a:gd name="T14" fmla="*/ 557500 w 2836097"/>
              <a:gd name="T15" fmla="*/ 1147493 h 3067706"/>
              <a:gd name="T16" fmla="*/ 1099090 w 2836097"/>
              <a:gd name="T17" fmla="*/ 2094607 h 3067706"/>
              <a:gd name="T18" fmla="*/ 2110273 w 2836097"/>
              <a:gd name="T19" fmla="*/ 2094607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lnTo>
                  <a:pt x="2682494" y="3067706"/>
                </a:lnTo>
                <a:close/>
              </a:path>
            </a:pathLst>
          </a:custGeom>
          <a:solidFill>
            <a:srgbClr val="E35B42"/>
          </a:solidFill>
          <a:ln>
            <a:noFill/>
          </a:ln>
        </p:spPr>
        <p:txBody>
          <a:bodyPr anchor="ctr"/>
          <a:lstStyle/>
          <a:p>
            <a:endParaRPr lang="zh-CN" altLang="en-US">
              <a:solidFill>
                <a:schemeClr val="bg1"/>
              </a:solidFill>
              <a:latin typeface="锐字工房云字库细圆GBK" panose="02010604000000000000" pitchFamily="2" charset="-122"/>
              <a:ea typeface="锐字工房云字库细圆GBK" panose="02010604000000000000" pitchFamily="2" charset="-122"/>
            </a:endParaRPr>
          </a:p>
        </p:txBody>
      </p:sp>
      <p:sp>
        <p:nvSpPr>
          <p:cNvPr id="7" name="文本框 6"/>
          <p:cNvSpPr txBox="1"/>
          <p:nvPr/>
        </p:nvSpPr>
        <p:spPr>
          <a:xfrm>
            <a:off x="769075" y="3429000"/>
            <a:ext cx="6984776" cy="2091919"/>
          </a:xfrm>
          <a:prstGeom prst="rect">
            <a:avLst/>
          </a:prstGeom>
          <a:noFill/>
        </p:spPr>
        <p:txBody>
          <a:bodyPr wrap="square" rtlCol="0">
            <a:spAutoFit/>
          </a:bodyPr>
          <a:lstStyle/>
          <a:p>
            <a:pPr>
              <a:lnSpc>
                <a:spcPct val="120000"/>
              </a:lnSpc>
            </a:pPr>
            <a:r>
              <a:rPr lang="zh-CN" altLang="en-US" dirty="0"/>
              <a:t>严格保护知识产权</a:t>
            </a:r>
            <a:r>
              <a:rPr lang="zh-CN" altLang="zh-CN" dirty="0"/>
              <a:t>要</a:t>
            </a:r>
            <a:r>
              <a:rPr lang="zh-CN" altLang="en-US" dirty="0"/>
              <a:t>同</a:t>
            </a:r>
            <a:r>
              <a:rPr lang="zh-CN" altLang="zh-CN" dirty="0"/>
              <a:t>国家、地区</a:t>
            </a:r>
            <a:r>
              <a:rPr lang="zh-CN" altLang="en-US" dirty="0"/>
              <a:t>的</a:t>
            </a:r>
            <a:r>
              <a:rPr lang="zh-CN" altLang="zh-CN" dirty="0"/>
              <a:t>经济、文化、科学技术发展水平相适应。</a:t>
            </a:r>
            <a:r>
              <a:rPr lang="zh-CN" altLang="en-US" dirty="0"/>
              <a:t>对于不同发展水平的国家，在保护知识产权方面，允许存在差距，不能一刀切。</a:t>
            </a:r>
            <a:endParaRPr lang="en-US" altLang="zh-CN" dirty="0">
              <a:latin typeface="楷体_GB2312" panose="02010609030101010101" charset="-122"/>
              <a:ea typeface="楷体_GB2312" panose="02010609030101010101" charset="-122"/>
            </a:endParaRPr>
          </a:p>
        </p:txBody>
      </p:sp>
      <p:cxnSp>
        <p:nvCxnSpPr>
          <p:cNvPr id="8" name="直线连接符 5"/>
          <p:cNvCxnSpPr/>
          <p:nvPr/>
        </p:nvCxnSpPr>
        <p:spPr>
          <a:xfrm>
            <a:off x="7092280" y="2343572"/>
            <a:ext cx="0" cy="653380"/>
          </a:xfrm>
          <a:prstGeom prst="line">
            <a:avLst/>
          </a:prstGeom>
          <a:ln>
            <a:solidFill>
              <a:schemeClr val="tx1">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lecoin.cc/Medias/Article/Banner/34f0408ef349420c98e3d948e3c781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24" y="2609849"/>
            <a:ext cx="5610225" cy="42481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文本框 2"/>
          <p:cNvSpPr txBox="1"/>
          <p:nvPr/>
        </p:nvSpPr>
        <p:spPr>
          <a:xfrm>
            <a:off x="3275856" y="620688"/>
            <a:ext cx="5616624" cy="2091919"/>
          </a:xfrm>
          <a:prstGeom prst="rect">
            <a:avLst/>
          </a:prstGeom>
          <a:noFill/>
        </p:spPr>
        <p:txBody>
          <a:bodyPr wrap="square" rtlCol="0" anchor="t">
            <a:spAutoFit/>
          </a:bodyPr>
          <a:lstStyle/>
          <a:p>
            <a:pPr>
              <a:lnSpc>
                <a:spcPct val="120000"/>
              </a:lnSpc>
            </a:pPr>
            <a:r>
              <a:rPr kumimoji="1" lang="zh-CN" altLang="en-US"/>
              <a:t>要</a:t>
            </a:r>
            <a:r>
              <a:rPr kumimoji="1" lang="zh-CN" altLang="en-US">
                <a:ea typeface="KaiTi_GB2312"/>
              </a:rPr>
              <a:t>充分利用现有的法律制度并</a:t>
            </a:r>
            <a:r>
              <a:rPr kumimoji="1" lang="zh-CN" altLang="en-US"/>
              <a:t>及时调整修改相关的法律制度，特别是知识产权法律制度，来有效保护知识产权。</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71406" y="228754"/>
            <a:ext cx="7853526" cy="584775"/>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（四）网络环境版权保护相关的法律规范</a:t>
            </a:r>
          </a:p>
        </p:txBody>
      </p:sp>
      <p:sp>
        <p:nvSpPr>
          <p:cNvPr id="6" name="文本框 5"/>
          <p:cNvSpPr txBox="1"/>
          <p:nvPr/>
        </p:nvSpPr>
        <p:spPr>
          <a:xfrm>
            <a:off x="971600" y="4725144"/>
            <a:ext cx="7344816" cy="1126462"/>
          </a:xfrm>
          <a:prstGeom prst="rect">
            <a:avLst/>
          </a:prstGeom>
          <a:noFill/>
        </p:spPr>
        <p:txBody>
          <a:bodyPr wrap="square" rtlCol="0">
            <a:spAutoFit/>
          </a:bodyPr>
          <a:lstStyle/>
          <a:p>
            <a:pPr>
              <a:lnSpc>
                <a:spcPct val="120000"/>
              </a:lnSpc>
            </a:pPr>
            <a:r>
              <a:rPr kumimoji="1" lang="zh-CN" altLang="en-US" dirty="0"/>
              <a:t>网络环境版权保护的相关法律规范主要包括国际公约的有关规定及国内的法律规范。</a:t>
            </a:r>
          </a:p>
        </p:txBody>
      </p:sp>
      <p:pic>
        <p:nvPicPr>
          <p:cNvPr id="10244" name="Picture 4" descr="https://s11217.pcdn.co/wp-content/uploads/2015/08/copyright-696x522.jpg"/>
          <p:cNvPicPr>
            <a:picLocks noChangeAspect="1" noChangeArrowheads="1"/>
          </p:cNvPicPr>
          <p:nvPr/>
        </p:nvPicPr>
        <p:blipFill>
          <a:blip r:embed="rId2" cstate="print"/>
          <a:srcRect/>
          <a:stretch>
            <a:fillRect/>
          </a:stretch>
        </p:blipFill>
        <p:spPr bwMode="auto">
          <a:xfrm>
            <a:off x="4860032" y="1844824"/>
            <a:ext cx="3432381" cy="2304256"/>
          </a:xfrm>
          <a:prstGeom prst="rect">
            <a:avLst/>
          </a:prstGeom>
          <a:ln>
            <a:noFill/>
          </a:ln>
          <a:effectLst>
            <a:outerShdw blurRad="292100" dist="139700" dir="2700000" algn="tl" rotWithShape="0">
              <a:srgbClr val="333333">
                <a:alpha val="65000"/>
              </a:srgbClr>
            </a:outerShdw>
          </a:effectLst>
        </p:spPr>
      </p:pic>
      <p:pic>
        <p:nvPicPr>
          <p:cNvPr id="10242" name="Picture 2" descr="http://actonline.org/wp-content/uploads/Copyright-header-image-cropped-2.jpg"/>
          <p:cNvPicPr>
            <a:picLocks noChangeAspect="1" noChangeArrowheads="1"/>
          </p:cNvPicPr>
          <p:nvPr/>
        </p:nvPicPr>
        <p:blipFill>
          <a:blip r:embed="rId3" cstate="print"/>
          <a:srcRect/>
          <a:stretch>
            <a:fillRect/>
          </a:stretch>
        </p:blipFill>
        <p:spPr bwMode="auto">
          <a:xfrm>
            <a:off x="827584" y="1844824"/>
            <a:ext cx="3491135" cy="230425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214282" y="228754"/>
            <a:ext cx="7236804" cy="584775"/>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（五）版权保护的基本常识 </a:t>
            </a:r>
          </a:p>
        </p:txBody>
      </p:sp>
      <p:sp>
        <p:nvSpPr>
          <p:cNvPr id="4" name="圆角矩形 3"/>
          <p:cNvSpPr/>
          <p:nvPr/>
        </p:nvSpPr>
        <p:spPr bwMode="auto">
          <a:xfrm>
            <a:off x="627752" y="2708920"/>
            <a:ext cx="7888495" cy="2314896"/>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mn-cs"/>
            </a:endParaRPr>
          </a:p>
        </p:txBody>
      </p:sp>
      <p:grpSp>
        <p:nvGrpSpPr>
          <p:cNvPr id="5" name="组合 26"/>
          <p:cNvGrpSpPr>
            <a:grpSpLocks noChangeAspect="1"/>
          </p:cNvGrpSpPr>
          <p:nvPr/>
        </p:nvGrpSpPr>
        <p:grpSpPr bwMode="auto">
          <a:xfrm>
            <a:off x="1418483" y="2375722"/>
            <a:ext cx="6082363" cy="877560"/>
            <a:chOff x="855540" y="3513439"/>
            <a:chExt cx="1399872" cy="987727"/>
          </a:xfrm>
          <a:effectLst/>
          <a:scene3d>
            <a:camera prst="orthographicFront">
              <a:rot lat="0" lon="0" rev="0"/>
            </a:camera>
            <a:lightRig rig="balanced" dir="t">
              <a:rot lat="0" lon="0" rev="8700000"/>
            </a:lightRig>
          </a:scene3d>
        </p:grpSpPr>
        <p:sp>
          <p:nvSpPr>
            <p:cNvPr id="6" name="圆角矩形 5"/>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矩形 6"/>
            <p:cNvSpPr>
              <a:spLocks noChangeArrowheads="1"/>
            </p:cNvSpPr>
            <p:nvPr/>
          </p:nvSpPr>
          <p:spPr bwMode="auto">
            <a:xfrm>
              <a:off x="930021" y="3712852"/>
              <a:ext cx="1250910" cy="588904"/>
            </a:xfrm>
            <a:prstGeom prst="rect">
              <a:avLst/>
            </a:prstGeom>
            <a:noFill/>
            <a:ln w="9525">
              <a:noFill/>
              <a:miter lim="800000"/>
            </a:ln>
            <a:effectLst/>
            <a:sp3d>
              <a:bevelT w="190500" h="38100"/>
            </a:sp3d>
          </p:spPr>
          <p:txBody>
            <a:bodyPr anchor="ctr">
              <a:spAutoFit/>
            </a:bodyPr>
            <a:lstStyle/>
            <a:p>
              <a:pPr lvl="0" algn="ctr" fontAlgn="ctr">
                <a:buClr>
                  <a:srgbClr val="FF0000"/>
                </a:buClr>
                <a:buSzPct val="70000"/>
                <a:defRPr/>
              </a:pPr>
              <a:r>
                <a:rPr kumimoji="1" lang="zh-CN" altLang="en-US" b="1" dirty="0">
                  <a:solidFill>
                    <a:prstClr val="white"/>
                  </a:solidFill>
                  <a:latin typeface="楷体_GB2312" panose="02010609030101010101" charset="-122"/>
                  <a:ea typeface="楷体_GB2312" panose="02010609030101010101" charset="-122"/>
                </a:rPr>
                <a:t>版权保护表达，不保护思想</a:t>
              </a:r>
            </a:p>
          </p:txBody>
        </p:sp>
      </p:grpSp>
      <p:sp>
        <p:nvSpPr>
          <p:cNvPr id="8" name="TextBox 6"/>
          <p:cNvSpPr txBox="1"/>
          <p:nvPr/>
        </p:nvSpPr>
        <p:spPr>
          <a:xfrm>
            <a:off x="627752" y="3423117"/>
            <a:ext cx="7888495" cy="1532727"/>
          </a:xfrm>
          <a:prstGeom prst="rect">
            <a:avLst/>
          </a:prstGeom>
          <a:noFill/>
        </p:spPr>
        <p:txBody>
          <a:bodyPr wrap="square" rtlCol="0">
            <a:spAutoFit/>
          </a:bodyPr>
          <a:lstStyle/>
          <a:p>
            <a:pPr lvl="0">
              <a:lnSpc>
                <a:spcPct val="120000"/>
              </a:lnSpc>
              <a:defRPr/>
            </a:pPr>
            <a:r>
              <a:rPr lang="zh-CN" altLang="en-US" sz="2600" dirty="0">
                <a:solidFill>
                  <a:prstClr val="black">
                    <a:lumMod val="85000"/>
                    <a:lumOff val="15000"/>
                  </a:prstClr>
                </a:solidFill>
                <a:latin typeface="楷体_GB2312" panose="02010609030101010101" charset="-122"/>
                <a:ea typeface="楷体_GB2312" panose="02010609030101010101" charset="-122"/>
                <a:cs typeface="+mn-ea"/>
                <a:sym typeface="+mn-lt"/>
              </a:rPr>
              <a:t>一种思想可以以语音、文字等多种方式加以表达。同样的思想，他人可以用不同的语言、不同的方式进行表达。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p:tgtEl>
                                          <p:spTgt spid="4"/>
                                        </p:tgtEl>
                                        <p:attrNameLst>
                                          <p:attrName>ppt_y</p:attrName>
                                        </p:attrNameLst>
                                      </p:cBhvr>
                                      <p:tavLst>
                                        <p:tav tm="0">
                                          <p:val>
                                            <p:strVal val="#ppt_y-#ppt_h*1.125000"/>
                                          </p:val>
                                        </p:tav>
                                        <p:tav tm="100000">
                                          <p:val>
                                            <p:strVal val="#ppt_y"/>
                                          </p:val>
                                        </p:tav>
                                      </p:tavLst>
                                    </p:anim>
                                    <p:animEffect transition="in" filter="wipe(down)">
                                      <p:cBhvr>
                                        <p:cTn id="11" dur="75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263" y="1360833"/>
            <a:ext cx="8738503" cy="535933"/>
          </a:xfrm>
          <a:prstGeom prst="rect">
            <a:avLst/>
          </a:prstGeom>
        </p:spPr>
        <p:txBody>
          <a:bodyPr wrap="square" lIns="86694" tIns="43347" rIns="86694" bIns="43347">
            <a:spAutoFit/>
          </a:bodyPr>
          <a:lstStyle/>
          <a:p>
            <a:pPr marL="457200" indent="-457200" algn="just">
              <a:lnSpc>
                <a:spcPct val="120000"/>
              </a:lnSpc>
              <a:buFont typeface="Wingdings" panose="05000000000000000000" pitchFamily="2" charset="2"/>
              <a:buChar char="u"/>
            </a:pPr>
            <a:r>
              <a:rPr lang="zh-CN" altLang="en-US" b="1" dirty="0">
                <a:latin typeface="楷体_GB2312" panose="02010609030101010101" charset="-122"/>
                <a:ea typeface="楷体_GB2312" panose="02010609030101010101" charset="-122"/>
              </a:rPr>
              <a:t>版权保护表达，不保护思想：</a:t>
            </a:r>
            <a:endParaRPr lang="zh-CN" altLang="en-US" sz="2800" b="1" dirty="0">
              <a:latin typeface="楷体_GB2312" panose="02010609030101010101" charset="-122"/>
              <a:ea typeface="楷体_GB2312" panose="02010609030101010101" charset="-122"/>
            </a:endParaRPr>
          </a:p>
        </p:txBody>
      </p:sp>
      <p:pic>
        <p:nvPicPr>
          <p:cNvPr id="17410" name="Picture 2" descr="https://i0.sinaimg.cn/ent/d/2009-02-14/U2599P28T3D2375734F326DT200902142218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99434" y="2780928"/>
            <a:ext cx="3081348"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17412" name="Picture 4" descr="https://p1.ifengimg.com/cmpp/2017/01/03/18/d65b6dda-be82-4350-af7d-21aa57935f1f_size304_w600_h399.jpg-content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2780928"/>
            <a:ext cx="2736304"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17414" name="Picture 6" descr="https://i02piccdn.sogoucdn.com/c9427cabe6afdea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4098" y="2780928"/>
            <a:ext cx="3075815"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6" name="矩形 5"/>
          <p:cNvSpPr/>
          <p:nvPr/>
        </p:nvSpPr>
        <p:spPr>
          <a:xfrm>
            <a:off x="2195736" y="5811059"/>
            <a:ext cx="4536504" cy="604605"/>
          </a:xfrm>
          <a:prstGeom prst="rect">
            <a:avLst/>
          </a:prstGeom>
        </p:spPr>
        <p:txBody>
          <a:bodyPr wrap="square" lIns="86694" tIns="43347" rIns="86694" bIns="43347">
            <a:spAutoFit/>
          </a:bodyPr>
          <a:lstStyle/>
          <a:p>
            <a:pPr marL="514350" indent="-514350" algn="just">
              <a:lnSpc>
                <a:spcPct val="120000"/>
              </a:lnSpc>
              <a:buFont typeface="Wingdings" panose="05000000000000000000" pitchFamily="2" charset="2"/>
              <a:buChar char="n"/>
            </a:pPr>
            <a:r>
              <a:rPr lang="zh-CN" altLang="en-US" b="1" dirty="0">
                <a:latin typeface="楷体_GB2312" panose="02010609030101010101" charset="-122"/>
                <a:ea typeface="楷体_GB2312" panose="02010609030101010101" charset="-122"/>
              </a:rPr>
              <a:t>同一电视剧的不同版本</a:t>
            </a:r>
            <a:endParaRPr lang="zh-CN" altLang="en-US" sz="2800" b="1" dirty="0">
              <a:latin typeface="楷体_GB2312" panose="02010609030101010101" charset="-122"/>
              <a:ea typeface="楷体_GB2312" panose="02010609030101010101"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bwMode="auto">
          <a:xfrm>
            <a:off x="627752" y="2708920"/>
            <a:ext cx="7888495" cy="2314896"/>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mn-cs"/>
            </a:endParaRPr>
          </a:p>
        </p:txBody>
      </p:sp>
      <p:grpSp>
        <p:nvGrpSpPr>
          <p:cNvPr id="3" name="组合 26"/>
          <p:cNvGrpSpPr>
            <a:grpSpLocks noChangeAspect="1"/>
          </p:cNvGrpSpPr>
          <p:nvPr/>
        </p:nvGrpSpPr>
        <p:grpSpPr bwMode="auto">
          <a:xfrm>
            <a:off x="1418483" y="2375722"/>
            <a:ext cx="6082363" cy="877560"/>
            <a:chOff x="855540" y="3513439"/>
            <a:chExt cx="1399872" cy="987727"/>
          </a:xfrm>
          <a:effectLst/>
          <a:scene3d>
            <a:camera prst="orthographicFront">
              <a:rot lat="0" lon="0" rev="0"/>
            </a:camera>
            <a:lightRig rig="balanced" dir="t">
              <a:rot lat="0" lon="0" rev="8700000"/>
            </a:lightRig>
          </a:scene3d>
        </p:grpSpPr>
        <p:sp>
          <p:nvSpPr>
            <p:cNvPr id="4" name="圆角矩形 3"/>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矩形 4"/>
            <p:cNvSpPr>
              <a:spLocks noChangeArrowheads="1"/>
            </p:cNvSpPr>
            <p:nvPr/>
          </p:nvSpPr>
          <p:spPr bwMode="auto">
            <a:xfrm>
              <a:off x="930021" y="3712852"/>
              <a:ext cx="1250910" cy="588904"/>
            </a:xfrm>
            <a:prstGeom prst="rect">
              <a:avLst/>
            </a:prstGeom>
            <a:noFill/>
            <a:ln w="9525">
              <a:noFill/>
              <a:miter lim="800000"/>
            </a:ln>
            <a:effectLst/>
            <a:sp3d>
              <a:bevelT w="190500" h="38100"/>
            </a:sp3d>
          </p:spPr>
          <p:txBody>
            <a:bodyPr anchor="ctr">
              <a:spAutoFit/>
            </a:bodyPr>
            <a:lstStyle/>
            <a:p>
              <a:pPr lvl="0" algn="ctr" fontAlgn="ctr">
                <a:buClr>
                  <a:srgbClr val="FF0000"/>
                </a:buClr>
                <a:buSzPct val="70000"/>
                <a:defRPr/>
              </a:pPr>
              <a:r>
                <a:rPr kumimoji="1" lang="zh-CN" altLang="en-US" b="1" dirty="0">
                  <a:solidFill>
                    <a:prstClr val="white"/>
                  </a:solidFill>
                  <a:latin typeface="楷体_GB2312" panose="02010609030101010101" charset="-122"/>
                  <a:ea typeface="楷体_GB2312" panose="02010609030101010101" charset="-122"/>
                </a:rPr>
                <a:t>版权保护的客体是作品</a:t>
              </a:r>
            </a:p>
          </p:txBody>
        </p:sp>
      </p:grpSp>
      <p:sp>
        <p:nvSpPr>
          <p:cNvPr id="6" name="TextBox 6"/>
          <p:cNvSpPr txBox="1"/>
          <p:nvPr/>
        </p:nvSpPr>
        <p:spPr>
          <a:xfrm>
            <a:off x="627752" y="3595608"/>
            <a:ext cx="7888495" cy="1052596"/>
          </a:xfrm>
          <a:prstGeom prst="rect">
            <a:avLst/>
          </a:prstGeom>
          <a:noFill/>
        </p:spPr>
        <p:txBody>
          <a:bodyPr wrap="square" rtlCol="0">
            <a:spAutoFit/>
          </a:bodyPr>
          <a:lstStyle/>
          <a:p>
            <a:pPr lvl="0">
              <a:lnSpc>
                <a:spcPct val="120000"/>
              </a:lnSpc>
              <a:defRPr/>
            </a:pPr>
            <a:r>
              <a:rPr lang="zh-CN" altLang="en-US" sz="2600" dirty="0">
                <a:solidFill>
                  <a:prstClr val="black">
                    <a:lumMod val="85000"/>
                    <a:lumOff val="15000"/>
                  </a:prstClr>
                </a:solidFill>
                <a:latin typeface="楷体_GB2312" panose="02010609030101010101" charset="-122"/>
                <a:ea typeface="楷体_GB2312" panose="02010609030101010101" charset="-122"/>
                <a:cs typeface="+mn-ea"/>
                <a:sym typeface="+mn-lt"/>
              </a:rPr>
              <a:t>版权保护的客体是</a:t>
            </a:r>
            <a:r>
              <a:rPr lang="zh-CN" altLang="en-US" sz="2600" b="1" dirty="0">
                <a:solidFill>
                  <a:schemeClr val="accent4">
                    <a:lumMod val="75000"/>
                  </a:schemeClr>
                </a:solidFill>
                <a:latin typeface="楷体_GB2312" panose="02010609030101010101" charset="-122"/>
                <a:ea typeface="楷体_GB2312" panose="02010609030101010101" charset="-122"/>
                <a:cs typeface="+mn-ea"/>
                <a:sym typeface="+mn-lt"/>
              </a:rPr>
              <a:t>作品</a:t>
            </a:r>
            <a:r>
              <a:rPr lang="zh-CN" altLang="en-US" sz="2600" dirty="0">
                <a:solidFill>
                  <a:prstClr val="black">
                    <a:lumMod val="85000"/>
                    <a:lumOff val="15000"/>
                  </a:prstClr>
                </a:solidFill>
                <a:latin typeface="楷体_GB2312" panose="02010609030101010101" charset="-122"/>
                <a:ea typeface="楷体_GB2312" panose="02010609030101010101" charset="-122"/>
                <a:cs typeface="+mn-ea"/>
                <a:sym typeface="+mn-lt"/>
              </a:rPr>
              <a:t>，具体包括文字作品、摄影作品、美术作品、艺术作品以及电影作品等。</a:t>
            </a:r>
          </a:p>
        </p:txBody>
      </p:sp>
      <p:pic>
        <p:nvPicPr>
          <p:cNvPr id="24578" name="Picture 2" descr="https://i02piccdn.sogoucdn.com/4f3a44d50560046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4483" y="4139970"/>
            <a:ext cx="2752725" cy="21431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p:tgtEl>
                                          <p:spTgt spid="2"/>
                                        </p:tgtEl>
                                        <p:attrNameLst>
                                          <p:attrName>ppt_y</p:attrName>
                                        </p:attrNameLst>
                                      </p:cBhvr>
                                      <p:tavLst>
                                        <p:tav tm="0">
                                          <p:val>
                                            <p:strVal val="#ppt_y-#ppt_h*1.125000"/>
                                          </p:val>
                                        </p:tav>
                                        <p:tav tm="100000">
                                          <p:val>
                                            <p:strVal val="#ppt_y"/>
                                          </p:val>
                                        </p:tav>
                                      </p:tavLst>
                                    </p:anim>
                                    <p:animEffect transition="in" filter="wipe(down)">
                                      <p:cBhvr>
                                        <p:cTn id="11" dur="750"/>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bwMode="auto">
          <a:xfrm>
            <a:off x="627752" y="2708920"/>
            <a:ext cx="7888495" cy="2314896"/>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mn-cs"/>
            </a:endParaRPr>
          </a:p>
        </p:txBody>
      </p:sp>
      <p:grpSp>
        <p:nvGrpSpPr>
          <p:cNvPr id="3" name="组合 26"/>
          <p:cNvGrpSpPr>
            <a:grpSpLocks noChangeAspect="1"/>
          </p:cNvGrpSpPr>
          <p:nvPr/>
        </p:nvGrpSpPr>
        <p:grpSpPr bwMode="auto">
          <a:xfrm>
            <a:off x="1418483" y="2375722"/>
            <a:ext cx="6082363" cy="877560"/>
            <a:chOff x="855540" y="3513439"/>
            <a:chExt cx="1399872" cy="987727"/>
          </a:xfrm>
          <a:effectLst/>
          <a:scene3d>
            <a:camera prst="orthographicFront">
              <a:rot lat="0" lon="0" rev="0"/>
            </a:camera>
            <a:lightRig rig="balanced" dir="t">
              <a:rot lat="0" lon="0" rev="8700000"/>
            </a:lightRig>
          </a:scene3d>
        </p:grpSpPr>
        <p:sp>
          <p:nvSpPr>
            <p:cNvPr id="4" name="圆角矩形 3"/>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矩形 4"/>
            <p:cNvSpPr>
              <a:spLocks noChangeArrowheads="1"/>
            </p:cNvSpPr>
            <p:nvPr/>
          </p:nvSpPr>
          <p:spPr bwMode="auto">
            <a:xfrm>
              <a:off x="930021" y="3712852"/>
              <a:ext cx="1250910" cy="588904"/>
            </a:xfrm>
            <a:prstGeom prst="rect">
              <a:avLst/>
            </a:prstGeom>
            <a:noFill/>
            <a:ln w="9525">
              <a:noFill/>
              <a:miter lim="800000"/>
            </a:ln>
            <a:effectLst/>
            <a:sp3d>
              <a:bevelT w="190500" h="38100"/>
            </a:sp3d>
          </p:spPr>
          <p:txBody>
            <a:bodyPr anchor="ctr">
              <a:spAutoFit/>
            </a:bodyPr>
            <a:lstStyle/>
            <a:p>
              <a:pPr lvl="0" algn="ctr" fontAlgn="ctr">
                <a:buClr>
                  <a:srgbClr val="FF0000"/>
                </a:buClr>
                <a:buSzPct val="70000"/>
                <a:defRPr/>
              </a:pPr>
              <a:r>
                <a:rPr kumimoji="1" lang="zh-CN" altLang="en-US" b="1" dirty="0">
                  <a:solidFill>
                    <a:prstClr val="white"/>
                  </a:solidFill>
                  <a:latin typeface="楷体_GB2312" panose="02010609030101010101" charset="-122"/>
                  <a:ea typeface="楷体_GB2312" panose="02010609030101010101" charset="-122"/>
                </a:rPr>
                <a:t>如何理解独创性？</a:t>
              </a:r>
            </a:p>
          </p:txBody>
        </p:sp>
      </p:grpSp>
      <p:sp>
        <p:nvSpPr>
          <p:cNvPr id="6" name="TextBox 6"/>
          <p:cNvSpPr txBox="1"/>
          <p:nvPr/>
        </p:nvSpPr>
        <p:spPr>
          <a:xfrm>
            <a:off x="627752" y="3595608"/>
            <a:ext cx="7888495" cy="1052596"/>
          </a:xfrm>
          <a:prstGeom prst="rect">
            <a:avLst/>
          </a:prstGeom>
          <a:noFill/>
        </p:spPr>
        <p:txBody>
          <a:bodyPr wrap="square" rtlCol="0">
            <a:spAutoFit/>
          </a:bodyPr>
          <a:lstStyle/>
          <a:p>
            <a:pPr lvl="0">
              <a:lnSpc>
                <a:spcPct val="120000"/>
              </a:lnSpc>
              <a:defRPr/>
            </a:pPr>
            <a:r>
              <a:rPr lang="zh-CN" altLang="en-US" sz="2600" dirty="0">
                <a:solidFill>
                  <a:prstClr val="black">
                    <a:lumMod val="85000"/>
                    <a:lumOff val="15000"/>
                  </a:prstClr>
                </a:solidFill>
                <a:latin typeface="楷体_GB2312" panose="02010609030101010101" charset="-122"/>
                <a:ea typeface="楷体_GB2312" panose="02010609030101010101" charset="-122"/>
                <a:cs typeface="+mn-ea"/>
                <a:sym typeface="+mn-lt"/>
              </a:rPr>
              <a:t>不是所有的作品都可以受版权保护。版权所保护的主要条件是作品具有</a:t>
            </a:r>
            <a:r>
              <a:rPr lang="zh-CN" altLang="en-US" sz="2600" b="1" dirty="0">
                <a:solidFill>
                  <a:schemeClr val="accent4">
                    <a:lumMod val="75000"/>
                  </a:schemeClr>
                </a:solidFill>
                <a:latin typeface="楷体_GB2312" panose="02010609030101010101" charset="-122"/>
                <a:ea typeface="楷体_GB2312" panose="02010609030101010101" charset="-122"/>
                <a:cs typeface="+mn-ea"/>
                <a:sym typeface="+mn-lt"/>
              </a:rPr>
              <a:t>独创性</a:t>
            </a:r>
            <a:r>
              <a:rPr lang="zh-CN" altLang="en-US" sz="2600" dirty="0">
                <a:solidFill>
                  <a:prstClr val="black">
                    <a:lumMod val="85000"/>
                    <a:lumOff val="15000"/>
                  </a:prstClr>
                </a:solidFill>
                <a:latin typeface="楷体_GB2312" panose="02010609030101010101" charset="-122"/>
                <a:ea typeface="楷体_GB2312" panose="02010609030101010101" charset="-122"/>
                <a:cs typeface="+mn-ea"/>
                <a:sym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p:tgtEl>
                                          <p:spTgt spid="2"/>
                                        </p:tgtEl>
                                        <p:attrNameLst>
                                          <p:attrName>ppt_y</p:attrName>
                                        </p:attrNameLst>
                                      </p:cBhvr>
                                      <p:tavLst>
                                        <p:tav tm="0">
                                          <p:val>
                                            <p:strVal val="#ppt_y-#ppt_h*1.125000"/>
                                          </p:val>
                                        </p:tav>
                                        <p:tav tm="100000">
                                          <p:val>
                                            <p:strVal val="#ppt_y"/>
                                          </p:val>
                                        </p:tav>
                                      </p:tavLst>
                                    </p:anim>
                                    <p:animEffect transition="in" filter="wipe(down)">
                                      <p:cBhvr>
                                        <p:cTn id="11" dur="750"/>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bwMode="auto">
          <a:xfrm>
            <a:off x="627752" y="2708920"/>
            <a:ext cx="7888495" cy="2314896"/>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mn-cs"/>
            </a:endParaRPr>
          </a:p>
        </p:txBody>
      </p:sp>
      <p:grpSp>
        <p:nvGrpSpPr>
          <p:cNvPr id="3" name="组合 26"/>
          <p:cNvGrpSpPr>
            <a:grpSpLocks noChangeAspect="1"/>
          </p:cNvGrpSpPr>
          <p:nvPr/>
        </p:nvGrpSpPr>
        <p:grpSpPr bwMode="auto">
          <a:xfrm>
            <a:off x="1418483" y="2375722"/>
            <a:ext cx="6082363" cy="877560"/>
            <a:chOff x="855540" y="3513439"/>
            <a:chExt cx="1399872" cy="987727"/>
          </a:xfrm>
          <a:effectLst/>
          <a:scene3d>
            <a:camera prst="orthographicFront">
              <a:rot lat="0" lon="0" rev="0"/>
            </a:camera>
            <a:lightRig rig="balanced" dir="t">
              <a:rot lat="0" lon="0" rev="8700000"/>
            </a:lightRig>
          </a:scene3d>
        </p:grpSpPr>
        <p:sp>
          <p:nvSpPr>
            <p:cNvPr id="4" name="圆角矩形 3"/>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矩形 4"/>
            <p:cNvSpPr>
              <a:spLocks noChangeArrowheads="1"/>
            </p:cNvSpPr>
            <p:nvPr/>
          </p:nvSpPr>
          <p:spPr bwMode="auto">
            <a:xfrm>
              <a:off x="930021" y="3712852"/>
              <a:ext cx="1250910" cy="588904"/>
            </a:xfrm>
            <a:prstGeom prst="rect">
              <a:avLst/>
            </a:prstGeom>
            <a:noFill/>
            <a:ln w="9525">
              <a:noFill/>
              <a:miter lim="800000"/>
            </a:ln>
            <a:effectLst/>
            <a:sp3d>
              <a:bevelT w="190500" h="38100"/>
            </a:sp3d>
          </p:spPr>
          <p:txBody>
            <a:bodyPr anchor="ctr">
              <a:spAutoFit/>
            </a:bodyPr>
            <a:lstStyle/>
            <a:p>
              <a:pPr lvl="0" algn="ctr" fontAlgn="ctr">
                <a:buClr>
                  <a:srgbClr val="FF0000"/>
                </a:buClr>
                <a:buSzPct val="70000"/>
                <a:defRPr/>
              </a:pPr>
              <a:r>
                <a:rPr kumimoji="1" lang="zh-CN" altLang="en-US" b="1" dirty="0">
                  <a:solidFill>
                    <a:prstClr val="white"/>
                  </a:solidFill>
                  <a:latin typeface="楷体_GB2312" panose="02010609030101010101" charset="-122"/>
                  <a:ea typeface="楷体_GB2312" panose="02010609030101010101" charset="-122"/>
                </a:rPr>
                <a:t>版权保护的权益</a:t>
              </a:r>
            </a:p>
          </p:txBody>
        </p:sp>
      </p:grpSp>
      <p:sp>
        <p:nvSpPr>
          <p:cNvPr id="6" name="TextBox 6"/>
          <p:cNvSpPr txBox="1"/>
          <p:nvPr/>
        </p:nvSpPr>
        <p:spPr>
          <a:xfrm>
            <a:off x="627752" y="3595608"/>
            <a:ext cx="7888495" cy="1052596"/>
          </a:xfrm>
          <a:prstGeom prst="rect">
            <a:avLst/>
          </a:prstGeom>
          <a:noFill/>
        </p:spPr>
        <p:txBody>
          <a:bodyPr wrap="square" rtlCol="0">
            <a:spAutoFit/>
          </a:bodyPr>
          <a:lstStyle/>
          <a:p>
            <a:pPr lvl="0">
              <a:lnSpc>
                <a:spcPct val="120000"/>
              </a:lnSpc>
              <a:defRPr/>
            </a:pPr>
            <a:r>
              <a:rPr lang="zh-CN" altLang="en-US" sz="2600" dirty="0">
                <a:solidFill>
                  <a:prstClr val="black">
                    <a:lumMod val="85000"/>
                    <a:lumOff val="15000"/>
                  </a:prstClr>
                </a:solidFill>
                <a:latin typeface="楷体_GB2312" panose="02010609030101010101" charset="-122"/>
                <a:ea typeface="楷体_GB2312" panose="02010609030101010101" charset="-122"/>
                <a:cs typeface="+mn-ea"/>
                <a:sym typeface="+mn-lt"/>
              </a:rPr>
              <a:t>版权保护的权利和权益在</a:t>
            </a:r>
            <a:r>
              <a:rPr lang="en-US" altLang="zh-CN" sz="2600" dirty="0">
                <a:solidFill>
                  <a:prstClr val="black">
                    <a:lumMod val="85000"/>
                    <a:lumOff val="15000"/>
                  </a:prstClr>
                </a:solidFill>
                <a:latin typeface="楷体_GB2312" panose="02010609030101010101" charset="-122"/>
                <a:ea typeface="楷体_GB2312" panose="02010609030101010101" charset="-122"/>
                <a:cs typeface="+mn-ea"/>
                <a:sym typeface="+mn-lt"/>
              </a:rPr>
              <a:t>《</a:t>
            </a:r>
            <a:r>
              <a:rPr lang="zh-CN" altLang="en-US" sz="2600" dirty="0">
                <a:solidFill>
                  <a:prstClr val="black">
                    <a:lumMod val="85000"/>
                    <a:lumOff val="15000"/>
                  </a:prstClr>
                </a:solidFill>
                <a:latin typeface="楷体_GB2312" panose="02010609030101010101" charset="-122"/>
                <a:ea typeface="楷体_GB2312" panose="02010609030101010101" charset="-122"/>
                <a:cs typeface="+mn-ea"/>
                <a:sym typeface="+mn-lt"/>
              </a:rPr>
              <a:t>中华人民共和国著作权法</a:t>
            </a:r>
            <a:r>
              <a:rPr lang="en-US" altLang="zh-CN" sz="2600" dirty="0">
                <a:solidFill>
                  <a:prstClr val="black">
                    <a:lumMod val="85000"/>
                    <a:lumOff val="15000"/>
                  </a:prstClr>
                </a:solidFill>
                <a:latin typeface="楷体_GB2312" panose="02010609030101010101" charset="-122"/>
                <a:ea typeface="楷体_GB2312" panose="02010609030101010101" charset="-122"/>
                <a:cs typeface="+mn-ea"/>
                <a:sym typeface="+mn-lt"/>
              </a:rPr>
              <a:t>》</a:t>
            </a:r>
            <a:r>
              <a:rPr lang="zh-CN" altLang="en-US" sz="2600" dirty="0">
                <a:solidFill>
                  <a:prstClr val="black">
                    <a:lumMod val="85000"/>
                    <a:lumOff val="15000"/>
                  </a:prstClr>
                </a:solidFill>
                <a:latin typeface="楷体_GB2312" panose="02010609030101010101" charset="-122"/>
                <a:ea typeface="楷体_GB2312" panose="02010609030101010101" charset="-122"/>
                <a:cs typeface="+mn-ea"/>
                <a:sym typeface="+mn-lt"/>
              </a:rPr>
              <a:t>上已有明确的规定。</a:t>
            </a:r>
          </a:p>
        </p:txBody>
      </p:sp>
      <p:pic>
        <p:nvPicPr>
          <p:cNvPr id="22530" name="Picture 2" descr="https://img1.cache.netease.com/catchpic/E/E9/E9C587E2465DC0000C13C96A26B11AA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92761">
            <a:off x="6791614" y="4333612"/>
            <a:ext cx="1280426" cy="183527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p:tgtEl>
                                          <p:spTgt spid="2"/>
                                        </p:tgtEl>
                                        <p:attrNameLst>
                                          <p:attrName>ppt_y</p:attrName>
                                        </p:attrNameLst>
                                      </p:cBhvr>
                                      <p:tavLst>
                                        <p:tav tm="0">
                                          <p:val>
                                            <p:strVal val="#ppt_y-#ppt_h*1.125000"/>
                                          </p:val>
                                        </p:tav>
                                        <p:tav tm="100000">
                                          <p:val>
                                            <p:strVal val="#ppt_y"/>
                                          </p:val>
                                        </p:tav>
                                      </p:tavLst>
                                    </p:anim>
                                    <p:animEffect transition="in" filter="wipe(down)">
                                      <p:cBhvr>
                                        <p:cTn id="11" dur="750"/>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bwMode="auto">
          <a:xfrm>
            <a:off x="627752" y="2708920"/>
            <a:ext cx="7888495" cy="2314896"/>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mn-cs"/>
            </a:endParaRPr>
          </a:p>
        </p:txBody>
      </p:sp>
      <p:grpSp>
        <p:nvGrpSpPr>
          <p:cNvPr id="3" name="组合 26"/>
          <p:cNvGrpSpPr>
            <a:grpSpLocks noChangeAspect="1"/>
          </p:cNvGrpSpPr>
          <p:nvPr/>
        </p:nvGrpSpPr>
        <p:grpSpPr bwMode="auto">
          <a:xfrm>
            <a:off x="1418483" y="2375722"/>
            <a:ext cx="6082363" cy="877560"/>
            <a:chOff x="855540" y="3513439"/>
            <a:chExt cx="1399872" cy="987727"/>
          </a:xfrm>
          <a:effectLst/>
          <a:scene3d>
            <a:camera prst="orthographicFront">
              <a:rot lat="0" lon="0" rev="0"/>
            </a:camera>
            <a:lightRig rig="balanced" dir="t">
              <a:rot lat="0" lon="0" rev="8700000"/>
            </a:lightRig>
          </a:scene3d>
        </p:grpSpPr>
        <p:sp>
          <p:nvSpPr>
            <p:cNvPr id="4" name="圆角矩形 3"/>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矩形 4"/>
            <p:cNvSpPr>
              <a:spLocks noChangeArrowheads="1"/>
            </p:cNvSpPr>
            <p:nvPr/>
          </p:nvSpPr>
          <p:spPr bwMode="auto">
            <a:xfrm>
              <a:off x="930021" y="3712852"/>
              <a:ext cx="1250910" cy="588904"/>
            </a:xfrm>
            <a:prstGeom prst="rect">
              <a:avLst/>
            </a:prstGeom>
            <a:noFill/>
            <a:ln w="9525">
              <a:noFill/>
              <a:miter lim="800000"/>
            </a:ln>
            <a:effectLst/>
            <a:sp3d>
              <a:bevelT w="190500" h="38100"/>
            </a:sp3d>
          </p:spPr>
          <p:txBody>
            <a:bodyPr anchor="ctr">
              <a:spAutoFit/>
            </a:bodyPr>
            <a:lstStyle/>
            <a:p>
              <a:pPr lvl="0" algn="ctr" fontAlgn="ctr">
                <a:buClr>
                  <a:srgbClr val="FF0000"/>
                </a:buClr>
                <a:buSzPct val="70000"/>
                <a:defRPr/>
              </a:pPr>
              <a:r>
                <a:rPr kumimoji="1" lang="zh-CN" altLang="en-US" b="1" dirty="0">
                  <a:solidFill>
                    <a:prstClr val="white"/>
                  </a:solidFill>
                  <a:latin typeface="楷体_GB2312" panose="02010609030101010101" charset="-122"/>
                  <a:ea typeface="楷体_GB2312" panose="02010609030101010101" charset="-122"/>
                </a:rPr>
                <a:t>版权保护的期限</a:t>
              </a:r>
            </a:p>
          </p:txBody>
        </p:sp>
      </p:grpSp>
      <p:sp>
        <p:nvSpPr>
          <p:cNvPr id="6" name="TextBox 6"/>
          <p:cNvSpPr txBox="1"/>
          <p:nvPr/>
        </p:nvSpPr>
        <p:spPr>
          <a:xfrm>
            <a:off x="635934" y="3436096"/>
            <a:ext cx="7888495" cy="1532727"/>
          </a:xfrm>
          <a:prstGeom prst="rect">
            <a:avLst/>
          </a:prstGeom>
          <a:noFill/>
        </p:spPr>
        <p:txBody>
          <a:bodyPr wrap="square" rtlCol="0">
            <a:spAutoFit/>
          </a:bodyPr>
          <a:lstStyle/>
          <a:p>
            <a:pPr lvl="0">
              <a:lnSpc>
                <a:spcPct val="120000"/>
              </a:lnSpc>
              <a:defRPr/>
            </a:pPr>
            <a:r>
              <a:rPr lang="zh-CN" altLang="en-US" sz="2600" dirty="0">
                <a:solidFill>
                  <a:prstClr val="black">
                    <a:lumMod val="85000"/>
                    <a:lumOff val="15000"/>
                  </a:prstClr>
                </a:solidFill>
                <a:latin typeface="楷体_GB2312" panose="02010609030101010101" charset="-122"/>
                <a:ea typeface="楷体_GB2312" panose="02010609030101010101" charset="-122"/>
                <a:cs typeface="+mn-ea"/>
                <a:sym typeface="+mn-lt"/>
              </a:rPr>
              <a:t>版权保护的期限因作品类型的不同有所差异。如我国为文字作品作者提供从有生之年到作者去世后</a:t>
            </a:r>
            <a:r>
              <a:rPr lang="en-US" altLang="zh-CN" sz="2600" b="1" dirty="0">
                <a:solidFill>
                  <a:schemeClr val="accent4">
                    <a:lumMod val="75000"/>
                  </a:schemeClr>
                </a:solidFill>
                <a:latin typeface="楷体_GB2312" panose="02010609030101010101" charset="-122"/>
                <a:ea typeface="楷体_GB2312" panose="02010609030101010101" charset="-122"/>
                <a:cs typeface="+mn-ea"/>
                <a:sym typeface="+mn-lt"/>
              </a:rPr>
              <a:t>50</a:t>
            </a:r>
            <a:r>
              <a:rPr lang="zh-CN" altLang="en-US" sz="2600" b="1" dirty="0">
                <a:solidFill>
                  <a:schemeClr val="accent4">
                    <a:lumMod val="75000"/>
                  </a:schemeClr>
                </a:solidFill>
                <a:latin typeface="楷体_GB2312" panose="02010609030101010101" charset="-122"/>
                <a:ea typeface="楷体_GB2312" panose="02010609030101010101" charset="-122"/>
                <a:cs typeface="+mn-ea"/>
                <a:sym typeface="+mn-lt"/>
              </a:rPr>
              <a:t>年</a:t>
            </a:r>
            <a:r>
              <a:rPr lang="zh-CN" altLang="en-US" sz="2600" dirty="0">
                <a:solidFill>
                  <a:prstClr val="black">
                    <a:lumMod val="85000"/>
                    <a:lumOff val="15000"/>
                  </a:prstClr>
                </a:solidFill>
                <a:latin typeface="楷体_GB2312" panose="02010609030101010101" charset="-122"/>
                <a:ea typeface="楷体_GB2312" panose="02010609030101010101" charset="-122"/>
                <a:cs typeface="+mn-ea"/>
                <a:sym typeface="+mn-lt"/>
              </a:rPr>
              <a:t>的保护时间。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p:tgtEl>
                                          <p:spTgt spid="2"/>
                                        </p:tgtEl>
                                        <p:attrNameLst>
                                          <p:attrName>ppt_y</p:attrName>
                                        </p:attrNameLst>
                                      </p:cBhvr>
                                      <p:tavLst>
                                        <p:tav tm="0">
                                          <p:val>
                                            <p:strVal val="#ppt_y-#ppt_h*1.125000"/>
                                          </p:val>
                                        </p:tav>
                                        <p:tav tm="100000">
                                          <p:val>
                                            <p:strVal val="#ppt_y"/>
                                          </p:val>
                                        </p:tav>
                                      </p:tavLst>
                                    </p:anim>
                                    <p:animEffect transition="in" filter="wipe(down)">
                                      <p:cBhvr>
                                        <p:cTn id="11" dur="750"/>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bwMode="auto">
          <a:xfrm>
            <a:off x="627752" y="2708920"/>
            <a:ext cx="7888495" cy="2314896"/>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mn-cs"/>
            </a:endParaRPr>
          </a:p>
        </p:txBody>
      </p:sp>
      <p:grpSp>
        <p:nvGrpSpPr>
          <p:cNvPr id="3" name="组合 26"/>
          <p:cNvGrpSpPr>
            <a:grpSpLocks noChangeAspect="1"/>
          </p:cNvGrpSpPr>
          <p:nvPr/>
        </p:nvGrpSpPr>
        <p:grpSpPr bwMode="auto">
          <a:xfrm>
            <a:off x="1418483" y="2375722"/>
            <a:ext cx="6082363" cy="877560"/>
            <a:chOff x="855540" y="3513439"/>
            <a:chExt cx="1399872" cy="987727"/>
          </a:xfrm>
          <a:effectLst/>
          <a:scene3d>
            <a:camera prst="orthographicFront">
              <a:rot lat="0" lon="0" rev="0"/>
            </a:camera>
            <a:lightRig rig="balanced" dir="t">
              <a:rot lat="0" lon="0" rev="8700000"/>
            </a:lightRig>
          </a:scene3d>
        </p:grpSpPr>
        <p:sp>
          <p:nvSpPr>
            <p:cNvPr id="4" name="圆角矩形 3"/>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矩形 4"/>
            <p:cNvSpPr>
              <a:spLocks noChangeArrowheads="1"/>
            </p:cNvSpPr>
            <p:nvPr/>
          </p:nvSpPr>
          <p:spPr bwMode="auto">
            <a:xfrm>
              <a:off x="930021" y="3712852"/>
              <a:ext cx="1250910" cy="588904"/>
            </a:xfrm>
            <a:prstGeom prst="rect">
              <a:avLst/>
            </a:prstGeom>
            <a:noFill/>
            <a:ln w="9525">
              <a:noFill/>
              <a:miter lim="800000"/>
            </a:ln>
            <a:effectLst/>
            <a:sp3d>
              <a:bevelT w="190500" h="38100"/>
            </a:sp3d>
          </p:spPr>
          <p:txBody>
            <a:bodyPr anchor="ctr">
              <a:spAutoFit/>
            </a:bodyPr>
            <a:lstStyle/>
            <a:p>
              <a:pPr lvl="0" algn="ctr" fontAlgn="ctr">
                <a:buClr>
                  <a:srgbClr val="FF0000"/>
                </a:buClr>
                <a:buSzPct val="70000"/>
                <a:defRPr/>
              </a:pPr>
              <a:r>
                <a:rPr kumimoji="1" lang="zh-CN" altLang="en-US" b="1" dirty="0">
                  <a:solidFill>
                    <a:prstClr val="white"/>
                  </a:solidFill>
                  <a:latin typeface="楷体_GB2312" panose="02010609030101010101" charset="-122"/>
                  <a:ea typeface="楷体_GB2312" panose="02010609030101010101" charset="-122"/>
                </a:rPr>
                <a:t>版权自动保护原则</a:t>
              </a:r>
            </a:p>
          </p:txBody>
        </p:sp>
      </p:grpSp>
      <p:sp>
        <p:nvSpPr>
          <p:cNvPr id="6" name="TextBox 6"/>
          <p:cNvSpPr txBox="1"/>
          <p:nvPr/>
        </p:nvSpPr>
        <p:spPr>
          <a:xfrm>
            <a:off x="635934" y="3436096"/>
            <a:ext cx="7888495" cy="1052596"/>
          </a:xfrm>
          <a:prstGeom prst="rect">
            <a:avLst/>
          </a:prstGeom>
          <a:noFill/>
        </p:spPr>
        <p:txBody>
          <a:bodyPr wrap="square" rtlCol="0">
            <a:spAutoFit/>
          </a:bodyPr>
          <a:lstStyle/>
          <a:p>
            <a:pPr lvl="0">
              <a:lnSpc>
                <a:spcPct val="120000"/>
              </a:lnSpc>
              <a:defRPr/>
            </a:pPr>
            <a:r>
              <a:rPr lang="zh-CN" altLang="en-US" sz="2600" dirty="0">
                <a:solidFill>
                  <a:prstClr val="black">
                    <a:lumMod val="85000"/>
                    <a:lumOff val="15000"/>
                  </a:prstClr>
                </a:solidFill>
                <a:latin typeface="楷体_GB2312" panose="02010609030101010101" charset="-122"/>
                <a:ea typeface="楷体_GB2312" panose="02010609030101010101" charset="-122"/>
                <a:cs typeface="+mn-ea"/>
                <a:sym typeface="+mn-lt"/>
              </a:rPr>
              <a:t>版权自动保护原则是指一旦作者依法创作完成，其作品可自动根据法定的条件受到版权保护。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p:tgtEl>
                                          <p:spTgt spid="2"/>
                                        </p:tgtEl>
                                        <p:attrNameLst>
                                          <p:attrName>ppt_y</p:attrName>
                                        </p:attrNameLst>
                                      </p:cBhvr>
                                      <p:tavLst>
                                        <p:tav tm="0">
                                          <p:val>
                                            <p:strVal val="#ppt_y-#ppt_h*1.125000"/>
                                          </p:val>
                                        </p:tav>
                                        <p:tav tm="100000">
                                          <p:val>
                                            <p:strVal val="#ppt_y"/>
                                          </p:val>
                                        </p:tav>
                                      </p:tavLst>
                                    </p:anim>
                                    <p:animEffect transition="in" filter="wipe(down)">
                                      <p:cBhvr>
                                        <p:cTn id="11" dur="750"/>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theme/theme1.xml><?xml version="1.0" encoding="utf-8"?>
<a:theme xmlns:a="http://schemas.openxmlformats.org/drawingml/2006/main" name="1_Office 主题">
  <a:themeElements>
    <a:clrScheme name="自定义 5">
      <a:dk1>
        <a:srgbClr val="292929"/>
      </a:dk1>
      <a:lt1>
        <a:srgbClr val="FEFEFC"/>
      </a:lt1>
      <a:dk2>
        <a:srgbClr val="0F171B"/>
      </a:dk2>
      <a:lt2>
        <a:srgbClr val="FEFEFC"/>
      </a:lt2>
      <a:accent1>
        <a:srgbClr val="03ADAD"/>
      </a:accent1>
      <a:accent2>
        <a:srgbClr val="6BA87B"/>
      </a:accent2>
      <a:accent3>
        <a:srgbClr val="F0A941"/>
      </a:accent3>
      <a:accent4>
        <a:srgbClr val="E35B42"/>
      </a:accent4>
      <a:accent5>
        <a:srgbClr val="0F1C20"/>
      </a:accent5>
      <a:accent6>
        <a:srgbClr val="B9E8ED"/>
      </a:accent6>
      <a:hlink>
        <a:srgbClr val="5F5F5F"/>
      </a:hlink>
      <a:folHlink>
        <a:srgbClr val="919191"/>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ordridesign.com">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NordriDesign_免费商务模板系列">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1"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1"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nordridesign.com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nordridesign.com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nordridesign.com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3506</Words>
  <Application>Microsoft Office PowerPoint</Application>
  <PresentationFormat>全屏显示(4:3)</PresentationFormat>
  <Paragraphs>271</Paragraphs>
  <Slides>101</Slides>
  <Notes>0</Notes>
  <HiddenSlides>0</HiddenSlides>
  <MMClips>0</MMClips>
  <ScaleCrop>false</ScaleCrop>
  <HeadingPairs>
    <vt:vector size="4" baseType="variant">
      <vt:variant>
        <vt:lpstr>主题</vt:lpstr>
      </vt:variant>
      <vt:variant>
        <vt:i4>2</vt:i4>
      </vt:variant>
      <vt:variant>
        <vt:lpstr>幻灯片标题</vt:lpstr>
      </vt:variant>
      <vt:variant>
        <vt:i4>101</vt:i4>
      </vt:variant>
    </vt:vector>
  </HeadingPairs>
  <TitlesOfParts>
    <vt:vector size="103" baseType="lpstr">
      <vt:lpstr>1_Office 主题</vt:lpstr>
      <vt:lpstr>nordridesign.com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经济形势和政策展望</dc:title>
  <dc:creator>david</dc:creator>
  <cp:lastModifiedBy>dell</cp:lastModifiedBy>
  <cp:revision>805</cp:revision>
  <cp:lastPrinted>2411-12-30T00:00:00Z</cp:lastPrinted>
  <dcterms:created xsi:type="dcterms:W3CDTF">2012-11-27T10:33:00Z</dcterms:created>
  <dcterms:modified xsi:type="dcterms:W3CDTF">2019-07-30T09:27:52Z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