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59.xml" ContentType="application/vnd.openxmlformats-officedocument.presentationml.tags+xml"/>
  <Override PartName="/ppt/notesSlides/notesSlide1.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notesSlides/notesSlide2.xml" ContentType="application/vnd.openxmlformats-officedocument.presentationml.notesSlide+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notesSlides/notesSlide3.xml" ContentType="application/vnd.openxmlformats-officedocument.presentationml.notesSlide+xml"/>
  <Override PartName="/ppt/tags/tag90.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8"/>
  </p:notesMasterIdLst>
  <p:handoutMasterIdLst>
    <p:handoutMasterId r:id="rId29"/>
  </p:handoutMasterIdLst>
  <p:sldIdLst>
    <p:sldId id="593" r:id="rId2"/>
    <p:sldId id="688" r:id="rId3"/>
    <p:sldId id="465" r:id="rId4"/>
    <p:sldId id="605" r:id="rId5"/>
    <p:sldId id="625" r:id="rId6"/>
    <p:sldId id="692" r:id="rId7"/>
    <p:sldId id="606" r:id="rId8"/>
    <p:sldId id="627" r:id="rId9"/>
    <p:sldId id="632" r:id="rId10"/>
    <p:sldId id="481" r:id="rId11"/>
    <p:sldId id="633" r:id="rId12"/>
    <p:sldId id="607" r:id="rId13"/>
    <p:sldId id="634" r:id="rId14"/>
    <p:sldId id="608" r:id="rId15"/>
    <p:sldId id="635" r:id="rId16"/>
    <p:sldId id="636" r:id="rId17"/>
    <p:sldId id="609" r:id="rId18"/>
    <p:sldId id="637" r:id="rId19"/>
    <p:sldId id="638" r:id="rId20"/>
    <p:sldId id="639" r:id="rId21"/>
    <p:sldId id="610" r:id="rId22"/>
    <p:sldId id="640" r:id="rId23"/>
    <p:sldId id="641" r:id="rId24"/>
    <p:sldId id="642" r:id="rId25"/>
    <p:sldId id="643" r:id="rId26"/>
    <p:sldId id="644" r:id="rId27"/>
  </p:sldIdLst>
  <p:sldSz cx="9144000" cy="5143500" type="screen16x9"/>
  <p:notesSz cx="6858000" cy="9144000"/>
  <p:embeddedFontLst>
    <p:embeddedFont>
      <p:font typeface="Verdana" panose="020B0604030504040204" pitchFamily="34" charset="0"/>
      <p:regular r:id="rId30"/>
      <p:bold r:id="rId31"/>
      <p:italic r:id="rId32"/>
      <p:boldItalic r:id="rId33"/>
    </p:embeddedFont>
    <p:embeddedFont>
      <p:font typeface="黑体" panose="02010609060101010101" pitchFamily="49" charset="-122"/>
      <p:regular r:id="rId34"/>
    </p:embeddedFont>
    <p:embeddedFont>
      <p:font typeface="楷体_GB2312" panose="02010609030101010101" pitchFamily="49" charset="-122"/>
      <p:regular r:id="rId35"/>
    </p:embeddedFont>
    <p:embeddedFont>
      <p:font typeface="微软雅黑" panose="020B0503020204020204" pitchFamily="34" charset="-122"/>
      <p:regular r:id="rId36"/>
      <p:bold r:id="rId37"/>
    </p:embeddedFont>
  </p:embeddedFontLst>
  <p:defaultText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75">
          <p15:clr>
            <a:srgbClr val="A4A3A4"/>
          </p15:clr>
        </p15:guide>
        <p15:guide id="2" pos="2839">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58585"/>
    <a:srgbClr val="AEAEAE"/>
    <a:srgbClr val="C00000"/>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horzBarState="maximized">
    <p:restoredLeft sz="13778" autoAdjust="0"/>
    <p:restoredTop sz="94660"/>
  </p:normalViewPr>
  <p:slideViewPr>
    <p:cSldViewPr snapToGrid="0">
      <p:cViewPr>
        <p:scale>
          <a:sx n="90" d="100"/>
          <a:sy n="90" d="100"/>
        </p:scale>
        <p:origin x="-582" y="-192"/>
      </p:cViewPr>
      <p:guideLst>
        <p:guide orient="horz" pos="1575"/>
        <p:guide pos="2839"/>
      </p:guideLst>
    </p:cSldViewPr>
  </p:slideViewPr>
  <p:notesTextViewPr>
    <p:cViewPr>
      <p:scale>
        <a:sx n="3" d="2"/>
        <a:sy n="3" d="2"/>
      </p:scale>
      <p:origin x="0" y="0"/>
    </p:cViewPr>
  </p:notesTextViewPr>
  <p:sorterViewPr>
    <p:cViewPr>
      <p:scale>
        <a:sx n="100" d="100"/>
        <a:sy n="100" d="100"/>
      </p:scale>
      <p:origin x="0" y="-29300"/>
    </p:cViewPr>
  </p:sorter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s>
</file>

<file path=ppt/diagrams/colors1.xml><?xml version="1.0" encoding="utf-8"?>
<dgm:colorsDef xmlns:dgm="http://schemas.openxmlformats.org/drawingml/2006/diagram" xmlns:a="http://schemas.openxmlformats.org/drawingml/2006/main" uniqueId="urn:microsoft.com/office/officeart/2005/8/colors/accent6_1#2">
  <dgm:title val=""/>
  <dgm:desc val=""/>
  <dgm:catLst>
    <dgm:cat type="accent6" pri="11100"/>
  </dgm:catLst>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F64934AB-1A8B-45C6-862C-21FC027E0575}" type="doc">
      <dgm:prSet loTypeId="urn:microsoft.com/office/officeart/2005/8/layout/process4" loCatId="list" qsTypeId="urn:microsoft.com/office/officeart/2005/8/quickstyle/simple1#2" qsCatId="simple" csTypeId="urn:microsoft.com/office/officeart/2005/8/colors/accent6_1#2" csCatId="accent6" phldr="1"/>
      <dgm:spPr/>
      <dgm:t>
        <a:bodyPr/>
        <a:lstStyle/>
        <a:p>
          <a:endParaRPr lang="zh-CN" altLang="en-US"/>
        </a:p>
      </dgm:t>
    </dgm:pt>
    <dgm:pt modelId="{44E9EB73-45D1-437C-9F97-D432DAC70B2D}">
      <dgm:prSet phldrT="[文本]" custT="1"/>
      <dgm:spPr/>
      <dgm:t>
        <a:bodyPr/>
        <a:lstStyle/>
        <a:p>
          <a:r>
            <a:rPr lang="zh-CN" altLang="en-US" sz="2400" dirty="0"/>
            <a:t>我国人均</a:t>
          </a:r>
          <a:r>
            <a:rPr lang="en-US" altLang="zh-CN" sz="2400" dirty="0">
              <a:latin typeface="+mn-ea"/>
              <a:ea typeface="+mn-ea"/>
            </a:rPr>
            <a:t>GDP</a:t>
          </a:r>
          <a:r>
            <a:rPr lang="zh-CN" altLang="en-US" sz="2400" dirty="0"/>
            <a:t>达一万美元</a:t>
          </a:r>
        </a:p>
      </dgm:t>
    </dgm:pt>
    <dgm:pt modelId="{7669B38F-BF02-4A26-8463-5B0E8C2F8C39}" type="parTrans" cxnId="{EE8EDCCB-7E76-420F-8F42-A9E1DBD0CB04}">
      <dgm:prSet/>
      <dgm:spPr/>
      <dgm:t>
        <a:bodyPr/>
        <a:lstStyle/>
        <a:p>
          <a:endParaRPr lang="zh-CN" altLang="en-US"/>
        </a:p>
      </dgm:t>
    </dgm:pt>
    <dgm:pt modelId="{87C6D4F9-9C86-4197-A8EA-A9F58491E15D}" type="sibTrans" cxnId="{EE8EDCCB-7E76-420F-8F42-A9E1DBD0CB04}">
      <dgm:prSet/>
      <dgm:spPr/>
      <dgm:t>
        <a:bodyPr/>
        <a:lstStyle/>
        <a:p>
          <a:endParaRPr lang="zh-CN" altLang="en-US"/>
        </a:p>
      </dgm:t>
    </dgm:pt>
    <dgm:pt modelId="{D8CE79CA-B4C8-4F9F-AF34-91027FA6F98D}">
      <dgm:prSet phldrT="[文本]" custT="1"/>
      <dgm:spPr/>
      <dgm:t>
        <a:bodyPr/>
        <a:lstStyle/>
        <a:p>
          <a:r>
            <a:rPr lang="zh-CN" altLang="en-US" sz="2400" dirty="0"/>
            <a:t>劳动力成本上升</a:t>
          </a:r>
        </a:p>
      </dgm:t>
    </dgm:pt>
    <dgm:pt modelId="{180062C5-842A-4519-B499-259332644A1E}" type="parTrans" cxnId="{662E6339-690F-4027-935C-FA71F4D48D20}">
      <dgm:prSet/>
      <dgm:spPr/>
      <dgm:t>
        <a:bodyPr/>
        <a:lstStyle/>
        <a:p>
          <a:endParaRPr lang="zh-CN" altLang="en-US"/>
        </a:p>
      </dgm:t>
    </dgm:pt>
    <dgm:pt modelId="{062D46CC-5736-4F28-9128-D59C64388B0E}" type="sibTrans" cxnId="{662E6339-690F-4027-935C-FA71F4D48D20}">
      <dgm:prSet/>
      <dgm:spPr/>
      <dgm:t>
        <a:bodyPr/>
        <a:lstStyle/>
        <a:p>
          <a:endParaRPr lang="zh-CN" altLang="en-US"/>
        </a:p>
      </dgm:t>
    </dgm:pt>
    <dgm:pt modelId="{4F62364C-717A-40AA-B091-C9BC4EB1190A}">
      <dgm:prSet phldrT="[文本]" custT="1"/>
      <dgm:spPr/>
      <dgm:t>
        <a:bodyPr/>
        <a:lstStyle/>
        <a:p>
          <a:r>
            <a:rPr lang="zh-CN" altLang="en-US" sz="2400" dirty="0"/>
            <a:t>我国劳动力成本</a:t>
          </a:r>
          <a:r>
            <a:rPr lang="en-US" altLang="zh-CN" sz="2400" dirty="0"/>
            <a:t>&gt;</a:t>
          </a:r>
          <a:r>
            <a:rPr lang="zh-CN" altLang="en-US" sz="2400" dirty="0"/>
            <a:t>东南亚国家</a:t>
          </a:r>
        </a:p>
      </dgm:t>
    </dgm:pt>
    <dgm:pt modelId="{FE14DFC7-DD04-4E5C-8D04-F566900AEE03}" type="parTrans" cxnId="{226E2A32-C1FD-4A66-903D-C867C4AC1228}">
      <dgm:prSet/>
      <dgm:spPr/>
      <dgm:t>
        <a:bodyPr/>
        <a:lstStyle/>
        <a:p>
          <a:endParaRPr lang="zh-CN" altLang="en-US"/>
        </a:p>
      </dgm:t>
    </dgm:pt>
    <dgm:pt modelId="{E5F17E35-6D2D-4699-BF19-622A4FD33ADE}" type="sibTrans" cxnId="{226E2A32-C1FD-4A66-903D-C867C4AC1228}">
      <dgm:prSet/>
      <dgm:spPr/>
      <dgm:t>
        <a:bodyPr/>
        <a:lstStyle/>
        <a:p>
          <a:endParaRPr lang="zh-CN" altLang="en-US"/>
        </a:p>
      </dgm:t>
    </dgm:pt>
    <dgm:pt modelId="{3B74DAB1-1320-4386-9BB4-35264834CCC0}" type="pres">
      <dgm:prSet presAssocID="{F64934AB-1A8B-45C6-862C-21FC027E0575}" presName="Name0" presStyleCnt="0">
        <dgm:presLayoutVars>
          <dgm:dir/>
          <dgm:animLvl val="lvl"/>
          <dgm:resizeHandles val="exact"/>
        </dgm:presLayoutVars>
      </dgm:prSet>
      <dgm:spPr/>
    </dgm:pt>
    <dgm:pt modelId="{70095CB9-DAC0-46DD-9941-997B14F332A8}" type="pres">
      <dgm:prSet presAssocID="{4F62364C-717A-40AA-B091-C9BC4EB1190A}" presName="boxAndChildren" presStyleCnt="0"/>
      <dgm:spPr/>
    </dgm:pt>
    <dgm:pt modelId="{CAC4F1EE-4DE8-4E3C-B3F5-D19FEC115797}" type="pres">
      <dgm:prSet presAssocID="{4F62364C-717A-40AA-B091-C9BC4EB1190A}" presName="parentTextBox" presStyleLbl="node1" presStyleIdx="0" presStyleCnt="3"/>
      <dgm:spPr/>
    </dgm:pt>
    <dgm:pt modelId="{C1252E38-5C71-4ECC-8421-B7F8F4AB6AEE}" type="pres">
      <dgm:prSet presAssocID="{062D46CC-5736-4F28-9128-D59C64388B0E}" presName="sp" presStyleCnt="0"/>
      <dgm:spPr/>
    </dgm:pt>
    <dgm:pt modelId="{392B9627-D87D-4A8A-A0F2-7EFB2BA0A9DD}" type="pres">
      <dgm:prSet presAssocID="{D8CE79CA-B4C8-4F9F-AF34-91027FA6F98D}" presName="arrowAndChildren" presStyleCnt="0"/>
      <dgm:spPr/>
    </dgm:pt>
    <dgm:pt modelId="{318919FA-19AF-4854-A71F-BF189DE4A6B9}" type="pres">
      <dgm:prSet presAssocID="{D8CE79CA-B4C8-4F9F-AF34-91027FA6F98D}" presName="parentTextArrow" presStyleLbl="node1" presStyleIdx="1" presStyleCnt="3"/>
      <dgm:spPr/>
    </dgm:pt>
    <dgm:pt modelId="{D389740C-2518-44A6-B658-C33171FAD693}" type="pres">
      <dgm:prSet presAssocID="{87C6D4F9-9C86-4197-A8EA-A9F58491E15D}" presName="sp" presStyleCnt="0"/>
      <dgm:spPr/>
    </dgm:pt>
    <dgm:pt modelId="{29B0F742-FED4-4068-AB5D-621441146857}" type="pres">
      <dgm:prSet presAssocID="{44E9EB73-45D1-437C-9F97-D432DAC70B2D}" presName="arrowAndChildren" presStyleCnt="0"/>
      <dgm:spPr/>
    </dgm:pt>
    <dgm:pt modelId="{45E11FCA-90B4-49B3-ADAA-2981B1735140}" type="pres">
      <dgm:prSet presAssocID="{44E9EB73-45D1-437C-9F97-D432DAC70B2D}" presName="parentTextArrow" presStyleLbl="node1" presStyleIdx="2" presStyleCnt="3"/>
      <dgm:spPr/>
    </dgm:pt>
  </dgm:ptLst>
  <dgm:cxnLst>
    <dgm:cxn modelId="{52C21F1A-C1CE-4830-97FA-E8F5A5067574}" type="presOf" srcId="{44E9EB73-45D1-437C-9F97-D432DAC70B2D}" destId="{45E11FCA-90B4-49B3-ADAA-2981B1735140}" srcOrd="0" destOrd="0" presId="urn:microsoft.com/office/officeart/2005/8/layout/process4"/>
    <dgm:cxn modelId="{226E2A32-C1FD-4A66-903D-C867C4AC1228}" srcId="{F64934AB-1A8B-45C6-862C-21FC027E0575}" destId="{4F62364C-717A-40AA-B091-C9BC4EB1190A}" srcOrd="2" destOrd="0" parTransId="{FE14DFC7-DD04-4E5C-8D04-F566900AEE03}" sibTransId="{E5F17E35-6D2D-4699-BF19-622A4FD33ADE}"/>
    <dgm:cxn modelId="{662E6339-690F-4027-935C-FA71F4D48D20}" srcId="{F64934AB-1A8B-45C6-862C-21FC027E0575}" destId="{D8CE79CA-B4C8-4F9F-AF34-91027FA6F98D}" srcOrd="1" destOrd="0" parTransId="{180062C5-842A-4519-B499-259332644A1E}" sibTransId="{062D46CC-5736-4F28-9128-D59C64388B0E}"/>
    <dgm:cxn modelId="{7DB4024A-C4A1-4B7A-A6DC-913389E7B783}" type="presOf" srcId="{4F62364C-717A-40AA-B091-C9BC4EB1190A}" destId="{CAC4F1EE-4DE8-4E3C-B3F5-D19FEC115797}" srcOrd="0" destOrd="0" presId="urn:microsoft.com/office/officeart/2005/8/layout/process4"/>
    <dgm:cxn modelId="{2CD336B1-ADFA-45E7-B8A5-2E3E21D61CAF}" type="presOf" srcId="{F64934AB-1A8B-45C6-862C-21FC027E0575}" destId="{3B74DAB1-1320-4386-9BB4-35264834CCC0}" srcOrd="0" destOrd="0" presId="urn:microsoft.com/office/officeart/2005/8/layout/process4"/>
    <dgm:cxn modelId="{EE8EDCCB-7E76-420F-8F42-A9E1DBD0CB04}" srcId="{F64934AB-1A8B-45C6-862C-21FC027E0575}" destId="{44E9EB73-45D1-437C-9F97-D432DAC70B2D}" srcOrd="0" destOrd="0" parTransId="{7669B38F-BF02-4A26-8463-5B0E8C2F8C39}" sibTransId="{87C6D4F9-9C86-4197-A8EA-A9F58491E15D}"/>
    <dgm:cxn modelId="{D54DACCC-6BEF-4212-B56B-FB57D7F8A282}" type="presOf" srcId="{D8CE79CA-B4C8-4F9F-AF34-91027FA6F98D}" destId="{318919FA-19AF-4854-A71F-BF189DE4A6B9}" srcOrd="0" destOrd="0" presId="urn:microsoft.com/office/officeart/2005/8/layout/process4"/>
    <dgm:cxn modelId="{3E97B081-4500-4C7F-9E76-783E68162A59}" type="presParOf" srcId="{3B74DAB1-1320-4386-9BB4-35264834CCC0}" destId="{70095CB9-DAC0-46DD-9941-997B14F332A8}" srcOrd="0" destOrd="0" presId="urn:microsoft.com/office/officeart/2005/8/layout/process4"/>
    <dgm:cxn modelId="{1AEF0ED1-DA79-4423-A660-9EF63712254B}" type="presParOf" srcId="{70095CB9-DAC0-46DD-9941-997B14F332A8}" destId="{CAC4F1EE-4DE8-4E3C-B3F5-D19FEC115797}" srcOrd="0" destOrd="0" presId="urn:microsoft.com/office/officeart/2005/8/layout/process4"/>
    <dgm:cxn modelId="{20308084-EBE6-4CDD-AFCB-71FA3853BCB6}" type="presParOf" srcId="{3B74DAB1-1320-4386-9BB4-35264834CCC0}" destId="{C1252E38-5C71-4ECC-8421-B7F8F4AB6AEE}" srcOrd="1" destOrd="0" presId="urn:microsoft.com/office/officeart/2005/8/layout/process4"/>
    <dgm:cxn modelId="{D4BC4602-4543-4589-8C06-E3ECDE367F93}" type="presParOf" srcId="{3B74DAB1-1320-4386-9BB4-35264834CCC0}" destId="{392B9627-D87D-4A8A-A0F2-7EFB2BA0A9DD}" srcOrd="2" destOrd="0" presId="urn:microsoft.com/office/officeart/2005/8/layout/process4"/>
    <dgm:cxn modelId="{13F71E1B-5218-498E-A3DF-0D929B4E89B4}" type="presParOf" srcId="{392B9627-D87D-4A8A-A0F2-7EFB2BA0A9DD}" destId="{318919FA-19AF-4854-A71F-BF189DE4A6B9}" srcOrd="0" destOrd="0" presId="urn:microsoft.com/office/officeart/2005/8/layout/process4"/>
    <dgm:cxn modelId="{2B410D01-7456-453C-B46A-C7F31475E833}" type="presParOf" srcId="{3B74DAB1-1320-4386-9BB4-35264834CCC0}" destId="{D389740C-2518-44A6-B658-C33171FAD693}" srcOrd="3" destOrd="0" presId="urn:microsoft.com/office/officeart/2005/8/layout/process4"/>
    <dgm:cxn modelId="{C89AA568-20AC-4ADA-9EC9-F6FB96B709F8}" type="presParOf" srcId="{3B74DAB1-1320-4386-9BB4-35264834CCC0}" destId="{29B0F742-FED4-4068-AB5D-621441146857}" srcOrd="4" destOrd="0" presId="urn:microsoft.com/office/officeart/2005/8/layout/process4"/>
    <dgm:cxn modelId="{B063E0C5-B102-4407-B9BA-6A02A10B5807}" type="presParOf" srcId="{29B0F742-FED4-4068-AB5D-621441146857}" destId="{45E11FCA-90B4-49B3-ADAA-2981B1735140}"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C4F1EE-4DE8-4E3C-B3F5-D19FEC115797}">
      <dsp:nvSpPr>
        <dsp:cNvPr id="0" name=""/>
        <dsp:cNvSpPr/>
      </dsp:nvSpPr>
      <dsp:spPr>
        <a:xfrm>
          <a:off x="0" y="1914642"/>
          <a:ext cx="4501019" cy="628428"/>
        </a:xfrm>
        <a:prstGeom prst="rec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zh-CN" altLang="en-US" sz="2400" kern="1200" dirty="0"/>
            <a:t>我国劳动力成本</a:t>
          </a:r>
          <a:r>
            <a:rPr lang="en-US" altLang="zh-CN" sz="2400" kern="1200" dirty="0"/>
            <a:t>&gt;</a:t>
          </a:r>
          <a:r>
            <a:rPr lang="zh-CN" altLang="en-US" sz="2400" kern="1200" dirty="0"/>
            <a:t>东南亚国家</a:t>
          </a:r>
        </a:p>
      </dsp:txBody>
      <dsp:txXfrm>
        <a:off x="0" y="1914642"/>
        <a:ext cx="4501019" cy="628428"/>
      </dsp:txXfrm>
    </dsp:sp>
    <dsp:sp modelId="{318919FA-19AF-4854-A71F-BF189DE4A6B9}">
      <dsp:nvSpPr>
        <dsp:cNvPr id="0" name=""/>
        <dsp:cNvSpPr/>
      </dsp:nvSpPr>
      <dsp:spPr>
        <a:xfrm rot="10800000">
          <a:off x="0" y="957545"/>
          <a:ext cx="4501019" cy="966522"/>
        </a:xfrm>
        <a:prstGeom prst="upArrowCallou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zh-CN" altLang="en-US" sz="2400" kern="1200" dirty="0"/>
            <a:t>劳动力成本上升</a:t>
          </a:r>
        </a:p>
      </dsp:txBody>
      <dsp:txXfrm rot="10800000">
        <a:off x="0" y="957545"/>
        <a:ext cx="4501019" cy="628017"/>
      </dsp:txXfrm>
    </dsp:sp>
    <dsp:sp modelId="{45E11FCA-90B4-49B3-ADAA-2981B1735140}">
      <dsp:nvSpPr>
        <dsp:cNvPr id="0" name=""/>
        <dsp:cNvSpPr/>
      </dsp:nvSpPr>
      <dsp:spPr>
        <a:xfrm rot="10800000">
          <a:off x="0" y="449"/>
          <a:ext cx="4501019" cy="966522"/>
        </a:xfrm>
        <a:prstGeom prst="upArrowCallou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zh-CN" altLang="en-US" sz="2400" kern="1200" dirty="0"/>
            <a:t>我国人均</a:t>
          </a:r>
          <a:r>
            <a:rPr lang="en-US" altLang="zh-CN" sz="2400" kern="1200" dirty="0">
              <a:latin typeface="+mn-ea"/>
              <a:ea typeface="+mn-ea"/>
            </a:rPr>
            <a:t>GDP</a:t>
          </a:r>
          <a:r>
            <a:rPr lang="zh-CN" altLang="en-US" sz="2400" kern="1200" dirty="0"/>
            <a:t>达一万美元</a:t>
          </a:r>
        </a:p>
      </dsp:txBody>
      <dsp:txXfrm rot="10800000">
        <a:off x="0" y="449"/>
        <a:ext cx="4501019" cy="628017"/>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dirty="0">
              <a:latin typeface="微软雅黑" panose="020B0503020204020204" pitchFamily="34" charset="-122"/>
              <a:ea typeface="微软雅黑" panose="020B0503020204020204"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微软雅黑" panose="020B0503020204020204" pitchFamily="34" charset="-122"/>
                <a:ea typeface="微软雅黑" panose="020B0503020204020204" pitchFamily="34" charset="-122"/>
              </a:rPr>
              <a:t>2020/9/9</a:t>
            </a:fld>
            <a:endParaRPr lang="zh-CN" altLang="en-US">
              <a:latin typeface="微软雅黑" panose="020B0503020204020204" pitchFamily="34" charset="-122"/>
              <a:ea typeface="微软雅黑" panose="020B0503020204020204"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微软雅黑" panose="020B0503020204020204" pitchFamily="34" charset="-122"/>
              <a:ea typeface="微软雅黑" panose="020B0503020204020204"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微软雅黑" panose="020B0503020204020204" pitchFamily="34" charset="-122"/>
                <a:ea typeface="微软雅黑" panose="020B0503020204020204" pitchFamily="34" charset="-122"/>
              </a:rPr>
              <a:t>‹#›</a:t>
            </a:fld>
            <a:endParaRPr lang="zh-CN" altLang="en-US">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pitchFamily="34" charset="-122"/>
                <a:ea typeface="微软雅黑" panose="020B0503020204020204"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pitchFamily="34" charset="-122"/>
                <a:ea typeface="微软雅黑" panose="020B0503020204020204" pitchFamily="34" charset="-122"/>
              </a:defRPr>
            </a:lvl1pPr>
          </a:lstStyle>
          <a:p>
            <a:fld id="{1AC49D05-6128-4D0D-A32A-06A5E73B386C}" type="datetimeFigureOut">
              <a:rPr lang="zh-CN" altLang="en-US" smtClean="0"/>
              <a:t>2020/9/9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pitchFamily="34" charset="-122"/>
                <a:ea typeface="微软雅黑" panose="020B0503020204020204"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pitchFamily="34" charset="-122"/>
                <a:ea typeface="微软雅黑" panose="020B0503020204020204" pitchFamily="34" charset="-122"/>
              </a:defRPr>
            </a:lvl1pPr>
          </a:lstStyle>
          <a:p>
            <a:fld id="{5849F42C-2DAE-424C-A4B8-3140182C3E9F}"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6858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1pPr>
    <a:lvl2pPr marL="342900" algn="l" defTabSz="685800" rtl="0" eaLnBrk="1" latinLnBrk="0" hangingPunct="1">
      <a:defRPr sz="900" kern="1200">
        <a:solidFill>
          <a:schemeClr val="tx1"/>
        </a:solidFill>
        <a:latin typeface="微软雅黑" panose="020B0503020204020204" pitchFamily="34" charset="-122"/>
        <a:ea typeface="微软雅黑" panose="020B0503020204020204" pitchFamily="34" charset="-122"/>
        <a:cs typeface="+mn-cs"/>
      </a:defRPr>
    </a:lvl2pPr>
    <a:lvl3pPr marL="685800" algn="l" defTabSz="685800" rtl="0" eaLnBrk="1" latinLnBrk="0" hangingPunct="1">
      <a:defRPr sz="900" kern="1200">
        <a:solidFill>
          <a:schemeClr val="tx1"/>
        </a:solidFill>
        <a:latin typeface="微软雅黑" panose="020B0503020204020204" pitchFamily="34" charset="-122"/>
        <a:ea typeface="微软雅黑" panose="020B0503020204020204" pitchFamily="34" charset="-122"/>
        <a:cs typeface="+mn-cs"/>
      </a:defRPr>
    </a:lvl3pPr>
    <a:lvl4pPr marL="1028700" algn="l" defTabSz="685800" rtl="0" eaLnBrk="1" latinLnBrk="0" hangingPunct="1">
      <a:defRPr sz="900" kern="1200">
        <a:solidFill>
          <a:schemeClr val="tx1"/>
        </a:solidFill>
        <a:latin typeface="微软雅黑" panose="020B0503020204020204" pitchFamily="34" charset="-122"/>
        <a:ea typeface="微软雅黑" panose="020B0503020204020204" pitchFamily="34" charset="-122"/>
        <a:cs typeface="+mn-cs"/>
      </a:defRPr>
    </a:lvl4pPr>
    <a:lvl5pPr marL="1371600" algn="l" defTabSz="685800" rtl="0" eaLnBrk="1" latinLnBrk="0" hangingPunct="1">
      <a:defRPr sz="900" kern="1200">
        <a:solidFill>
          <a:schemeClr val="tx1"/>
        </a:solidFill>
        <a:latin typeface="微软雅黑" panose="020B0503020204020204" pitchFamily="34" charset="-122"/>
        <a:ea typeface="微软雅黑" panose="020B0503020204020204" pitchFamily="34" charset="-122"/>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849F42C-2DAE-424C-A4B8-3140182C3E9F}" type="slidenum">
              <a:rPr lang="zh-CN" altLang="en-US" smtClean="0"/>
              <a:t>25</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849F42C-2DAE-424C-A4B8-3140182C3E9F}" type="slidenum">
              <a:rPr lang="zh-CN" altLang="en-US" smtClean="0"/>
              <a:t>26</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 Id="rId5" Type="http://schemas.openxmlformats.org/officeDocument/2006/relationships/slideMaster" Target="../slideMasters/slideMaster1.xml"/><Relationship Id="rId4" Type="http://schemas.openxmlformats.org/officeDocument/2006/relationships/tags" Target="../tags/tag53.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slideMaster" Target="../slideMasters/slideMaster1.xml"/><Relationship Id="rId5" Type="http://schemas.openxmlformats.org/officeDocument/2006/relationships/tags" Target="../tags/tag58.xml"/><Relationship Id="rId4" Type="http://schemas.openxmlformats.org/officeDocument/2006/relationships/tags" Target="../tags/tag57.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0.xml"/><Relationship Id="rId7" Type="http://schemas.openxmlformats.org/officeDocument/2006/relationships/slideMaster" Target="../slideMasters/slideMaster1.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tags" Target="../tags/tag23.xml"/><Relationship Id="rId5" Type="http://schemas.openxmlformats.org/officeDocument/2006/relationships/tags" Target="../tags/tag22.xml"/><Relationship Id="rId4" Type="http://schemas.openxmlformats.org/officeDocument/2006/relationships/tags" Target="../tags/tag21.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1.xml"/><Relationship Id="rId3" Type="http://schemas.openxmlformats.org/officeDocument/2006/relationships/tags" Target="../tags/tag26.xml"/><Relationship Id="rId7" Type="http://schemas.openxmlformats.org/officeDocument/2006/relationships/tags" Target="../tags/tag30.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tags" Target="../tags/tag29.xml"/><Relationship Id="rId5" Type="http://schemas.openxmlformats.org/officeDocument/2006/relationships/tags" Target="../tags/tag28.xml"/><Relationship Id="rId4" Type="http://schemas.openxmlformats.org/officeDocument/2006/relationships/tags" Target="../tags/tag27.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tags" Target="../tags/tag32.xml"/><Relationship Id="rId5" Type="http://schemas.openxmlformats.org/officeDocument/2006/relationships/slideMaster" Target="../slideMasters/slideMaster1.xml"/><Relationship Id="rId4" Type="http://schemas.openxmlformats.org/officeDocument/2006/relationships/tags" Target="../tags/tag35.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1.xml"/><Relationship Id="rId7" Type="http://schemas.openxmlformats.org/officeDocument/2006/relationships/slideMaster" Target="../slideMasters/slideMaster1.xml"/><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tags" Target="../tags/tag44.xml"/><Relationship Id="rId5" Type="http://schemas.openxmlformats.org/officeDocument/2006/relationships/tags" Target="../tags/tag43.xml"/><Relationship Id="rId4" Type="http://schemas.openxmlformats.org/officeDocument/2006/relationships/tags" Target="../tags/tag42.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slideMaster" Target="../slideMasters/slideMaster1.xml"/><Relationship Id="rId5" Type="http://schemas.openxmlformats.org/officeDocument/2006/relationships/tags" Target="../tags/tag49.xml"/><Relationship Id="rId4" Type="http://schemas.openxmlformats.org/officeDocument/2006/relationships/tags" Target="../tags/tag4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899100" y="685800"/>
            <a:ext cx="7349400" cy="1927800"/>
          </a:xfrm>
        </p:spPr>
        <p:txBody>
          <a:bodyPr lIns="67500" tIns="35100" rIns="67500" bIns="35100" anchor="b" anchorCtr="0">
            <a:normAutofit/>
          </a:bodyPr>
          <a:lstStyle>
            <a:lvl1pPr algn="ctr">
              <a:defRPr sz="4500" b="1" i="0" spc="225" baseline="0">
                <a:solidFill>
                  <a:schemeClr val="tx1">
                    <a:lumMod val="85000"/>
                    <a:lumOff val="15000"/>
                  </a:schemeClr>
                </a:solidFill>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899100" y="2670300"/>
            <a:ext cx="7349400" cy="1104300"/>
          </a:xfrm>
        </p:spPr>
        <p:txBody>
          <a:bodyPr lIns="67500" tIns="35100" rIns="67500" bIns="35100">
            <a:normAutofit/>
          </a:bodyPr>
          <a:lstStyle>
            <a:lvl1pPr marL="0" indent="0" algn="ctr" eaLnBrk="1" fontAlgn="auto" latinLnBrk="0" hangingPunct="1">
              <a:lnSpc>
                <a:spcPct val="110000"/>
              </a:lnSpc>
              <a:buNone/>
              <a:defRPr sz="1800" u="none" strike="noStrike" kern="1200" cap="none" spc="150" normalizeH="0" baseline="0">
                <a:solidFill>
                  <a:schemeClr val="tx1">
                    <a:lumMod val="65000"/>
                    <a:lumOff val="35000"/>
                  </a:schemeClr>
                </a:solidFill>
                <a:uFillTx/>
              </a:defRPr>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2020/9/9</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2020/9/9</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456300" y="580500"/>
            <a:ext cx="8229600" cy="4112100"/>
          </a:xfrm>
        </p:spPr>
        <p:txBody>
          <a:bodyPr/>
          <a:lstStyle>
            <a:lvl1pPr marL="171450" indent="-171450">
              <a:lnSpc>
                <a:spcPct val="130000"/>
              </a:lnSpc>
              <a:buFont typeface="Wingdings" panose="05000000000000000000" pitchFamily="2" charset="2"/>
              <a:buChar char="l"/>
              <a:defRPr spc="113" baseline="0">
                <a:solidFill>
                  <a:schemeClr val="tx1">
                    <a:lumMod val="65000"/>
                    <a:lumOff val="35000"/>
                  </a:schemeClr>
                </a:solidFill>
              </a:defRPr>
            </a:lvl1pPr>
            <a:lvl2pPr marL="514350" indent="-171450">
              <a:lnSpc>
                <a:spcPct val="130000"/>
              </a:lnSpc>
              <a:buFont typeface="Wingdings" panose="05000000000000000000" pitchFamily="2" charset="2"/>
              <a:buChar char="l"/>
              <a:defRPr spc="113" baseline="0">
                <a:solidFill>
                  <a:schemeClr val="tx1">
                    <a:lumMod val="65000"/>
                    <a:lumOff val="35000"/>
                  </a:schemeClr>
                </a:solidFill>
              </a:defRPr>
            </a:lvl2pPr>
            <a:lvl3pPr marL="857250" indent="-171450">
              <a:lnSpc>
                <a:spcPct val="130000"/>
              </a:lnSpc>
              <a:buFont typeface="Wingdings" panose="05000000000000000000" pitchFamily="2" charset="2"/>
              <a:buChar char="l"/>
              <a:defRPr spc="113" baseline="0">
                <a:solidFill>
                  <a:schemeClr val="tx1">
                    <a:lumMod val="65000"/>
                    <a:lumOff val="35000"/>
                  </a:schemeClr>
                </a:solidFill>
              </a:defRPr>
            </a:lvl3pPr>
            <a:lvl4pPr marL="1200150" indent="-171450">
              <a:lnSpc>
                <a:spcPct val="130000"/>
              </a:lnSpc>
              <a:buFont typeface="Wingdings" panose="05000000000000000000" pitchFamily="2" charset="2"/>
              <a:buChar char="l"/>
              <a:defRPr spc="113" baseline="0">
                <a:solidFill>
                  <a:schemeClr val="tx1">
                    <a:lumMod val="65000"/>
                    <a:lumOff val="35000"/>
                  </a:schemeClr>
                </a:solidFill>
              </a:defRPr>
            </a:lvl4pPr>
            <a:lvl5pPr marL="1543050" indent="-171450">
              <a:lnSpc>
                <a:spcPct val="130000"/>
              </a:lnSpc>
              <a:buFont typeface="Wingdings" panose="05000000000000000000" pitchFamily="2" charset="2"/>
              <a:buChar char="l"/>
              <a:defRPr spc="113" baseline="0">
                <a:solidFill>
                  <a:schemeClr val="tx1">
                    <a:lumMod val="65000"/>
                    <a:lumOff val="3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2020/9/9</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899100" y="1863000"/>
            <a:ext cx="7349400" cy="764100"/>
          </a:xfrm>
        </p:spPr>
        <p:txBody>
          <a:bodyPr vert="horz" lIns="67500" tIns="35100" rIns="67500" bIns="35100" rtlCol="0" anchor="t" anchorCtr="0">
            <a:normAutofit/>
          </a:bodyPr>
          <a:lstStyle>
            <a:lvl1pPr marL="0" marR="0" algn="ctr" defTabSz="685800" rtl="0" eaLnBrk="1" fontAlgn="auto" latinLnBrk="0" hangingPunct="1">
              <a:lnSpc>
                <a:spcPct val="100000"/>
              </a:lnSpc>
              <a:buNone/>
              <a:defRPr kumimoji="0" lang="zh-CN" altLang="en-US" sz="4500" b="1" i="0" u="none" strike="noStrike" kern="1200" cap="none" spc="225" normalizeH="0" baseline="0" noProof="1" dirty="0">
                <a:solidFill>
                  <a:schemeClr val="tx1">
                    <a:lumMod val="85000"/>
                    <a:lumOff val="15000"/>
                  </a:schemeClr>
                </a:solidFill>
                <a:effectLst/>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899100" y="2670300"/>
            <a:ext cx="7349400" cy="353700"/>
          </a:xfrm>
        </p:spPr>
        <p:txBody>
          <a:bodyPr lIns="67500" tIns="35100" rIns="67500" bIns="35100">
            <a:normAutofit/>
          </a:bodyPr>
          <a:lstStyle>
            <a:lvl1pPr marL="0" indent="0" algn="ctr">
              <a:lnSpc>
                <a:spcPct val="110000"/>
              </a:lnSpc>
              <a:buNone/>
              <a:defRPr sz="1800" spc="150" baseline="0">
                <a:solidFill>
                  <a:schemeClr val="tx1">
                    <a:lumMod val="65000"/>
                    <a:lumOff val="35000"/>
                  </a:schemeClr>
                </a:solidFill>
              </a:defRPr>
            </a:lvl1pPr>
          </a:lstStyle>
          <a:p>
            <a:pPr lvl="0"/>
            <a:r>
              <a:rPr lang="zh-CN" altLang="en-US" dirty="0"/>
              <a:t>单击此处编辑母版文本样式</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456300" y="456300"/>
            <a:ext cx="8226900" cy="529200"/>
          </a:xfrm>
        </p:spPr>
        <p:txBody>
          <a:bodyPr vert="horz" lIns="67500" tIns="35100" rIns="67500" bIns="35100" rtlCol="0" anchor="ctr" anchorCtr="0">
            <a:normAutofit/>
          </a:bodyPr>
          <a:lstStyle>
            <a:lvl1pPr marL="0" marR="0" algn="l" defTabSz="685800" rtl="0" eaLnBrk="1" fontAlgn="auto" latinLnBrk="0" hangingPunct="1">
              <a:lnSpc>
                <a:spcPct val="100000"/>
              </a:lnSpc>
              <a:buNone/>
              <a:defRPr kumimoji="0" lang="zh-CN" altLang="en-US" sz="2700" b="1" i="0" u="none" strike="noStrike" kern="1200" cap="none" spc="225"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456300" y="1117800"/>
            <a:ext cx="8226900" cy="3569400"/>
          </a:xfrm>
        </p:spPr>
        <p:txBody>
          <a:bodyPr vert="horz" lIns="67500" tIns="35100" rIns="67500" bIns="35100" rtlCol="0">
            <a:normAutofit/>
          </a:bodyPr>
          <a:lstStyle>
            <a:lvl1pPr marL="0" marR="0" lvl="0" indent="0" algn="l" defTabSz="685800" rtl="0" eaLnBrk="1" fontAlgn="auto" latinLnBrk="0" hangingPunct="1">
              <a:lnSpc>
                <a:spcPct val="130000"/>
              </a:lnSpc>
              <a:spcBef>
                <a:spcPts val="0"/>
              </a:spcBef>
              <a:spcAft>
                <a:spcPts val="750"/>
              </a:spcAft>
              <a:buFont typeface="Arial" panose="020B0604020202020204" pitchFamily="34" charset="0"/>
              <a:buNone/>
              <a:defRPr kumimoji="0" lang="zh-CN" altLang="en-US" sz="12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342900" marR="0" lvl="1" indent="0" algn="l" defTabSz="685800" rtl="0" eaLnBrk="1" fontAlgn="auto" latinLnBrk="0" hangingPunct="1">
              <a:lnSpc>
                <a:spcPct val="130000"/>
              </a:lnSpc>
              <a:spcBef>
                <a:spcPts val="0"/>
              </a:spcBef>
              <a:spcAft>
                <a:spcPts val="750"/>
              </a:spcAft>
              <a:buFont typeface="Arial" panose="020B0604020202020204" pitchFamily="34" charset="0"/>
              <a:buNone/>
              <a:tabLst>
                <a:tab pos="1207135" algn="l"/>
              </a:tabLst>
              <a:defRPr kumimoji="0" lang="zh-CN" altLang="en-US" sz="1200" b="0" i="0" u="none" strike="noStrike" kern="1200" cap="none" spc="113" normalizeH="0" baseline="0" noProof="1" dirty="0">
                <a:solidFill>
                  <a:schemeClr val="tx1">
                    <a:lumMod val="75000"/>
                    <a:lumOff val="25000"/>
                  </a:schemeClr>
                </a:solidFill>
                <a:uFillTx/>
                <a:latin typeface="+mn-lt"/>
                <a:ea typeface="+mn-ea"/>
                <a:cs typeface="+mn-cs"/>
                <a:sym typeface="+mn-ea"/>
              </a:defRPr>
            </a:lvl2pPr>
            <a:lvl3pPr marL="685800" marR="0" lvl="2" indent="0" algn="l" defTabSz="685800" rtl="0" eaLnBrk="1" fontAlgn="auto" latinLnBrk="0" hangingPunct="1">
              <a:lnSpc>
                <a:spcPct val="130000"/>
              </a:lnSpc>
              <a:spcBef>
                <a:spcPts val="0"/>
              </a:spcBef>
              <a:spcAft>
                <a:spcPts val="750"/>
              </a:spcAft>
              <a:buFont typeface="Arial" panose="020B0604020202020204" pitchFamily="34" charset="0"/>
              <a:buNone/>
              <a:defRPr kumimoji="0" lang="zh-CN" altLang="en-US" sz="1200" b="0" i="0" u="none" strike="noStrike" kern="1200" cap="none" spc="113" normalizeH="0" baseline="0" noProof="1" dirty="0">
                <a:solidFill>
                  <a:schemeClr val="tx1">
                    <a:lumMod val="75000"/>
                    <a:lumOff val="25000"/>
                  </a:schemeClr>
                </a:solidFill>
                <a:uFillTx/>
                <a:latin typeface="+mn-lt"/>
                <a:ea typeface="+mn-ea"/>
                <a:cs typeface="+mn-cs"/>
                <a:sym typeface="+mn-ea"/>
              </a:defRPr>
            </a:lvl3pPr>
            <a:lvl4pPr marL="1028700" marR="0" lvl="3" indent="0" algn="l" defTabSz="685800" rtl="0" eaLnBrk="1" fontAlgn="auto" latinLnBrk="0" hangingPunct="1">
              <a:lnSpc>
                <a:spcPct val="130000"/>
              </a:lnSpc>
              <a:spcBef>
                <a:spcPts val="0"/>
              </a:spcBef>
              <a:spcAft>
                <a:spcPts val="750"/>
              </a:spcAft>
              <a:buFont typeface="Arial" panose="020B0604020202020204" pitchFamily="34" charset="0"/>
              <a:buNone/>
              <a:defRPr kumimoji="0" lang="zh-CN" altLang="en-US" sz="1200" b="0" i="0" u="none" strike="noStrike" kern="1200" cap="none" spc="113" normalizeH="0" baseline="0" noProof="1" dirty="0">
                <a:solidFill>
                  <a:schemeClr val="tx1">
                    <a:lumMod val="75000"/>
                    <a:lumOff val="25000"/>
                  </a:schemeClr>
                </a:solidFill>
                <a:uFillTx/>
                <a:latin typeface="+mn-lt"/>
                <a:ea typeface="+mn-ea"/>
                <a:cs typeface="+mn-cs"/>
                <a:sym typeface="+mn-ea"/>
              </a:defRPr>
            </a:lvl4pPr>
            <a:lvl5pPr marL="1371600" marR="0" lvl="4" indent="0" algn="l" defTabSz="685800" rtl="0" eaLnBrk="1" fontAlgn="auto" latinLnBrk="0" hangingPunct="1">
              <a:lnSpc>
                <a:spcPct val="130000"/>
              </a:lnSpc>
              <a:spcBef>
                <a:spcPts val="0"/>
              </a:spcBef>
              <a:spcAft>
                <a:spcPts val="750"/>
              </a:spcAft>
              <a:buFont typeface="Arial" panose="020B0604020202020204" pitchFamily="34" charset="0"/>
              <a:buNone/>
              <a:defRPr kumimoji="0" lang="zh-CN" altLang="en-US" sz="1200" b="0" i="0" u="none" strike="noStrike" kern="1200" cap="none" spc="113"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2020/9/9</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bg2"/>
        </a:solidFill>
        <a:effectLst/>
      </p:bgPr>
    </p:bg>
    <p:spTree>
      <p:nvGrpSpPr>
        <p:cNvPr id="1" name=""/>
        <p:cNvGrpSpPr/>
        <p:nvPr/>
      </p:nvGrpSpPr>
      <p:grpSpPr>
        <a:xfrm>
          <a:off x="0" y="0"/>
          <a:ext cx="0" cy="0"/>
          <a:chOff x="0" y="0"/>
          <a:chExt cx="0" cy="0"/>
        </a:xfrm>
      </p:grpSpPr>
      <p:sp>
        <p:nvSpPr>
          <p:cNvPr id="3" name="矩形 2"/>
          <p:cNvSpPr/>
          <p:nvPr userDrawn="1"/>
        </p:nvSpPr>
        <p:spPr>
          <a:xfrm>
            <a:off x="200025" y="235744"/>
            <a:ext cx="8743950" cy="467201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4" name="矩形 3"/>
          <p:cNvSpPr/>
          <p:nvPr userDrawn="1"/>
        </p:nvSpPr>
        <p:spPr>
          <a:xfrm>
            <a:off x="335700" y="371250"/>
            <a:ext cx="8472600" cy="4401000"/>
          </a:xfrm>
          <a:prstGeom prst="rect">
            <a:avLst/>
          </a:prstGeom>
          <a:solidFill>
            <a:schemeClr val="bg1"/>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grpSp>
        <p:nvGrpSpPr>
          <p:cNvPr id="7" name="组合 6"/>
          <p:cNvGrpSpPr/>
          <p:nvPr userDrawn="1"/>
        </p:nvGrpSpPr>
        <p:grpSpPr>
          <a:xfrm>
            <a:off x="200502" y="369570"/>
            <a:ext cx="2677954" cy="514350"/>
            <a:chOff x="0" y="816412"/>
            <a:chExt cx="4442748" cy="1080000"/>
          </a:xfrm>
          <a:solidFill>
            <a:srgbClr val="C00000"/>
          </a:solidFill>
          <a:effectLst/>
        </p:grpSpPr>
        <p:sp>
          <p:nvSpPr>
            <p:cNvPr id="8" name="矩形 7"/>
            <p:cNvSpPr/>
            <p:nvPr/>
          </p:nvSpPr>
          <p:spPr>
            <a:xfrm>
              <a:off x="0" y="816412"/>
              <a:ext cx="4148008" cy="108000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等腰三角形 8"/>
            <p:cNvSpPr/>
            <p:nvPr/>
          </p:nvSpPr>
          <p:spPr>
            <a:xfrm rot="5400000">
              <a:off x="4094940" y="1185259"/>
              <a:ext cx="400876" cy="2947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 name="组合 9"/>
          <p:cNvGrpSpPr/>
          <p:nvPr userDrawn="1"/>
        </p:nvGrpSpPr>
        <p:grpSpPr>
          <a:xfrm>
            <a:off x="400747" y="251652"/>
            <a:ext cx="694418" cy="692063"/>
            <a:chOff x="622598" y="695550"/>
            <a:chExt cx="1369946" cy="1365298"/>
          </a:xfrm>
        </p:grpSpPr>
        <p:sp>
          <p:nvSpPr>
            <p:cNvPr id="11" name="椭圆 10"/>
            <p:cNvSpPr/>
            <p:nvPr/>
          </p:nvSpPr>
          <p:spPr>
            <a:xfrm flipH="1" flipV="1">
              <a:off x="622598" y="695550"/>
              <a:ext cx="1369946" cy="1365298"/>
            </a:xfrm>
            <a:prstGeom prst="ellipse">
              <a:avLst/>
            </a:prstGeom>
            <a:solidFill>
              <a:schemeClr val="bg1"/>
            </a:solidFill>
            <a:ln w="28575" cap="rnd" cmpd="sng">
              <a:solidFill>
                <a:srgbClr val="C00000"/>
              </a:soli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30000" dirty="0"/>
            </a:p>
          </p:txBody>
        </p:sp>
        <p:sp>
          <p:nvSpPr>
            <p:cNvPr id="12" name="椭圆 11"/>
            <p:cNvSpPr/>
            <p:nvPr/>
          </p:nvSpPr>
          <p:spPr>
            <a:xfrm flipH="1" flipV="1">
              <a:off x="728663" y="799625"/>
              <a:ext cx="1164616" cy="1163820"/>
            </a:xfrm>
            <a:prstGeom prst="ellipse">
              <a:avLst/>
            </a:prstGeom>
            <a:noFill/>
            <a:ln>
              <a:solidFill>
                <a:srgbClr val="C00000"/>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b="1" baseline="3000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grpSp>
      <p:grpSp>
        <p:nvGrpSpPr>
          <p:cNvPr id="15" name="组合 14"/>
          <p:cNvGrpSpPr/>
          <p:nvPr userDrawn="1"/>
        </p:nvGrpSpPr>
        <p:grpSpPr>
          <a:xfrm>
            <a:off x="2529070" y="369398"/>
            <a:ext cx="4764359" cy="514242"/>
            <a:chOff x="0" y="816412"/>
            <a:chExt cx="4442748" cy="1080000"/>
          </a:xfrm>
          <a:solidFill>
            <a:srgbClr val="C00000"/>
          </a:solidFill>
          <a:effectLst/>
        </p:grpSpPr>
        <p:sp>
          <p:nvSpPr>
            <p:cNvPr id="16" name="矩形 15"/>
            <p:cNvSpPr/>
            <p:nvPr/>
          </p:nvSpPr>
          <p:spPr>
            <a:xfrm>
              <a:off x="0" y="816412"/>
              <a:ext cx="4148008" cy="108000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等腰三角形 16"/>
            <p:cNvSpPr/>
            <p:nvPr/>
          </p:nvSpPr>
          <p:spPr>
            <a:xfrm rot="5400000">
              <a:off x="4094940" y="1185259"/>
              <a:ext cx="400876" cy="2947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标题 1"/>
          <p:cNvSpPr>
            <a:spLocks noGrp="1"/>
          </p:cNvSpPr>
          <p:nvPr>
            <p:ph type="title" hasCustomPrompt="1"/>
            <p:custDataLst>
              <p:tags r:id="rId1"/>
            </p:custDataLst>
          </p:nvPr>
        </p:nvSpPr>
        <p:spPr>
          <a:xfrm>
            <a:off x="1220153" y="343853"/>
            <a:ext cx="3943826" cy="575310"/>
          </a:xfrm>
        </p:spPr>
        <p:txBody>
          <a:bodyPr lIns="67500" tIns="35100" rIns="67500" bIns="35100" anchor="b" anchorCtr="0">
            <a:normAutofit/>
          </a:bodyPr>
          <a:lstStyle>
            <a:lvl1pPr>
              <a:defRPr sz="3000" b="1" i="0" u="none" strike="noStrike" kern="1200" cap="none" spc="225" normalizeH="0" baseline="0">
                <a:solidFill>
                  <a:schemeClr val="bg1"/>
                </a:solidFill>
                <a:effectLst/>
                <a:uFillTx/>
              </a:defRPr>
            </a:lvl1pPr>
          </a:lstStyle>
          <a:p>
            <a:r>
              <a:rPr lang="zh-CN" altLang="en-US" dirty="0"/>
              <a:t>单击此处编辑标题</a:t>
            </a:r>
          </a:p>
        </p:txBody>
      </p:sp>
      <p:pic>
        <p:nvPicPr>
          <p:cNvPr id="18" name="图片 17" descr="33333"/>
          <p:cNvPicPr>
            <a:picLocks noChangeAspect="1"/>
          </p:cNvPicPr>
          <p:nvPr userDrawn="1"/>
        </p:nvPicPr>
        <p:blipFill>
          <a:blip r:embed="rId3" cstate="print"/>
          <a:stretch>
            <a:fillRect/>
          </a:stretch>
        </p:blipFill>
        <p:spPr>
          <a:xfrm flipH="1">
            <a:off x="6388894" y="74295"/>
            <a:ext cx="2768918" cy="919163"/>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456300" y="456300"/>
            <a:ext cx="8226900" cy="529200"/>
          </a:xfrm>
        </p:spPr>
        <p:txBody>
          <a:bodyPr vert="horz" lIns="67500" tIns="35100" rIns="67500" bIns="35100" rtlCol="0" anchor="ctr" anchorCtr="0">
            <a:normAutofit/>
          </a:bodyPr>
          <a:lstStyle>
            <a:lvl1pPr marL="0" marR="0" lvl="0" algn="l" defTabSz="685800" rtl="0" eaLnBrk="1" fontAlgn="auto" latinLnBrk="0" hangingPunct="1">
              <a:lnSpc>
                <a:spcPct val="100000"/>
              </a:lnSpc>
              <a:buNone/>
              <a:defRPr kumimoji="0" lang="zh-CN" altLang="en-US" sz="2700" b="1" i="0" u="none" strike="noStrike" kern="1200" cap="none" spc="225"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456300" y="1125900"/>
            <a:ext cx="3882600" cy="3561300"/>
          </a:xfrm>
        </p:spPr>
        <p:txBody>
          <a:bodyPr vert="horz" lIns="67500" tIns="35100" rIns="67500" bIns="35100" rtlCol="0">
            <a:normAutofit/>
          </a:bodyPr>
          <a:lstStyle>
            <a:lvl1pPr marL="171450" marR="0" lvl="0" indent="-171450" algn="l" defTabSz="685800" rtl="0" eaLnBrk="1" fontAlgn="auto" latinLnBrk="0" hangingPunct="1">
              <a:lnSpc>
                <a:spcPct val="130000"/>
              </a:lnSpc>
              <a:spcBef>
                <a:spcPts val="0"/>
              </a:spcBef>
              <a:spcAft>
                <a:spcPts val="750"/>
              </a:spcAft>
              <a:buFont typeface="Wingdings" panose="05000000000000000000" pitchFamily="2" charset="2"/>
              <a:buChar char="l"/>
              <a:defRPr kumimoji="0" lang="zh-CN" altLang="en-US" sz="1200" b="0" i="0" u="none" strike="noStrike" kern="1200" cap="none" spc="113"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514350" marR="0" lvl="1" indent="-171450" algn="l" defTabSz="685800" rtl="0" eaLnBrk="1" fontAlgn="auto" latinLnBrk="0" hangingPunct="1">
              <a:lnSpc>
                <a:spcPct val="130000"/>
              </a:lnSpc>
              <a:spcBef>
                <a:spcPts val="0"/>
              </a:spcBef>
              <a:spcAft>
                <a:spcPts val="750"/>
              </a:spcAft>
              <a:buFont typeface="Wingdings" panose="05000000000000000000" pitchFamily="2" charset="2"/>
              <a:buChar char="l"/>
              <a:tabLst>
                <a:tab pos="1207135" algn="l"/>
              </a:tabLst>
              <a:defRPr kumimoji="0" lang="zh-CN" altLang="en-US" sz="1200" b="0" i="0" u="none" strike="noStrike" kern="1200" cap="none" spc="113"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857250" marR="0" lvl="2" indent="-171450" algn="l" defTabSz="685800" rtl="0" eaLnBrk="1" fontAlgn="auto" latinLnBrk="0" hangingPunct="1">
              <a:lnSpc>
                <a:spcPct val="130000"/>
              </a:lnSpc>
              <a:spcBef>
                <a:spcPts val="0"/>
              </a:spcBef>
              <a:spcAft>
                <a:spcPts val="750"/>
              </a:spcAft>
              <a:buFont typeface="Wingdings" panose="05000000000000000000" pitchFamily="2" charset="2"/>
              <a:buChar char="l"/>
              <a:defRPr kumimoji="0" lang="zh-CN" altLang="en-US" sz="1200" b="0" i="0" u="none" strike="noStrike" kern="1200" cap="none" spc="113"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200150" marR="0" lvl="3" indent="-171450" algn="l" defTabSz="685800" rtl="0" eaLnBrk="1" fontAlgn="auto" latinLnBrk="0" hangingPunct="1">
              <a:lnSpc>
                <a:spcPct val="130000"/>
              </a:lnSpc>
              <a:spcBef>
                <a:spcPts val="0"/>
              </a:spcBef>
              <a:spcAft>
                <a:spcPts val="750"/>
              </a:spcAft>
              <a:buFont typeface="Wingdings" panose="05000000000000000000" pitchFamily="2" charset="2"/>
              <a:buChar char="l"/>
              <a:defRPr kumimoji="0" lang="zh-CN" altLang="en-US" sz="1200" b="0" i="0" u="none" strike="noStrike" kern="1200" cap="none" spc="113"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1543050" marR="0" lvl="4" indent="-171450" algn="l" defTabSz="685800" rtl="0" eaLnBrk="1" fontAlgn="auto" latinLnBrk="0" hangingPunct="1">
              <a:lnSpc>
                <a:spcPct val="130000"/>
              </a:lnSpc>
              <a:spcBef>
                <a:spcPts val="0"/>
              </a:spcBef>
              <a:spcAft>
                <a:spcPts val="750"/>
              </a:spcAft>
              <a:buFont typeface="Arial" panose="020B0604020202020204" pitchFamily="34" charset="0"/>
              <a:buChar char="•"/>
              <a:defRPr kumimoji="0" lang="zh-CN" altLang="en-US" sz="1200" b="0" i="0" u="none" strike="noStrike" kern="1200" cap="none" spc="113"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p:txBody>
      </p:sp>
      <p:sp>
        <p:nvSpPr>
          <p:cNvPr id="4" name="内容占位符 3"/>
          <p:cNvSpPr>
            <a:spLocks noGrp="1"/>
          </p:cNvSpPr>
          <p:nvPr>
            <p:ph sz="half" idx="2"/>
            <p:custDataLst>
              <p:tags r:id="rId3"/>
            </p:custDataLst>
          </p:nvPr>
        </p:nvSpPr>
        <p:spPr>
          <a:xfrm>
            <a:off x="4808700" y="1125900"/>
            <a:ext cx="3882600" cy="3561300"/>
          </a:xfrm>
        </p:spPr>
        <p:txBody>
          <a:bodyPr lIns="67500" tIns="35100" rIns="67500" bIns="35100">
            <a:normAutofit/>
          </a:bodyPr>
          <a:lstStyle>
            <a:lvl1pPr marL="171450" indent="-171450">
              <a:lnSpc>
                <a:spcPct val="130000"/>
              </a:lnSpc>
              <a:buFont typeface="Wingdings" panose="05000000000000000000" pitchFamily="2" charset="2"/>
              <a:buChar char="l"/>
              <a:defRPr sz="1200" spc="113" baseline="0">
                <a:solidFill>
                  <a:schemeClr val="tx1">
                    <a:lumMod val="65000"/>
                    <a:lumOff val="35000"/>
                  </a:schemeClr>
                </a:solidFill>
                <a:latin typeface="Arial" panose="020B0604020202020204" pitchFamily="34" charset="0"/>
                <a:ea typeface="微软雅黑" panose="020B0503020204020204" pitchFamily="34" charset="-122"/>
              </a:defRPr>
            </a:lvl1pPr>
            <a:lvl2pPr marL="514350" indent="-171450">
              <a:lnSpc>
                <a:spcPct val="130000"/>
              </a:lnSpc>
              <a:buFont typeface="Wingdings" panose="05000000000000000000" pitchFamily="2" charset="2"/>
              <a:buChar char="l"/>
              <a:defRPr sz="1200" spc="113" baseline="0">
                <a:solidFill>
                  <a:schemeClr val="tx1">
                    <a:lumMod val="65000"/>
                    <a:lumOff val="35000"/>
                  </a:schemeClr>
                </a:solidFill>
                <a:latin typeface="Arial" panose="020B0604020202020204" pitchFamily="34" charset="0"/>
                <a:ea typeface="微软雅黑" panose="020B0503020204020204" pitchFamily="34" charset="-122"/>
              </a:defRPr>
            </a:lvl2pPr>
            <a:lvl3pPr marL="857250" indent="-171450">
              <a:lnSpc>
                <a:spcPct val="130000"/>
              </a:lnSpc>
              <a:buFont typeface="Wingdings" panose="05000000000000000000" pitchFamily="2" charset="2"/>
              <a:buChar char="l"/>
              <a:defRPr sz="1200" spc="113" baseline="0">
                <a:solidFill>
                  <a:schemeClr val="tx1">
                    <a:lumMod val="65000"/>
                    <a:lumOff val="35000"/>
                  </a:schemeClr>
                </a:solidFill>
                <a:latin typeface="Arial" panose="020B0604020202020204" pitchFamily="34" charset="0"/>
                <a:ea typeface="微软雅黑" panose="020B0503020204020204" pitchFamily="34" charset="-122"/>
              </a:defRPr>
            </a:lvl3pPr>
            <a:lvl4pPr marL="1200150" indent="-171450">
              <a:lnSpc>
                <a:spcPct val="130000"/>
              </a:lnSpc>
              <a:buFont typeface="Wingdings" panose="05000000000000000000" pitchFamily="2" charset="2"/>
              <a:buChar char="l"/>
              <a:defRPr sz="1200" spc="113" baseline="0">
                <a:solidFill>
                  <a:schemeClr val="tx1">
                    <a:lumMod val="65000"/>
                    <a:lumOff val="35000"/>
                  </a:schemeClr>
                </a:solidFill>
                <a:latin typeface="Arial" panose="020B0604020202020204" pitchFamily="34" charset="0"/>
                <a:ea typeface="微软雅黑" panose="020B0503020204020204" pitchFamily="34" charset="-122"/>
              </a:defRPr>
            </a:lvl4pPr>
            <a:lvl5pPr>
              <a:lnSpc>
                <a:spcPct val="130000"/>
              </a:lnSpc>
              <a:defRPr sz="12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2020/9/9</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456300" y="456300"/>
            <a:ext cx="8226900" cy="529200"/>
          </a:xfrm>
        </p:spPr>
        <p:txBody>
          <a:bodyPr vert="horz" lIns="67500" tIns="35100" rIns="67500" bIns="35100" rtlCol="0" anchor="ctr" anchorCtr="0">
            <a:normAutofit/>
          </a:bodyPr>
          <a:lstStyle>
            <a:lvl1pPr marL="0" marR="0" lvl="0" algn="l" defTabSz="685800" rtl="0" eaLnBrk="1" fontAlgn="auto" latinLnBrk="0" hangingPunct="1">
              <a:lnSpc>
                <a:spcPct val="100000"/>
              </a:lnSpc>
              <a:buNone/>
              <a:defRPr kumimoji="0" lang="zh-CN" altLang="en-US" sz="2700" b="1" i="0" u="none" strike="noStrike" kern="1200" cap="none" spc="225"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456300" y="1071900"/>
            <a:ext cx="4006800" cy="286200"/>
          </a:xfrm>
        </p:spPr>
        <p:txBody>
          <a:bodyPr lIns="76200" tIns="28575" rIns="57150" bIns="28575" anchor="t" anchorCtr="0">
            <a:normAutofit/>
          </a:bodyPr>
          <a:lstStyle>
            <a:lvl1pPr marL="0" indent="0" eaLnBrk="1" fontAlgn="auto" latinLnBrk="0" hangingPunct="1">
              <a:lnSpc>
                <a:spcPct val="100000"/>
              </a:lnSpc>
              <a:spcAft>
                <a:spcPts val="0"/>
              </a:spcAft>
              <a:buNone/>
              <a:defRPr sz="1500" b="1" u="none" strike="noStrike" kern="1200" cap="none" spc="150" normalizeH="0" baseline="0">
                <a:solidFill>
                  <a:schemeClr val="tx1">
                    <a:lumMod val="75000"/>
                    <a:lumOff val="25000"/>
                  </a:schemeClr>
                </a:solidFill>
                <a:uFillTx/>
                <a:latin typeface="Arial" panose="020B0604020202020204" pitchFamily="34" charset="0"/>
                <a:ea typeface="微软雅黑" panose="020B0503020204020204" pitchFamily="34" charset="-122"/>
              </a:defRPr>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456300" y="1390500"/>
            <a:ext cx="4006800" cy="3296700"/>
          </a:xfrm>
        </p:spPr>
        <p:txBody>
          <a:bodyPr vert="horz" lIns="76200" tIns="0" rIns="61913" bIns="0" rtlCol="0">
            <a:normAutofit/>
          </a:bodyPr>
          <a:lstStyle>
            <a:lvl1pPr marL="171450" marR="0" lvl="0" indent="-171450" algn="l" defTabSz="685800" rtl="0" eaLnBrk="1" fontAlgn="auto" latinLnBrk="0" hangingPunct="1">
              <a:lnSpc>
                <a:spcPct val="130000"/>
              </a:lnSpc>
              <a:spcBef>
                <a:spcPts val="0"/>
              </a:spcBef>
              <a:spcAft>
                <a:spcPts val="750"/>
              </a:spcAft>
              <a:buFont typeface="Wingdings" panose="05000000000000000000" pitchFamily="2" charset="2"/>
              <a:buChar char="l"/>
              <a:defRPr kumimoji="0" lang="zh-CN" altLang="en-US" sz="1200" b="0" i="0" u="none" strike="noStrike" kern="1200" cap="none" spc="113"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514350" marR="0" lvl="1" indent="-171450" algn="l" defTabSz="685800" rtl="0" eaLnBrk="1" fontAlgn="auto" latinLnBrk="0" hangingPunct="1">
              <a:lnSpc>
                <a:spcPct val="130000"/>
              </a:lnSpc>
              <a:spcBef>
                <a:spcPts val="0"/>
              </a:spcBef>
              <a:spcAft>
                <a:spcPts val="750"/>
              </a:spcAft>
              <a:buFont typeface="Wingdings" panose="05000000000000000000" pitchFamily="2" charset="2"/>
              <a:buChar char="l"/>
              <a:tabLst>
                <a:tab pos="1207135" algn="l"/>
              </a:tabLst>
              <a:defRPr kumimoji="0" lang="zh-CN" altLang="en-US" sz="1200" b="0" i="0" u="none" strike="noStrike" kern="1200" cap="none" spc="113"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857250" marR="0" lvl="2" indent="-171450" algn="l" defTabSz="685800" rtl="0" eaLnBrk="1" fontAlgn="auto" latinLnBrk="0" hangingPunct="1">
              <a:lnSpc>
                <a:spcPct val="130000"/>
              </a:lnSpc>
              <a:spcBef>
                <a:spcPts val="0"/>
              </a:spcBef>
              <a:spcAft>
                <a:spcPts val="750"/>
              </a:spcAft>
              <a:buFont typeface="Wingdings" panose="05000000000000000000" pitchFamily="2" charset="2"/>
              <a:buChar char="l"/>
              <a:defRPr kumimoji="0" lang="zh-CN" altLang="en-US" sz="1200" b="0" i="0" u="none" strike="noStrike" kern="1200" cap="none" spc="113"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200150" marR="0" lvl="3" indent="-171450" algn="l" defTabSz="685800" rtl="0" eaLnBrk="1" fontAlgn="auto" latinLnBrk="0" hangingPunct="1">
              <a:lnSpc>
                <a:spcPct val="130000"/>
              </a:lnSpc>
              <a:spcBef>
                <a:spcPts val="0"/>
              </a:spcBef>
              <a:spcAft>
                <a:spcPts val="750"/>
              </a:spcAft>
              <a:buFont typeface="Wingdings" panose="05000000000000000000" pitchFamily="2" charset="2"/>
              <a:buChar char="l"/>
              <a:defRPr kumimoji="0" lang="zh-CN" altLang="en-US" sz="1200" b="0" i="0" u="none" strike="noStrike" kern="1200" cap="none" spc="113"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1543050" marR="0" lvl="4" indent="-171450" algn="l" defTabSz="685800" rtl="0" eaLnBrk="1" fontAlgn="auto" latinLnBrk="0" hangingPunct="1">
              <a:lnSpc>
                <a:spcPct val="130000"/>
              </a:lnSpc>
              <a:spcBef>
                <a:spcPts val="0"/>
              </a:spcBef>
              <a:spcAft>
                <a:spcPts val="750"/>
              </a:spcAft>
              <a:buFont typeface="Wingdings" panose="05000000000000000000" pitchFamily="2" charset="2"/>
              <a:buChar char="l"/>
              <a:defRPr kumimoji="0" lang="zh-CN" altLang="en-US" sz="1200" b="0" i="0" u="none" strike="noStrike" kern="1200" cap="none" spc="113"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p:txBody>
      </p:sp>
      <p:sp>
        <p:nvSpPr>
          <p:cNvPr id="5" name="文本占位符 4"/>
          <p:cNvSpPr>
            <a:spLocks noGrp="1"/>
          </p:cNvSpPr>
          <p:nvPr>
            <p:ph type="body" sz="quarter" idx="3" hasCustomPrompt="1"/>
            <p:custDataLst>
              <p:tags r:id="rId4"/>
            </p:custDataLst>
          </p:nvPr>
        </p:nvSpPr>
        <p:spPr>
          <a:xfrm>
            <a:off x="4676813" y="1066297"/>
            <a:ext cx="4006800" cy="286200"/>
          </a:xfrm>
        </p:spPr>
        <p:txBody>
          <a:bodyPr vert="horz" lIns="76200" tIns="28575" rIns="57150" bIns="28575" rtlCol="0" anchor="t" anchorCtr="0">
            <a:normAutofit/>
          </a:bodyPr>
          <a:lstStyle>
            <a:lvl1pPr marL="0" marR="0" lvl="0" indent="0" algn="l" defTabSz="685800" rtl="0" eaLnBrk="1" fontAlgn="auto" latinLnBrk="0" hangingPunct="1">
              <a:lnSpc>
                <a:spcPct val="100000"/>
              </a:lnSpc>
              <a:spcBef>
                <a:spcPts val="0"/>
              </a:spcBef>
              <a:spcAft>
                <a:spcPts val="0"/>
              </a:spcAft>
              <a:buFont typeface="Arial" panose="020B0604020202020204" pitchFamily="34" charset="0"/>
              <a:buNone/>
              <a:defRPr kumimoji="0" lang="zh-CN" altLang="en-US" sz="1500" b="1" i="0" u="none" strike="noStrike" kern="1200" cap="none" spc="15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4676813" y="1390500"/>
            <a:ext cx="4006800" cy="3296700"/>
          </a:xfrm>
        </p:spPr>
        <p:txBody>
          <a:bodyPr vert="horz" lIns="76200" tIns="0" rIns="61913" bIns="0" rtlCol="0">
            <a:normAutofit/>
          </a:bodyPr>
          <a:lstStyle>
            <a:lvl1pPr marL="171450" marR="0" lvl="0" indent="-171450" algn="l" defTabSz="685800" rtl="0" eaLnBrk="1" fontAlgn="auto" latinLnBrk="0" hangingPunct="1">
              <a:lnSpc>
                <a:spcPct val="130000"/>
              </a:lnSpc>
              <a:spcBef>
                <a:spcPts val="0"/>
              </a:spcBef>
              <a:spcAft>
                <a:spcPts val="750"/>
              </a:spcAft>
              <a:buFont typeface="Wingdings" panose="05000000000000000000" pitchFamily="2" charset="2"/>
              <a:buChar char="l"/>
              <a:defRPr kumimoji="0" lang="zh-CN" altLang="en-US" sz="1200" b="0" i="0" u="none" strike="noStrike" kern="1200" cap="none" spc="113"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514350" marR="0" lvl="1" indent="-171450" algn="l" defTabSz="685800" rtl="0" eaLnBrk="1" fontAlgn="auto" latinLnBrk="0" hangingPunct="1">
              <a:lnSpc>
                <a:spcPct val="130000"/>
              </a:lnSpc>
              <a:spcBef>
                <a:spcPts val="0"/>
              </a:spcBef>
              <a:spcAft>
                <a:spcPts val="750"/>
              </a:spcAft>
              <a:buFont typeface="Wingdings" panose="05000000000000000000" pitchFamily="2" charset="2"/>
              <a:buChar char="l"/>
              <a:tabLst>
                <a:tab pos="1207135" algn="l"/>
              </a:tabLst>
              <a:defRPr kumimoji="0" lang="zh-CN" altLang="en-US" sz="1200" b="0" i="0" u="none" strike="noStrike" kern="1200" cap="none" spc="113"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857250" marR="0" lvl="2" indent="-171450" algn="l" defTabSz="685800" rtl="0" eaLnBrk="1" fontAlgn="auto" latinLnBrk="0" hangingPunct="1">
              <a:lnSpc>
                <a:spcPct val="130000"/>
              </a:lnSpc>
              <a:spcBef>
                <a:spcPts val="0"/>
              </a:spcBef>
              <a:spcAft>
                <a:spcPts val="750"/>
              </a:spcAft>
              <a:buFont typeface="Wingdings" panose="05000000000000000000" pitchFamily="2" charset="2"/>
              <a:buChar char="l"/>
              <a:defRPr kumimoji="0" lang="zh-CN" altLang="en-US" sz="1200" b="0" i="0" u="none" strike="noStrike" kern="1200" cap="none" spc="113"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200150" marR="0" lvl="3" indent="-171450" algn="l" defTabSz="685800" rtl="0" eaLnBrk="1" fontAlgn="auto" latinLnBrk="0" hangingPunct="1">
              <a:lnSpc>
                <a:spcPct val="130000"/>
              </a:lnSpc>
              <a:spcBef>
                <a:spcPts val="0"/>
              </a:spcBef>
              <a:spcAft>
                <a:spcPts val="750"/>
              </a:spcAft>
              <a:buFont typeface="Wingdings" panose="05000000000000000000" pitchFamily="2" charset="2"/>
              <a:buChar char="l"/>
              <a:defRPr kumimoji="0" lang="zh-CN" altLang="en-US" sz="1200" b="0" i="0" u="none" strike="noStrike" kern="1200" cap="none" spc="113"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1543050" marR="0" lvl="4" indent="-171450" algn="l" defTabSz="685800" rtl="0" eaLnBrk="1" fontAlgn="auto" latinLnBrk="0" hangingPunct="1">
              <a:lnSpc>
                <a:spcPct val="130000"/>
              </a:lnSpc>
              <a:spcBef>
                <a:spcPts val="0"/>
              </a:spcBef>
              <a:spcAft>
                <a:spcPts val="750"/>
              </a:spcAft>
              <a:buFont typeface="Wingdings" panose="05000000000000000000" pitchFamily="2" charset="2"/>
              <a:buChar char="l"/>
              <a:defRPr kumimoji="0" lang="zh-CN" altLang="en-US" sz="1200" b="0" i="0" u="none" strike="noStrike" kern="1200" cap="none" spc="113"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2020/9/9</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456300" y="456300"/>
            <a:ext cx="8226900" cy="529200"/>
          </a:xfrm>
        </p:spPr>
        <p:txBody>
          <a:bodyPr vert="horz" lIns="67500" tIns="35100" rIns="67500" bIns="35100" rtlCol="0" anchor="ctr" anchorCtr="0">
            <a:normAutofit/>
          </a:bodyPr>
          <a:lstStyle>
            <a:lvl1pPr marL="0" marR="0" lvl="0" algn="l" defTabSz="685800" rtl="0" eaLnBrk="1" fontAlgn="auto" latinLnBrk="0" hangingPunct="1">
              <a:lnSpc>
                <a:spcPct val="100000"/>
              </a:lnSpc>
              <a:buNone/>
              <a:defRPr kumimoji="0" lang="zh-CN" altLang="en-US" sz="2700" b="1" i="0" u="none" strike="noStrike" kern="1200" cap="none" spc="225"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2020/9/9</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2020/9/9</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456300" y="1166400"/>
            <a:ext cx="3844800" cy="3456000"/>
          </a:xfrm>
        </p:spPr>
        <p:txBody>
          <a:bodyPr vert="horz" lIns="67500" tIns="35100" rIns="67500" bIns="35100" rtlCol="0">
            <a:normAutofit/>
          </a:bodyPr>
          <a:lstStyle>
            <a:lvl1pPr marL="0" marR="0" lvl="0" indent="0" algn="l" defTabSz="685800" rtl="0" eaLnBrk="1" fontAlgn="auto" latinLnBrk="0" hangingPunct="1">
              <a:lnSpc>
                <a:spcPct val="130000"/>
              </a:lnSpc>
              <a:spcBef>
                <a:spcPts val="0"/>
              </a:spcBef>
              <a:spcAft>
                <a:spcPts val="750"/>
              </a:spcAft>
              <a:buFont typeface="Arial" panose="020B0604020202020204" pitchFamily="34" charset="0"/>
              <a:buNone/>
              <a:defRPr kumimoji="0" lang="zh-CN" altLang="en-US" sz="12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514350" marR="0" lvl="1" indent="-171450" algn="l" defTabSz="685800" rtl="0" eaLnBrk="1" fontAlgn="auto" latinLnBrk="0" hangingPunct="1">
              <a:lnSpc>
                <a:spcPct val="130000"/>
              </a:lnSpc>
              <a:spcBef>
                <a:spcPts val="0"/>
              </a:spcBef>
              <a:spcAft>
                <a:spcPts val="750"/>
              </a:spcAft>
              <a:buFont typeface="Arial" panose="020B0604020202020204" pitchFamily="34" charset="0"/>
              <a:buChar char="•"/>
              <a:tabLst>
                <a:tab pos="1207135" algn="l"/>
              </a:tabLst>
              <a:defRPr kumimoji="0" lang="zh-CN" altLang="en-US" sz="1200" b="0" i="0" u="none" strike="noStrike" kern="1200" cap="none" spc="113" normalizeH="0" baseline="0" noProof="1" dirty="0">
                <a:solidFill>
                  <a:schemeClr val="tx1"/>
                </a:solidFill>
                <a:uFillTx/>
                <a:latin typeface="+mn-lt"/>
                <a:ea typeface="+mn-ea"/>
                <a:cs typeface="+mn-cs"/>
                <a:sym typeface="+mn-ea"/>
              </a:defRPr>
            </a:lvl2pPr>
            <a:lvl3pPr marL="857250" marR="0" lvl="2" indent="-171450" algn="l" defTabSz="685800" rtl="0" eaLnBrk="1" fontAlgn="auto" latinLnBrk="0" hangingPunct="1">
              <a:lnSpc>
                <a:spcPct val="130000"/>
              </a:lnSpc>
              <a:spcBef>
                <a:spcPts val="0"/>
              </a:spcBef>
              <a:spcAft>
                <a:spcPts val="750"/>
              </a:spcAft>
              <a:buFont typeface="Arial" panose="020B0604020202020204" pitchFamily="34" charset="0"/>
              <a:buChar char="•"/>
              <a:defRPr kumimoji="0" lang="zh-CN" altLang="en-US" sz="1200" b="0" i="0" u="none" strike="noStrike" kern="1200" cap="none" spc="113" normalizeH="0" baseline="0" noProof="1" dirty="0">
                <a:solidFill>
                  <a:schemeClr val="tx1"/>
                </a:solidFill>
                <a:uFillTx/>
                <a:latin typeface="+mn-lt"/>
                <a:ea typeface="+mn-ea"/>
                <a:cs typeface="+mn-cs"/>
                <a:sym typeface="+mn-ea"/>
              </a:defRPr>
            </a:lvl3pPr>
            <a:lvl4pPr marL="1200150" marR="0" lvl="3" indent="-171450" algn="l" defTabSz="685800" rtl="0" eaLnBrk="1" fontAlgn="auto" latinLnBrk="0" hangingPunct="1">
              <a:lnSpc>
                <a:spcPct val="130000"/>
              </a:lnSpc>
              <a:spcBef>
                <a:spcPts val="0"/>
              </a:spcBef>
              <a:spcAft>
                <a:spcPts val="750"/>
              </a:spcAft>
              <a:buFont typeface="Arial" panose="020B0604020202020204" pitchFamily="34" charset="0"/>
              <a:buChar char="•"/>
              <a:defRPr kumimoji="0" lang="zh-CN" altLang="en-US" sz="1200" b="0" i="0" u="none" strike="noStrike" kern="1200" cap="none" spc="113" normalizeH="0" baseline="0" noProof="1" dirty="0">
                <a:solidFill>
                  <a:schemeClr val="tx1"/>
                </a:solidFill>
                <a:uFillTx/>
                <a:latin typeface="+mn-lt"/>
                <a:ea typeface="+mn-ea"/>
                <a:cs typeface="+mn-cs"/>
                <a:sym typeface="+mn-ea"/>
              </a:defRPr>
            </a:lvl4pPr>
            <a:lvl5pPr marL="1543050" marR="0" lvl="4" indent="-171450" algn="l" defTabSz="685800" rtl="0" eaLnBrk="1" fontAlgn="auto" latinLnBrk="0" hangingPunct="1">
              <a:lnSpc>
                <a:spcPct val="130000"/>
              </a:lnSpc>
              <a:spcBef>
                <a:spcPts val="0"/>
              </a:spcBef>
              <a:spcAft>
                <a:spcPts val="750"/>
              </a:spcAft>
              <a:buFont typeface="Arial" panose="020B0604020202020204" pitchFamily="34" charset="0"/>
              <a:buChar char="•"/>
              <a:defRPr kumimoji="0" lang="zh-CN" altLang="en-US" sz="1200" b="0" i="0" u="none" strike="noStrike" kern="1200" cap="none" spc="113"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hasCustomPrompt="1"/>
            <p:custDataLst>
              <p:tags r:id="rId2"/>
            </p:custDataLst>
          </p:nvPr>
        </p:nvSpPr>
        <p:spPr>
          <a:xfrm>
            <a:off x="4762800" y="1166400"/>
            <a:ext cx="3920400" cy="3456000"/>
          </a:xfrm>
        </p:spPr>
        <p:txBody>
          <a:bodyPr vert="horz" lIns="67500" tIns="35100" rIns="67500" bIns="35100" rtlCol="0">
            <a:normAutofit/>
          </a:bodyPr>
          <a:lstStyle>
            <a:lvl1pPr marL="0" marR="0" lvl="0" indent="0" algn="l" defTabSz="685800" rtl="0" eaLnBrk="1" fontAlgn="auto" latinLnBrk="0" hangingPunct="1">
              <a:lnSpc>
                <a:spcPct val="140000"/>
              </a:lnSpc>
              <a:spcBef>
                <a:spcPts val="0"/>
              </a:spcBef>
              <a:spcAft>
                <a:spcPts val="750"/>
              </a:spcAft>
              <a:buFont typeface="Wingdings" panose="05000000000000000000" pitchFamily="2" charset="2"/>
              <a:buChar char="l"/>
              <a:defRPr kumimoji="0" lang="zh-CN" altLang="en-US" sz="1200" b="0" i="0" u="none" strike="noStrike" kern="1200" cap="none" spc="113"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1pPr>
          </a:lstStyle>
          <a:p>
            <a:pPr lvl="0"/>
            <a:r>
              <a:rPr dirty="0">
                <a:sym typeface="+mn-ea"/>
              </a:rPr>
              <a:t>单击此处编辑文本</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2020/9/9</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lvl1pPr>
              <a:defRPr baseline="0"/>
            </a:lvl1pPr>
          </a:lstStyle>
          <a:p>
            <a:r>
              <a:rPr lang="zh-CN" altLang="en-US"/>
              <a:t>单击此处编辑母版标题样式</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7676100" y="685800"/>
            <a:ext cx="783000" cy="3771900"/>
          </a:xfrm>
        </p:spPr>
        <p:txBody>
          <a:bodyPr vert="eaVert" lIns="67500" tIns="35100" rIns="67500" bIns="35100" rtlCol="0" anchor="ctr" anchorCtr="0">
            <a:normAutofit/>
          </a:bodyPr>
          <a:lstStyle>
            <a:lvl1pPr marL="0" marR="0" lvl="0" algn="l" defTabSz="685800" rtl="0" eaLnBrk="1" fontAlgn="auto" latinLnBrk="0" hangingPunct="1">
              <a:lnSpc>
                <a:spcPct val="100000"/>
              </a:lnSpc>
              <a:spcAft>
                <a:spcPts val="0"/>
              </a:spcAft>
              <a:buNone/>
              <a:defRPr kumimoji="0" lang="zh-CN" altLang="en-US" sz="2100" b="1" i="0" u="none" strike="noStrike" kern="1200" cap="none" spc="225"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单击此处编辑标题</a:t>
            </a:r>
          </a:p>
        </p:txBody>
      </p:sp>
      <p:sp>
        <p:nvSpPr>
          <p:cNvPr id="3" name="竖排文字占位符 2"/>
          <p:cNvSpPr>
            <a:spLocks noGrp="1"/>
          </p:cNvSpPr>
          <p:nvPr>
            <p:ph type="body" orient="vert" idx="1" hasCustomPrompt="1"/>
            <p:custDataLst>
              <p:tags r:id="rId2"/>
            </p:custDataLst>
          </p:nvPr>
        </p:nvSpPr>
        <p:spPr>
          <a:xfrm>
            <a:off x="685800" y="685800"/>
            <a:ext cx="6876900" cy="3771900"/>
          </a:xfrm>
        </p:spPr>
        <p:txBody>
          <a:bodyPr vert="eaVert" lIns="35100" tIns="35100" rIns="35100" bIns="35100"/>
          <a:lstStyle>
            <a:lvl1pPr indent="0" eaLnBrk="1" fontAlgn="auto" latinLnBrk="0" hangingPunct="1">
              <a:lnSpc>
                <a:spcPct val="160000"/>
              </a:lnSpc>
              <a:spcAft>
                <a:spcPts val="1200"/>
              </a:spcAft>
              <a:buNone/>
              <a:defRPr spc="225" baseline="0">
                <a:solidFill>
                  <a:schemeClr val="tx1">
                    <a:lumMod val="65000"/>
                    <a:lumOff val="35000"/>
                  </a:schemeClr>
                </a:solidFill>
              </a:defRPr>
            </a:lvl1pPr>
            <a:lvl2pPr indent="0" eaLnBrk="1" fontAlgn="auto" latinLnBrk="0" hangingPunct="1">
              <a:lnSpc>
                <a:spcPct val="160000"/>
              </a:lnSpc>
              <a:spcAft>
                <a:spcPts val="1200"/>
              </a:spcAft>
              <a:buNone/>
              <a:defRPr spc="225" baseline="0">
                <a:solidFill>
                  <a:schemeClr val="tx1">
                    <a:lumMod val="65000"/>
                    <a:lumOff val="35000"/>
                  </a:schemeClr>
                </a:solidFill>
              </a:defRPr>
            </a:lvl2pPr>
            <a:lvl3pPr indent="0" eaLnBrk="1" fontAlgn="auto" latinLnBrk="0" hangingPunct="1">
              <a:lnSpc>
                <a:spcPct val="160000"/>
              </a:lnSpc>
              <a:spcAft>
                <a:spcPts val="1200"/>
              </a:spcAft>
              <a:buNone/>
              <a:defRPr spc="225" baseline="0">
                <a:solidFill>
                  <a:schemeClr val="tx1">
                    <a:lumMod val="65000"/>
                    <a:lumOff val="35000"/>
                  </a:schemeClr>
                </a:solidFill>
              </a:defRPr>
            </a:lvl3pPr>
            <a:lvl4pPr indent="0" eaLnBrk="1" fontAlgn="auto" latinLnBrk="0" hangingPunct="1">
              <a:lnSpc>
                <a:spcPct val="160000"/>
              </a:lnSpc>
              <a:spcAft>
                <a:spcPts val="1200"/>
              </a:spcAft>
              <a:buNone/>
              <a:defRPr spc="225" baseline="0">
                <a:solidFill>
                  <a:schemeClr val="tx1">
                    <a:lumMod val="65000"/>
                    <a:lumOff val="35000"/>
                  </a:schemeClr>
                </a:solidFill>
              </a:defRPr>
            </a:lvl4pPr>
            <a:lvl5pPr indent="0" eaLnBrk="1" fontAlgn="auto" latinLnBrk="0" hangingPunct="1">
              <a:lnSpc>
                <a:spcPct val="160000"/>
              </a:lnSpc>
              <a:spcAft>
                <a:spcPts val="1200"/>
              </a:spcAft>
              <a:buNone/>
              <a:defRPr spc="225" baseline="0">
                <a:solidFill>
                  <a:schemeClr val="tx1">
                    <a:lumMod val="65000"/>
                    <a:lumOff val="35000"/>
                  </a:schemeClr>
                </a:solidFill>
              </a:defRPr>
            </a:lvl5pPr>
          </a:lstStyle>
          <a:p>
            <a:pPr lvl="0"/>
            <a:r>
              <a:rPr lang="zh-CN" altLang="en-US" dirty="0"/>
              <a:t>单击此处编辑文本</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2020/9/9</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5.xml"/><Relationship Id="rId2" Type="http://schemas.openxmlformats.org/officeDocument/2006/relationships/slideLayout" Target="../slideLayouts/slideLayout2.xml"/><Relationship Id="rId16" Type="http://schemas.openxmlformats.org/officeDocument/2006/relationships/tags" Target="../tags/tag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456300" y="456300"/>
            <a:ext cx="8226900" cy="486000"/>
          </a:xfrm>
          <a:prstGeom prst="rect">
            <a:avLst/>
          </a:prstGeom>
        </p:spPr>
        <p:txBody>
          <a:bodyPr vert="horz" lIns="76200" tIns="28575" rIns="57150" bIns="28575"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4"/>
            </p:custDataLst>
          </p:nvPr>
        </p:nvSpPr>
        <p:spPr>
          <a:xfrm>
            <a:off x="456300" y="1136700"/>
            <a:ext cx="8226900" cy="3552660"/>
          </a:xfrm>
          <a:prstGeom prst="rect">
            <a:avLst/>
          </a:prstGeom>
        </p:spPr>
        <p:txBody>
          <a:bodyPr vert="horz" lIns="67500" tIns="35100" rIns="67500" bIns="351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5"/>
            </p:custDataLst>
          </p:nvPr>
        </p:nvSpPr>
        <p:spPr>
          <a:xfrm>
            <a:off x="459000" y="4735800"/>
            <a:ext cx="2025000" cy="237600"/>
          </a:xfrm>
          <a:prstGeom prst="rect">
            <a:avLst/>
          </a:prstGeom>
        </p:spPr>
        <p:txBody>
          <a:bodyPr vert="horz" lIns="68580" tIns="34290" rIns="68580" bIns="34290" rtlCol="0" anchor="ctr">
            <a:normAutofit/>
          </a:bodyPr>
          <a:lstStyle>
            <a:lvl1pPr algn="l">
              <a:defRPr sz="8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2020/9/9</a:t>
            </a:fld>
            <a:endParaRPr lang="zh-CN" altLang="en-US"/>
          </a:p>
        </p:txBody>
      </p:sp>
      <p:sp>
        <p:nvSpPr>
          <p:cNvPr id="5" name="页脚占位符 4"/>
          <p:cNvSpPr>
            <a:spLocks noGrp="1"/>
          </p:cNvSpPr>
          <p:nvPr>
            <p:ph type="ftr" sz="quarter" idx="3"/>
            <p:custDataLst>
              <p:tags r:id="rId16"/>
            </p:custDataLst>
          </p:nvPr>
        </p:nvSpPr>
        <p:spPr>
          <a:xfrm>
            <a:off x="3087000" y="4735800"/>
            <a:ext cx="2970000" cy="237600"/>
          </a:xfrm>
          <a:prstGeom prst="rect">
            <a:avLst/>
          </a:prstGeom>
        </p:spPr>
        <p:txBody>
          <a:bodyPr vert="horz" lIns="68580" tIns="34290" rIns="68580" bIns="34290" rtlCol="0" anchor="ctr">
            <a:normAutofit/>
          </a:bodyPr>
          <a:lstStyle>
            <a:lvl1pPr algn="ctr">
              <a:defRPr sz="8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7"/>
            </p:custDataLst>
          </p:nvPr>
        </p:nvSpPr>
        <p:spPr>
          <a:xfrm>
            <a:off x="6658200" y="4735800"/>
            <a:ext cx="2025000" cy="237600"/>
          </a:xfrm>
          <a:prstGeom prst="rect">
            <a:avLst/>
          </a:prstGeom>
        </p:spPr>
        <p:txBody>
          <a:bodyPr vert="horz" lIns="68580" tIns="34290" rIns="68580" bIns="34290" rtlCol="0" anchor="ctr">
            <a:normAutofit/>
          </a:bodyPr>
          <a:lstStyle>
            <a:lvl1pPr algn="r">
              <a:defRPr sz="8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
        <p:nvSpPr>
          <p:cNvPr id="7" name="KSO_TEMPLATE" hidden="1"/>
          <p:cNvSpPr/>
          <p:nvPr>
            <p:custDataLst>
              <p:tags r:id="rId1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fontAlgn="auto" latinLnBrk="0" hangingPunct="1">
        <a:lnSpc>
          <a:spcPct val="100000"/>
        </a:lnSpc>
        <a:spcBef>
          <a:spcPct val="0"/>
        </a:spcBef>
        <a:buNone/>
        <a:defRPr sz="2700" b="1" u="none" strike="noStrike" kern="1200" cap="none" spc="225"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171450" indent="-171450" algn="l" defTabSz="685800" rtl="0" eaLnBrk="1" fontAlgn="auto" latinLnBrk="0" hangingPunct="1">
        <a:lnSpc>
          <a:spcPct val="130000"/>
        </a:lnSpc>
        <a:spcBef>
          <a:spcPts val="0"/>
        </a:spcBef>
        <a:spcAft>
          <a:spcPts val="750"/>
        </a:spcAft>
        <a:buFont typeface="Arial" panose="020B0604020202020204" pitchFamily="34" charset="0"/>
        <a:buChar char="•"/>
        <a:defRPr sz="1200" u="none" strike="noStrike" kern="1200" cap="none" spc="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514350" indent="-171450" algn="l" defTabSz="685800" rtl="0" eaLnBrk="1" fontAlgn="auto" latinLnBrk="0" hangingPunct="1">
        <a:lnSpc>
          <a:spcPct val="130000"/>
        </a:lnSpc>
        <a:spcBef>
          <a:spcPts val="0"/>
        </a:spcBef>
        <a:spcAft>
          <a:spcPts val="750"/>
        </a:spcAft>
        <a:buFont typeface="Arial" panose="020B0604020202020204" pitchFamily="34" charset="0"/>
        <a:buChar char="•"/>
        <a:tabLst>
          <a:tab pos="1207135" algn="l"/>
        </a:tabLst>
        <a:defRPr sz="1200" u="none" strike="noStrike" kern="1200" cap="none" spc="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857250" indent="-171450" algn="l" defTabSz="685800" rtl="0" eaLnBrk="1" fontAlgn="auto" latinLnBrk="0" hangingPunct="1">
        <a:lnSpc>
          <a:spcPct val="130000"/>
        </a:lnSpc>
        <a:spcBef>
          <a:spcPts val="0"/>
        </a:spcBef>
        <a:spcAft>
          <a:spcPts val="750"/>
        </a:spcAft>
        <a:buFont typeface="Arial" panose="020B0604020202020204" pitchFamily="34" charset="0"/>
        <a:buChar char="•"/>
        <a:defRPr sz="1200" u="none" strike="noStrike" kern="1200" cap="none" spc="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200150" indent="-171450" algn="l" defTabSz="685800" rtl="0" eaLnBrk="1" fontAlgn="auto" latinLnBrk="0" hangingPunct="1">
        <a:lnSpc>
          <a:spcPct val="130000"/>
        </a:lnSpc>
        <a:spcBef>
          <a:spcPts val="0"/>
        </a:spcBef>
        <a:spcAft>
          <a:spcPts val="750"/>
        </a:spcAft>
        <a:buFont typeface="Arial" panose="020B0604020202020204" pitchFamily="34" charset="0"/>
        <a:buChar char="•"/>
        <a:defRPr sz="1200" u="none" strike="noStrike" kern="1200" cap="none" spc="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1543050" indent="-171450" algn="l" defTabSz="685800" rtl="0" eaLnBrk="1" fontAlgn="auto" latinLnBrk="0" hangingPunct="1">
        <a:lnSpc>
          <a:spcPct val="130000"/>
        </a:lnSpc>
        <a:spcBef>
          <a:spcPts val="0"/>
        </a:spcBef>
        <a:spcAft>
          <a:spcPts val="750"/>
        </a:spcAft>
        <a:buFont typeface="Arial" panose="020B0604020202020204" pitchFamily="34" charset="0"/>
        <a:buChar char="•"/>
        <a:defRPr sz="1200" u="none" strike="noStrike" kern="1200" cap="none" spc="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59.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70.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3.xml"/><Relationship Id="rId1" Type="http://schemas.openxmlformats.org/officeDocument/2006/relationships/tags" Target="../tags/tag7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73.xml"/><Relationship Id="rId1" Type="http://schemas.openxmlformats.org/officeDocument/2006/relationships/tags" Target="../tags/tag72.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7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76.xml"/><Relationship Id="rId1" Type="http://schemas.openxmlformats.org/officeDocument/2006/relationships/tags" Target="../tags/tag75.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3.xml"/><Relationship Id="rId1" Type="http://schemas.openxmlformats.org/officeDocument/2006/relationships/tags" Target="../tags/tag77.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3.xml"/><Relationship Id="rId1" Type="http://schemas.openxmlformats.org/officeDocument/2006/relationships/tags" Target="../tags/tag78.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80.xml"/><Relationship Id="rId1" Type="http://schemas.openxmlformats.org/officeDocument/2006/relationships/tags" Target="../tags/tag79.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81.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8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60.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84.xml"/><Relationship Id="rId1" Type="http://schemas.openxmlformats.org/officeDocument/2006/relationships/tags" Target="../tags/tag83.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3.xml"/><Relationship Id="rId1" Type="http://schemas.openxmlformats.org/officeDocument/2006/relationships/tags" Target="../tags/tag8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3.xml"/><Relationship Id="rId1" Type="http://schemas.openxmlformats.org/officeDocument/2006/relationships/tags" Target="../tags/tag86.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87.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88.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89.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90.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6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63.xml"/><Relationship Id="rId1" Type="http://schemas.openxmlformats.org/officeDocument/2006/relationships/tags" Target="../tags/tag6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3.xml"/><Relationship Id="rId1" Type="http://schemas.openxmlformats.org/officeDocument/2006/relationships/tags" Target="../tags/tag6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6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67.xml"/><Relationship Id="rId1" Type="http://schemas.openxmlformats.org/officeDocument/2006/relationships/tags" Target="../tags/tag66.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68.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6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4" cstate="print"/>
          <a:stretch>
            <a:fillRect/>
          </a:stretch>
        </a:blipFill>
        <a:effectLst/>
      </p:bgPr>
    </p:bg>
    <p:spTree>
      <p:nvGrpSpPr>
        <p:cNvPr id="1" name=""/>
        <p:cNvGrpSpPr/>
        <p:nvPr/>
      </p:nvGrpSpPr>
      <p:grpSpPr>
        <a:xfrm>
          <a:off x="0" y="0"/>
          <a:ext cx="0" cy="0"/>
          <a:chOff x="0" y="0"/>
          <a:chExt cx="0" cy="0"/>
        </a:xfrm>
      </p:grpSpPr>
      <p:sp>
        <p:nvSpPr>
          <p:cNvPr id="6" name="副标题 16"/>
          <p:cNvSpPr>
            <a:spLocks noGrp="1"/>
          </p:cNvSpPr>
          <p:nvPr>
            <p:ph type="subTitle" idx="1"/>
          </p:nvPr>
        </p:nvSpPr>
        <p:spPr>
          <a:xfrm>
            <a:off x="1130164" y="2741931"/>
            <a:ext cx="7349490" cy="998696"/>
          </a:xfrm>
        </p:spPr>
        <p:txBody>
          <a:bodyPr>
            <a:noAutofit/>
          </a:bodyPr>
          <a:lstStyle/>
          <a:p>
            <a:pPr>
              <a:lnSpc>
                <a:spcPct val="120000"/>
              </a:lnSpc>
              <a:spcAft>
                <a:spcPts val="0"/>
              </a:spcAft>
            </a:pPr>
            <a:r>
              <a:rPr lang="zh-CN" altLang="en-US" sz="2600" b="1" dirty="0">
                <a:solidFill>
                  <a:schemeClr val="tx1"/>
                </a:solidFill>
                <a:latin typeface="+mn-ea"/>
                <a:ea typeface="+mn-ea"/>
              </a:rPr>
              <a:t>祝宝良</a:t>
            </a:r>
            <a:endParaRPr lang="en-US" altLang="zh-CN" sz="2600" b="1" dirty="0">
              <a:solidFill>
                <a:schemeClr val="tx1"/>
              </a:solidFill>
              <a:latin typeface="+mn-ea"/>
              <a:ea typeface="+mn-ea"/>
            </a:endParaRPr>
          </a:p>
          <a:p>
            <a:pPr>
              <a:lnSpc>
                <a:spcPct val="120000"/>
              </a:lnSpc>
              <a:spcAft>
                <a:spcPts val="0"/>
              </a:spcAft>
            </a:pPr>
            <a:r>
              <a:rPr lang="zh-CN" altLang="en-US" sz="2600" b="1" dirty="0">
                <a:solidFill>
                  <a:schemeClr val="tx1"/>
                </a:solidFill>
                <a:latin typeface="+mn-ea"/>
                <a:ea typeface="+mn-ea"/>
              </a:rPr>
              <a:t>国家信息中心首席经济师</a:t>
            </a:r>
          </a:p>
        </p:txBody>
      </p:sp>
      <p:sp>
        <p:nvSpPr>
          <p:cNvPr id="7" name="标题 17"/>
          <p:cNvSpPr>
            <a:spLocks noGrp="1"/>
          </p:cNvSpPr>
          <p:nvPr>
            <p:ph type="ctrTitle"/>
          </p:nvPr>
        </p:nvSpPr>
        <p:spPr>
          <a:xfrm>
            <a:off x="0" y="1070429"/>
            <a:ext cx="9144000" cy="1574797"/>
          </a:xfrm>
        </p:spPr>
        <p:txBody>
          <a:bodyPr anchor="ctr">
            <a:noAutofit/>
          </a:bodyPr>
          <a:lstStyle/>
          <a:p>
            <a:pPr>
              <a:lnSpc>
                <a:spcPct val="120000"/>
              </a:lnSpc>
              <a:spcBef>
                <a:spcPts val="0"/>
              </a:spcBef>
              <a:spcAft>
                <a:spcPts val="0"/>
              </a:spcAft>
            </a:pPr>
            <a:r>
              <a:rPr lang="zh-CN" altLang="en-US" sz="3600" spc="0" dirty="0">
                <a:latin typeface="+mj-ea"/>
                <a:ea typeface="+mj-ea"/>
              </a:rPr>
              <a:t>深刻理解习近平总书记关于国内国际双循环相互促进新发展格局的论述（中）</a:t>
            </a: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cstate="print"/>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1297930" y="1994603"/>
            <a:ext cx="6463839" cy="1249680"/>
          </a:xfrm>
          <a:prstGeom prst="rect">
            <a:avLst/>
          </a:prstGeom>
          <a:solidFill>
            <a:srgbClr val="C00000"/>
          </a:solidFill>
          <a:ln>
            <a:noFill/>
          </a:ln>
        </p:spPr>
        <p:txBody>
          <a:bodyPr wrap="square" lIns="68580" tIns="34290" rIns="68580" bIns="34290" rtlCol="0">
            <a:spAutoFit/>
          </a:bodyPr>
          <a:lstStyle/>
          <a:p>
            <a:pPr algn="ctr">
              <a:lnSpc>
                <a:spcPct val="120000"/>
              </a:lnSpc>
              <a:spcBef>
                <a:spcPts val="0"/>
              </a:spcBef>
              <a:spcAft>
                <a:spcPts val="0"/>
              </a:spcAft>
              <a:defRPr/>
            </a:pPr>
            <a:r>
              <a:rPr lang="zh-CN" altLang="en-US" sz="3200" b="1" dirty="0">
                <a:solidFill>
                  <a:srgbClr val="FFFFFF"/>
                </a:solidFill>
                <a:latin typeface="黑体" panose="02010609060101010101" charset="-122"/>
                <a:ea typeface="黑体" panose="02010609060101010101" charset="-122"/>
              </a:rPr>
              <a:t>三、</a:t>
            </a:r>
            <a:r>
              <a:rPr lang="en-US" altLang="zh-CN" sz="3200" b="1" dirty="0">
                <a:solidFill>
                  <a:srgbClr val="FFFFFF"/>
                </a:solidFill>
                <a:latin typeface="黑体" panose="02010609060101010101" charset="-122"/>
                <a:ea typeface="黑体" panose="02010609060101010101" charset="-122"/>
              </a:rPr>
              <a:t>2008</a:t>
            </a:r>
            <a:r>
              <a:rPr lang="zh-CN" altLang="en-US" sz="3200" b="1" dirty="0">
                <a:solidFill>
                  <a:srgbClr val="FFFFFF"/>
                </a:solidFill>
                <a:latin typeface="黑体" panose="02010609060101010101" charset="-122"/>
                <a:ea typeface="黑体" panose="02010609060101010101" charset="-122"/>
              </a:rPr>
              <a:t>年后国际国内环境及</a:t>
            </a:r>
          </a:p>
          <a:p>
            <a:pPr algn="ctr">
              <a:lnSpc>
                <a:spcPct val="120000"/>
              </a:lnSpc>
              <a:spcBef>
                <a:spcPts val="0"/>
              </a:spcBef>
              <a:spcAft>
                <a:spcPts val="0"/>
              </a:spcAft>
              <a:defRPr/>
            </a:pPr>
            <a:r>
              <a:rPr lang="zh-CN" altLang="en-US" sz="3200" b="1" dirty="0">
                <a:solidFill>
                  <a:srgbClr val="FFFFFF"/>
                </a:solidFill>
                <a:latin typeface="黑体" panose="02010609060101010101" charset="-122"/>
                <a:ea typeface="黑体" panose="02010609060101010101" charset="-122"/>
              </a:rPr>
              <a:t>中国发展条件的变化</a:t>
            </a:r>
          </a:p>
        </p:txBody>
      </p:sp>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563475" y="1075136"/>
            <a:ext cx="4376734" cy="3478960"/>
          </a:xfrm>
          <a:prstGeom prst="rect">
            <a:avLst/>
          </a:prstGeom>
          <a:noFill/>
          <a:ln w="34925" cap="flat" cmpd="sng">
            <a:noFill/>
            <a:prstDash val="solid"/>
            <a:round/>
            <a:headEnd type="none" w="med" len="med"/>
            <a:tailEnd type="none" w="med" len="med"/>
          </a:ln>
        </p:spPr>
        <p:txBody>
          <a:bodyPr wrap="square" lIns="135000" tIns="135000" rIns="135000" bIns="135000" anchor="ctr"/>
          <a:lstStyle/>
          <a:p>
            <a:pPr marL="457200" lvl="0" indent="-457200">
              <a:lnSpc>
                <a:spcPct val="120000"/>
              </a:lnSpc>
              <a:buClr>
                <a:srgbClr val="C00000"/>
              </a:buClr>
              <a:buFont typeface="Wingdings" panose="05000000000000000000" charset="0"/>
              <a:buChar char="p"/>
            </a:pPr>
            <a:r>
              <a:rPr lang="en-US" altLang="zh-CN" sz="2400" kern="0" dirty="0">
                <a:latin typeface="楷体_GB2312" panose="02010609030101010101" pitchFamily="49" charset="-122"/>
                <a:ea typeface="楷体_GB2312" panose="02010609030101010101" pitchFamily="49" charset="-122"/>
                <a:sym typeface="+mn-ea"/>
              </a:rPr>
              <a:t>2008</a:t>
            </a:r>
            <a:r>
              <a:rPr lang="zh-CN" altLang="en-US" sz="2400" kern="0" dirty="0">
                <a:latin typeface="楷体_GB2312" panose="02010609030101010101" pitchFamily="49" charset="-122"/>
                <a:ea typeface="楷体_GB2312" panose="02010609030101010101" pitchFamily="49" charset="-122"/>
                <a:sym typeface="+mn-ea"/>
              </a:rPr>
              <a:t>年次贷危机后，特别是</a:t>
            </a:r>
            <a:r>
              <a:rPr lang="en-US" altLang="zh-CN" sz="2400" kern="0" dirty="0">
                <a:latin typeface="楷体_GB2312" panose="02010609030101010101" pitchFamily="49" charset="-122"/>
                <a:ea typeface="楷体_GB2312" panose="02010609030101010101" pitchFamily="49" charset="-122"/>
                <a:sym typeface="+mn-ea"/>
              </a:rPr>
              <a:t>2012</a:t>
            </a:r>
            <a:r>
              <a:rPr lang="zh-CN" altLang="en-US" sz="2400" kern="0" dirty="0">
                <a:latin typeface="楷体_GB2312" panose="02010609030101010101" pitchFamily="49" charset="-122"/>
                <a:ea typeface="楷体_GB2312" panose="02010609030101010101" pitchFamily="49" charset="-122"/>
                <a:sym typeface="+mn-ea"/>
              </a:rPr>
              <a:t>年后，我国经济增速由</a:t>
            </a:r>
            <a:r>
              <a:rPr lang="en-US" altLang="zh-CN" sz="2400" kern="0" dirty="0">
                <a:latin typeface="楷体_GB2312" panose="02010609030101010101" pitchFamily="49" charset="-122"/>
                <a:ea typeface="楷体_GB2312" panose="02010609030101010101" pitchFamily="49" charset="-122"/>
                <a:sym typeface="+mn-ea"/>
              </a:rPr>
              <a:t>10%</a:t>
            </a:r>
            <a:r>
              <a:rPr lang="zh-CN" altLang="en-US" sz="2400" kern="0" dirty="0">
                <a:latin typeface="楷体_GB2312" panose="02010609030101010101" pitchFamily="49" charset="-122"/>
                <a:ea typeface="楷体_GB2312" panose="02010609030101010101" pitchFamily="49" charset="-122"/>
                <a:sym typeface="+mn-ea"/>
              </a:rPr>
              <a:t>降至</a:t>
            </a:r>
            <a:r>
              <a:rPr lang="en-US" altLang="zh-CN" sz="2400" kern="0" dirty="0">
                <a:latin typeface="楷体_GB2312" panose="02010609030101010101" pitchFamily="49" charset="-122"/>
                <a:ea typeface="楷体_GB2312" panose="02010609030101010101" pitchFamily="49" charset="-122"/>
                <a:sym typeface="+mn-ea"/>
              </a:rPr>
              <a:t>8%</a:t>
            </a:r>
            <a:r>
              <a:rPr lang="zh-CN" altLang="en-US" sz="2400" kern="0" dirty="0">
                <a:latin typeface="楷体_GB2312" panose="02010609030101010101" pitchFamily="49" charset="-122"/>
                <a:ea typeface="楷体_GB2312" panose="02010609030101010101" pitchFamily="49" charset="-122"/>
                <a:sym typeface="+mn-ea"/>
              </a:rPr>
              <a:t>，</a:t>
            </a:r>
            <a:r>
              <a:rPr lang="en-US" altLang="zh-CN" sz="2400" kern="0" dirty="0">
                <a:latin typeface="楷体_GB2312" panose="02010609030101010101" pitchFamily="49" charset="-122"/>
                <a:ea typeface="楷体_GB2312" panose="02010609030101010101" pitchFamily="49" charset="-122"/>
                <a:sym typeface="+mn-ea"/>
              </a:rPr>
              <a:t>2019</a:t>
            </a:r>
            <a:r>
              <a:rPr lang="zh-CN" altLang="en-US" sz="2400" kern="0" dirty="0">
                <a:latin typeface="楷体_GB2312" panose="02010609030101010101" pitchFamily="49" charset="-122"/>
                <a:ea typeface="楷体_GB2312" panose="02010609030101010101" pitchFamily="49" charset="-122"/>
                <a:sym typeface="+mn-ea"/>
              </a:rPr>
              <a:t>年降至</a:t>
            </a:r>
            <a:r>
              <a:rPr lang="en-US" altLang="zh-CN" sz="2400" kern="0" dirty="0">
                <a:latin typeface="楷体_GB2312" panose="02010609030101010101" pitchFamily="49" charset="-122"/>
                <a:ea typeface="楷体_GB2312" panose="02010609030101010101" pitchFamily="49" charset="-122"/>
                <a:sym typeface="+mn-ea"/>
              </a:rPr>
              <a:t>6%</a:t>
            </a:r>
            <a:r>
              <a:rPr lang="zh-CN" altLang="en-US" sz="2400" kern="0" dirty="0">
                <a:latin typeface="楷体_GB2312" panose="02010609030101010101" pitchFamily="49" charset="-122"/>
                <a:ea typeface="楷体_GB2312" panose="02010609030101010101" pitchFamily="49" charset="-122"/>
                <a:sym typeface="+mn-ea"/>
              </a:rPr>
              <a:t>。新冠肺炎疫情对世界经济的影响相当深远。</a:t>
            </a:r>
            <a:endParaRPr lang="en-US" altLang="zh-CN" sz="2400" kern="0" dirty="0">
              <a:latin typeface="楷体_GB2312" panose="02010609030101010101" pitchFamily="49" charset="-122"/>
              <a:ea typeface="楷体_GB2312" panose="02010609030101010101" pitchFamily="49" charset="-122"/>
              <a:sym typeface="+mn-ea"/>
            </a:endParaRPr>
          </a:p>
          <a:p>
            <a:pPr marL="457200" lvl="0" indent="-457200">
              <a:lnSpc>
                <a:spcPct val="120000"/>
              </a:lnSpc>
              <a:buClr>
                <a:srgbClr val="C00000"/>
              </a:buClr>
              <a:buFont typeface="Wingdings" panose="05000000000000000000" charset="0"/>
              <a:buChar char="p"/>
            </a:pPr>
            <a:r>
              <a:rPr lang="en-US" altLang="zh-CN" sz="2400" kern="0" dirty="0">
                <a:latin typeface="楷体_GB2312" panose="02010609030101010101" pitchFamily="49" charset="-122"/>
                <a:ea typeface="楷体_GB2312" panose="02010609030101010101" pitchFamily="49" charset="-122"/>
                <a:sym typeface="+mn-ea"/>
              </a:rPr>
              <a:t>2018</a:t>
            </a:r>
            <a:r>
              <a:rPr lang="zh-CN" altLang="en-US" sz="2400" kern="0" dirty="0">
                <a:latin typeface="楷体_GB2312" panose="02010609030101010101" pitchFamily="49" charset="-122"/>
                <a:ea typeface="楷体_GB2312" panose="02010609030101010101" pitchFamily="49" charset="-122"/>
                <a:sym typeface="+mn-ea"/>
              </a:rPr>
              <a:t>年，习近平总书记提出我们面临着</a:t>
            </a:r>
            <a:r>
              <a:rPr lang="zh-CN" altLang="en-US" sz="2400" b="1" kern="0" dirty="0">
                <a:solidFill>
                  <a:srgbClr val="FF0000"/>
                </a:solidFill>
                <a:latin typeface="楷体_GB2312" panose="02010609030101010101" pitchFamily="49" charset="-122"/>
                <a:ea typeface="楷体_GB2312" panose="02010609030101010101" pitchFamily="49" charset="-122"/>
                <a:sym typeface="+mn-ea"/>
              </a:rPr>
              <a:t>百年未有之大变局</a:t>
            </a:r>
            <a:r>
              <a:rPr lang="zh-CN" altLang="en-US" sz="2400" kern="0" dirty="0">
                <a:latin typeface="楷体_GB2312" panose="02010609030101010101" pitchFamily="49" charset="-122"/>
                <a:ea typeface="楷体_GB2312" panose="02010609030101010101" pitchFamily="49" charset="-122"/>
                <a:sym typeface="+mn-ea"/>
              </a:rPr>
              <a:t>。</a:t>
            </a:r>
          </a:p>
        </p:txBody>
      </p:sp>
      <p:pic>
        <p:nvPicPr>
          <p:cNvPr id="4" name="图片 3" descr="44.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6831" y="1743167"/>
            <a:ext cx="3457183" cy="303603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3"/>
          <p:cNvSpPr>
            <a:spLocks noGrp="1"/>
          </p:cNvSpPr>
          <p:nvPr/>
        </p:nvSpPr>
        <p:spPr>
          <a:xfrm>
            <a:off x="723900" y="1434465"/>
            <a:ext cx="1565275" cy="514084"/>
          </a:xfrm>
          <a:prstGeom prst="rect">
            <a:avLst/>
          </a:prstGeom>
          <a:solidFill>
            <a:srgbClr val="C00000"/>
          </a:solidFill>
        </p:spPr>
        <p:txBody>
          <a:bodyPr vert="horz" wrap="square" lIns="67500" tIns="35100" rIns="67500" bIns="35100" rtlCol="0" anchor="ctr" anchorCtr="0">
            <a:spAutoFit/>
          </a:bodyPr>
          <a:lstStyle>
            <a:lvl1pPr algn="l" defTabSz="914400" rtl="0" eaLnBrk="1" fontAlgn="auto" latinLnBrk="0" hangingPunct="1">
              <a:lnSpc>
                <a:spcPct val="100000"/>
              </a:lnSpc>
              <a:spcBef>
                <a:spcPct val="0"/>
              </a:spcBef>
              <a:buNone/>
              <a:defRPr sz="4000" b="1" i="0" u="none" strike="noStrike" kern="1200" cap="none" spc="300" normalizeH="0" baseline="0">
                <a:solidFill>
                  <a:schemeClr val="bg1"/>
                </a:solidFill>
                <a:effectLst/>
                <a:uFillTx/>
                <a:latin typeface="Arial" panose="020B0604020202020204" pitchFamily="34" charset="0"/>
                <a:ea typeface="微软雅黑" panose="020B0503020204020204" pitchFamily="34" charset="-122"/>
                <a:cs typeface="+mj-cs"/>
              </a:defRPr>
            </a:lvl1pPr>
          </a:lstStyle>
          <a:p>
            <a:pPr algn="l">
              <a:lnSpc>
                <a:spcPct val="120000"/>
              </a:lnSpc>
              <a:spcBef>
                <a:spcPts val="0"/>
              </a:spcBef>
            </a:pPr>
            <a:r>
              <a:rPr lang="en-US" altLang="zh-CN" sz="2400" spc="0" dirty="0">
                <a:latin typeface="楷体_GB2312" panose="02010609030101010101" pitchFamily="49" charset="-122"/>
                <a:ea typeface="楷体_GB2312" panose="02010609030101010101" pitchFamily="49" charset="-122"/>
              </a:rPr>
              <a:t>1.</a:t>
            </a:r>
            <a:r>
              <a:rPr lang="zh-CN" altLang="en-US" sz="2400" spc="0" dirty="0">
                <a:latin typeface="楷体_GB2312" panose="02010609030101010101" pitchFamily="49" charset="-122"/>
                <a:ea typeface="楷体_GB2312" panose="02010609030101010101" pitchFamily="49" charset="-122"/>
              </a:rPr>
              <a:t>高杠杆</a:t>
            </a:r>
            <a:endParaRPr lang="zh-CN" altLang="zh-CN" sz="2400" spc="0" dirty="0">
              <a:latin typeface="楷体_GB2312" panose="02010609030101010101" pitchFamily="49" charset="-122"/>
              <a:ea typeface="楷体_GB2312" panose="02010609030101010101" pitchFamily="49" charset="-122"/>
              <a:sym typeface="+mn-ea"/>
            </a:endParaRPr>
          </a:p>
        </p:txBody>
      </p:sp>
      <p:sp>
        <p:nvSpPr>
          <p:cNvPr id="6" name="矩形 5"/>
          <p:cNvSpPr/>
          <p:nvPr/>
        </p:nvSpPr>
        <p:spPr>
          <a:xfrm>
            <a:off x="1000936" y="262429"/>
            <a:ext cx="5715381" cy="584835"/>
          </a:xfrm>
          <a:prstGeom prst="rect">
            <a:avLst/>
          </a:prstGeom>
        </p:spPr>
        <p:txBody>
          <a:bodyPr wrap="square" lIns="68580" tIns="34290" rIns="68580" bIns="34290">
            <a:spAutoFit/>
          </a:bodyPr>
          <a:lstStyle/>
          <a:p>
            <a:pPr>
              <a:lnSpc>
                <a:spcPct val="120000"/>
              </a:lnSpc>
              <a:spcBef>
                <a:spcPts val="975"/>
              </a:spcBef>
              <a:spcAft>
                <a:spcPts val="975"/>
              </a:spcAft>
            </a:pPr>
            <a:r>
              <a:rPr lang="zh-CN" altLang="en-US" sz="2800" b="1" kern="100" dirty="0">
                <a:solidFill>
                  <a:schemeClr val="bg1"/>
                </a:solidFill>
                <a:latin typeface="Arial" panose="020B0604020202020204" pitchFamily="34" charset="0"/>
                <a:ea typeface="黑体" panose="02010609060101010101" charset="-122"/>
                <a:cs typeface="Times New Roman" panose="02020603050405020304" pitchFamily="18" charset="0"/>
              </a:rPr>
              <a:t>（一）美国次贷危机爆发 </a:t>
            </a:r>
            <a:endParaRPr lang="zh-CN" altLang="zh-CN" sz="2800" b="1" kern="100" dirty="0">
              <a:solidFill>
                <a:schemeClr val="bg1"/>
              </a:solidFill>
              <a:latin typeface="Arial" panose="020B0604020202020204" pitchFamily="34" charset="0"/>
              <a:ea typeface="黑体" panose="02010609060101010101" charset="-122"/>
              <a:cs typeface="Times New Roman" panose="02020603050405020304" pitchFamily="18" charset="0"/>
            </a:endParaRPr>
          </a:p>
        </p:txBody>
      </p:sp>
      <p:sp>
        <p:nvSpPr>
          <p:cNvPr id="7" name="文本框 6"/>
          <p:cNvSpPr txBox="1"/>
          <p:nvPr>
            <p:custDataLst>
              <p:tags r:id="rId2"/>
            </p:custDataLst>
          </p:nvPr>
        </p:nvSpPr>
        <p:spPr>
          <a:xfrm>
            <a:off x="611088" y="2201520"/>
            <a:ext cx="2948767" cy="1878904"/>
          </a:xfrm>
          <a:prstGeom prst="rect">
            <a:avLst/>
          </a:prstGeom>
          <a:noFill/>
          <a:ln w="34925" cap="flat" cmpd="sng">
            <a:noFill/>
            <a:prstDash val="solid"/>
            <a:round/>
            <a:headEnd type="none" w="med" len="med"/>
            <a:tailEnd type="none" w="med" len="med"/>
          </a:ln>
        </p:spPr>
        <p:txBody>
          <a:bodyPr wrap="square" lIns="135000" tIns="135000" rIns="135000" bIns="135000" anchor="ctr"/>
          <a:lstStyle/>
          <a:p>
            <a:pPr marL="457200" lvl="0" indent="-457200">
              <a:lnSpc>
                <a:spcPct val="120000"/>
              </a:lnSpc>
              <a:buClr>
                <a:srgbClr val="C00000"/>
              </a:buClr>
              <a:buFont typeface="Wingdings" panose="05000000000000000000" charset="0"/>
              <a:buChar char="p"/>
            </a:pPr>
            <a:r>
              <a:rPr lang="zh-CN" altLang="en-US" sz="2400" kern="0" dirty="0">
                <a:latin typeface="楷体_GB2312" panose="02010609030101010101" pitchFamily="49" charset="-122"/>
                <a:ea typeface="楷体_GB2312" panose="02010609030101010101" pitchFamily="49" charset="-122"/>
                <a:sym typeface="+mn-ea"/>
              </a:rPr>
              <a:t>企业高杠杆</a:t>
            </a:r>
            <a:endParaRPr lang="en-US" altLang="zh-CN" sz="2400" kern="0" dirty="0">
              <a:latin typeface="楷体_GB2312" panose="02010609030101010101" pitchFamily="49" charset="-122"/>
              <a:ea typeface="楷体_GB2312" panose="02010609030101010101" pitchFamily="49" charset="-122"/>
              <a:sym typeface="+mn-ea"/>
            </a:endParaRPr>
          </a:p>
          <a:p>
            <a:pPr marL="457200" lvl="0" indent="-457200">
              <a:lnSpc>
                <a:spcPct val="120000"/>
              </a:lnSpc>
              <a:buClr>
                <a:srgbClr val="C00000"/>
              </a:buClr>
              <a:buFont typeface="Wingdings" panose="05000000000000000000" charset="0"/>
              <a:buChar char="p"/>
            </a:pPr>
            <a:r>
              <a:rPr lang="zh-CN" altLang="en-US" sz="2400" kern="0" dirty="0">
                <a:latin typeface="楷体_GB2312" panose="02010609030101010101" pitchFamily="49" charset="-122"/>
                <a:ea typeface="楷体_GB2312" panose="02010609030101010101" pitchFamily="49" charset="-122"/>
                <a:sym typeface="+mn-ea"/>
              </a:rPr>
              <a:t>政府高杠杆</a:t>
            </a:r>
            <a:endParaRPr lang="en-US" altLang="zh-CN" sz="2400" kern="0" dirty="0">
              <a:latin typeface="楷体_GB2312" panose="02010609030101010101" pitchFamily="49" charset="-122"/>
              <a:ea typeface="楷体_GB2312" panose="02010609030101010101" pitchFamily="49" charset="-122"/>
              <a:sym typeface="+mn-ea"/>
            </a:endParaRPr>
          </a:p>
          <a:p>
            <a:pPr marL="457200" lvl="0" indent="-457200">
              <a:lnSpc>
                <a:spcPct val="120000"/>
              </a:lnSpc>
              <a:buClr>
                <a:srgbClr val="C00000"/>
              </a:buClr>
              <a:buFont typeface="Wingdings" panose="05000000000000000000" charset="0"/>
              <a:buChar char="p"/>
            </a:pPr>
            <a:r>
              <a:rPr lang="zh-CN" altLang="en-US" sz="2400" kern="0" dirty="0">
                <a:latin typeface="楷体_GB2312" panose="02010609030101010101" pitchFamily="49" charset="-122"/>
                <a:ea typeface="楷体_GB2312" panose="02010609030101010101" pitchFamily="49" charset="-122"/>
                <a:sym typeface="+mn-ea"/>
              </a:rPr>
              <a:t>居民高杠杆</a:t>
            </a:r>
          </a:p>
        </p:txBody>
      </p:sp>
      <p:pic>
        <p:nvPicPr>
          <p:cNvPr id="8" name="图片 7"/>
          <p:cNvPicPr>
            <a:picLocks noChangeAspect="1"/>
          </p:cNvPicPr>
          <p:nvPr/>
        </p:nvPicPr>
        <p:blipFill>
          <a:blip r:embed="rId4"/>
          <a:stretch>
            <a:fillRect/>
          </a:stretch>
        </p:blipFill>
        <p:spPr>
          <a:xfrm>
            <a:off x="3868786" y="1587537"/>
            <a:ext cx="4445001" cy="2500313"/>
          </a:xfrm>
          <a:prstGeom prst="rect">
            <a:avLst/>
          </a:prstGeom>
        </p:spPr>
      </p:pic>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520943" y="1803748"/>
            <a:ext cx="8154442" cy="2750348"/>
          </a:xfrm>
          <a:prstGeom prst="rect">
            <a:avLst/>
          </a:prstGeom>
          <a:noFill/>
          <a:ln w="34925" cap="flat" cmpd="sng">
            <a:noFill/>
            <a:prstDash val="solid"/>
            <a:round/>
            <a:headEnd type="none" w="med" len="med"/>
            <a:tailEnd type="none" w="med" len="med"/>
          </a:ln>
        </p:spPr>
        <p:txBody>
          <a:bodyPr wrap="square" lIns="135000" tIns="135000" rIns="135000" bIns="135000" anchor="ctr"/>
          <a:lstStyle/>
          <a:p>
            <a:pPr marL="457200" indent="-457200">
              <a:lnSpc>
                <a:spcPct val="120000"/>
              </a:lnSpc>
              <a:buClr>
                <a:srgbClr val="C00000"/>
              </a:buClr>
              <a:buFont typeface="Wingdings" panose="05000000000000000000" charset="0"/>
              <a:buChar char="p"/>
            </a:pPr>
            <a:r>
              <a:rPr lang="zh-CN" altLang="en-US" sz="2400" b="1" kern="0" dirty="0">
                <a:solidFill>
                  <a:srgbClr val="FF0000"/>
                </a:solidFill>
                <a:latin typeface="楷体_GB2312" panose="02010609030101010101" pitchFamily="49" charset="-122"/>
                <a:ea typeface="楷体_GB2312" panose="02010609030101010101" pitchFamily="49" charset="-122"/>
                <a:sym typeface="+mn-ea"/>
              </a:rPr>
              <a:t>以中等收入群体为主的社会结构是稳定的</a:t>
            </a:r>
            <a:r>
              <a:rPr lang="zh-CN" altLang="en-US" sz="2400" kern="0" dirty="0">
                <a:latin typeface="楷体_GB2312" panose="02010609030101010101" pitchFamily="49" charset="-122"/>
                <a:ea typeface="楷体_GB2312" panose="02010609030101010101" pitchFamily="49" charset="-122"/>
                <a:sym typeface="+mn-ea"/>
              </a:rPr>
              <a:t>。中等收入群体收入较高、受教育水平较高，不愿社会发生急剧性变化，从而社会较为稳定。一般中等收入群体应达到全社会的</a:t>
            </a:r>
            <a:r>
              <a:rPr lang="en-US" altLang="zh-CN" sz="2400" kern="0" dirty="0">
                <a:latin typeface="楷体_GB2312" panose="02010609030101010101" pitchFamily="49" charset="-122"/>
                <a:ea typeface="楷体_GB2312" panose="02010609030101010101" pitchFamily="49" charset="-122"/>
                <a:sym typeface="+mn-ea"/>
              </a:rPr>
              <a:t>60%-80%</a:t>
            </a:r>
            <a:r>
              <a:rPr lang="zh-CN" altLang="en-US" sz="2400" kern="0" dirty="0">
                <a:latin typeface="楷体_GB2312" panose="02010609030101010101" pitchFamily="49" charset="-122"/>
                <a:ea typeface="楷体_GB2312" panose="02010609030101010101" pitchFamily="49" charset="-122"/>
                <a:sym typeface="+mn-ea"/>
              </a:rPr>
              <a:t>。</a:t>
            </a:r>
            <a:endParaRPr lang="en-US" altLang="zh-CN" sz="2400" kern="0" dirty="0">
              <a:latin typeface="楷体_GB2312" panose="02010609030101010101" pitchFamily="49" charset="-122"/>
              <a:ea typeface="楷体_GB2312" panose="02010609030101010101" pitchFamily="49" charset="-122"/>
              <a:sym typeface="+mn-ea"/>
            </a:endParaRPr>
          </a:p>
          <a:p>
            <a:pPr marL="457200" lvl="0" indent="-457200">
              <a:lnSpc>
                <a:spcPct val="120000"/>
              </a:lnSpc>
              <a:buClr>
                <a:srgbClr val="C00000"/>
              </a:buClr>
              <a:buFont typeface="Wingdings" panose="05000000000000000000" charset="0"/>
              <a:buChar char="p"/>
            </a:pPr>
            <a:r>
              <a:rPr lang="zh-CN" altLang="en-US" sz="2400" kern="0" dirty="0">
                <a:latin typeface="楷体_GB2312" panose="02010609030101010101" pitchFamily="49" charset="-122"/>
                <a:ea typeface="楷体_GB2312" panose="02010609030101010101" pitchFamily="49" charset="-122"/>
                <a:sym typeface="+mn-ea"/>
              </a:rPr>
              <a:t>美国中等收入群体几近消灭，两极分化严重、民粹主义盛行，极容易出现问题。</a:t>
            </a:r>
          </a:p>
        </p:txBody>
      </p:sp>
      <p:sp>
        <p:nvSpPr>
          <p:cNvPr id="4" name="标题 3"/>
          <p:cNvSpPr>
            <a:spLocks noGrp="1"/>
          </p:cNvSpPr>
          <p:nvPr/>
        </p:nvSpPr>
        <p:spPr>
          <a:xfrm>
            <a:off x="661035" y="1121410"/>
            <a:ext cx="2339340" cy="514084"/>
          </a:xfrm>
          <a:prstGeom prst="rect">
            <a:avLst/>
          </a:prstGeom>
          <a:solidFill>
            <a:srgbClr val="C00000"/>
          </a:solidFill>
        </p:spPr>
        <p:txBody>
          <a:bodyPr vert="horz" wrap="square" lIns="67500" tIns="35100" rIns="67500" bIns="35100" rtlCol="0" anchor="ctr" anchorCtr="0">
            <a:spAutoFit/>
          </a:bodyPr>
          <a:lstStyle>
            <a:lvl1pPr algn="l" defTabSz="914400" rtl="0" eaLnBrk="1" fontAlgn="auto" latinLnBrk="0" hangingPunct="1">
              <a:lnSpc>
                <a:spcPct val="100000"/>
              </a:lnSpc>
              <a:spcBef>
                <a:spcPct val="0"/>
              </a:spcBef>
              <a:buNone/>
              <a:defRPr sz="4000" b="1" i="0" u="none" strike="noStrike" kern="1200" cap="none" spc="300" normalizeH="0" baseline="0">
                <a:solidFill>
                  <a:schemeClr val="bg1"/>
                </a:solidFill>
                <a:effectLst/>
                <a:uFillTx/>
                <a:latin typeface="Arial" panose="020B0604020202020204" pitchFamily="34" charset="0"/>
                <a:ea typeface="微软雅黑" panose="020B0503020204020204" pitchFamily="34" charset="-122"/>
                <a:cs typeface="+mj-cs"/>
              </a:defRPr>
            </a:lvl1pPr>
          </a:lstStyle>
          <a:p>
            <a:pPr algn="l">
              <a:lnSpc>
                <a:spcPct val="120000"/>
              </a:lnSpc>
              <a:spcBef>
                <a:spcPts val="0"/>
              </a:spcBef>
              <a:spcAft>
                <a:spcPts val="0"/>
              </a:spcAft>
            </a:pPr>
            <a:r>
              <a:rPr lang="en-US" altLang="zh-CN" sz="2400" spc="0" dirty="0">
                <a:latin typeface="楷体_GB2312" panose="02010609030101010101" pitchFamily="49" charset="-122"/>
                <a:ea typeface="楷体_GB2312" panose="02010609030101010101" pitchFamily="49" charset="-122"/>
              </a:rPr>
              <a:t>2.</a:t>
            </a:r>
            <a:r>
              <a:rPr lang="zh-CN" altLang="en-US" sz="2400" spc="0" dirty="0">
                <a:latin typeface="楷体_GB2312" panose="02010609030101010101" pitchFamily="49" charset="-122"/>
                <a:ea typeface="楷体_GB2312" panose="02010609030101010101" pitchFamily="49" charset="-122"/>
              </a:rPr>
              <a:t>收入差距增大</a:t>
            </a:r>
            <a:endParaRPr lang="zh-CN" altLang="zh-CN" sz="2400" spc="0" dirty="0">
              <a:latin typeface="楷体_GB2312" panose="02010609030101010101" pitchFamily="49" charset="-122"/>
              <a:ea typeface="楷体_GB2312" panose="02010609030101010101" pitchFamily="49" charset="-122"/>
              <a:sym typeface="+mn-e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011096" y="252269"/>
            <a:ext cx="5715381" cy="584835"/>
          </a:xfrm>
          <a:prstGeom prst="rect">
            <a:avLst/>
          </a:prstGeom>
        </p:spPr>
        <p:txBody>
          <a:bodyPr wrap="square" lIns="68580" tIns="34290" rIns="68580" bIns="34290">
            <a:spAutoFit/>
          </a:bodyPr>
          <a:lstStyle/>
          <a:p>
            <a:pPr>
              <a:lnSpc>
                <a:spcPct val="120000"/>
              </a:lnSpc>
              <a:spcBef>
                <a:spcPts val="975"/>
              </a:spcBef>
              <a:spcAft>
                <a:spcPts val="975"/>
              </a:spcAft>
            </a:pPr>
            <a:r>
              <a:rPr lang="zh-CN" altLang="en-US" sz="2800" b="1" kern="100" dirty="0">
                <a:solidFill>
                  <a:schemeClr val="bg1"/>
                </a:solidFill>
                <a:latin typeface="Arial" panose="020B0604020202020204" pitchFamily="34" charset="0"/>
                <a:ea typeface="黑体" panose="02010609060101010101" charset="-122"/>
                <a:cs typeface="Times New Roman" panose="02020603050405020304" pitchFamily="18" charset="0"/>
              </a:rPr>
              <a:t>（二）新冠肺炎疫情打击</a:t>
            </a:r>
            <a:endParaRPr lang="zh-CN" altLang="zh-CN" sz="2800" b="1" kern="100" dirty="0">
              <a:solidFill>
                <a:schemeClr val="bg1"/>
              </a:solidFill>
              <a:latin typeface="Arial" panose="020B0604020202020204" pitchFamily="34" charset="0"/>
              <a:ea typeface="黑体" panose="02010609060101010101" charset="-122"/>
              <a:cs typeface="Times New Roman" panose="02020603050405020304" pitchFamily="18" charset="0"/>
            </a:endParaRPr>
          </a:p>
        </p:txBody>
      </p:sp>
      <p:sp>
        <p:nvSpPr>
          <p:cNvPr id="7" name="文本框 6"/>
          <p:cNvSpPr txBox="1"/>
          <p:nvPr>
            <p:custDataLst>
              <p:tags r:id="rId2"/>
            </p:custDataLst>
          </p:nvPr>
        </p:nvSpPr>
        <p:spPr>
          <a:xfrm>
            <a:off x="350874" y="1087755"/>
            <a:ext cx="6103089" cy="3479165"/>
          </a:xfrm>
          <a:prstGeom prst="rect">
            <a:avLst/>
          </a:prstGeom>
          <a:noFill/>
          <a:ln w="34925" cap="flat" cmpd="sng">
            <a:noFill/>
            <a:prstDash val="solid"/>
            <a:round/>
            <a:headEnd type="none" w="med" len="med"/>
            <a:tailEnd type="none" w="med" len="med"/>
          </a:ln>
        </p:spPr>
        <p:txBody>
          <a:bodyPr wrap="square" lIns="135000" tIns="135000" rIns="135000" bIns="135000" anchor="ctr"/>
          <a:lstStyle/>
          <a:p>
            <a:pPr marL="457200" lvl="0" indent="-457200" algn="l">
              <a:lnSpc>
                <a:spcPct val="120000"/>
              </a:lnSpc>
              <a:buClr>
                <a:srgbClr val="C00000"/>
              </a:buClr>
              <a:buFont typeface="Wingdings" panose="05000000000000000000" charset="0"/>
              <a:buChar char="p"/>
            </a:pPr>
            <a:r>
              <a:rPr lang="zh-CN" altLang="en-US" sz="2200" kern="0" dirty="0">
                <a:latin typeface="楷体_GB2312" panose="02010609030101010101" pitchFamily="49" charset="-122"/>
                <a:ea typeface="楷体_GB2312" panose="02010609030101010101" pitchFamily="49" charset="-122"/>
                <a:sym typeface="+mn-ea"/>
              </a:rPr>
              <a:t>新冠肺炎疫情对经济的打击体现在三方面：</a:t>
            </a:r>
            <a:endParaRPr lang="en-US" altLang="zh-CN" sz="2200" kern="0" dirty="0">
              <a:latin typeface="楷体_GB2312" panose="02010609030101010101" pitchFamily="49" charset="-122"/>
              <a:ea typeface="楷体_GB2312" panose="02010609030101010101" pitchFamily="49" charset="-122"/>
              <a:sym typeface="+mn-ea"/>
            </a:endParaRPr>
          </a:p>
          <a:p>
            <a:pPr marL="800100" lvl="1" indent="-457200">
              <a:lnSpc>
                <a:spcPct val="120000"/>
              </a:lnSpc>
              <a:buClr>
                <a:srgbClr val="C00000"/>
              </a:buClr>
              <a:buFont typeface="Arial" panose="020B0604020202020204" pitchFamily="34" charset="0"/>
              <a:buChar char="•"/>
            </a:pPr>
            <a:r>
              <a:rPr lang="zh-CN" altLang="en-US" sz="2200" kern="0" dirty="0">
                <a:latin typeface="楷体_GB2312" panose="02010609030101010101" pitchFamily="49" charset="-122"/>
                <a:ea typeface="楷体_GB2312" panose="02010609030101010101" pitchFamily="49" charset="-122"/>
                <a:sym typeface="+mn-ea"/>
              </a:rPr>
              <a:t>第一，导致贫穷国家愈发贫穷。</a:t>
            </a:r>
          </a:p>
          <a:p>
            <a:pPr marL="800100" lvl="1" indent="-457200">
              <a:lnSpc>
                <a:spcPct val="120000"/>
              </a:lnSpc>
              <a:buClr>
                <a:srgbClr val="C00000"/>
              </a:buClr>
              <a:buFont typeface="Arial" panose="020B0604020202020204" pitchFamily="34" charset="0"/>
              <a:buChar char="•"/>
            </a:pPr>
            <a:r>
              <a:rPr lang="zh-CN" altLang="en-US" sz="2200" kern="0" dirty="0">
                <a:latin typeface="楷体_GB2312" panose="02010609030101010101" pitchFamily="49" charset="-122"/>
                <a:ea typeface="楷体_GB2312" panose="02010609030101010101" pitchFamily="49" charset="-122"/>
                <a:sym typeface="+mn-ea"/>
              </a:rPr>
              <a:t>第二，导致出口受影响，本国需求不足，贸易保护主义出现。</a:t>
            </a:r>
            <a:endParaRPr lang="en-US" altLang="zh-CN" sz="2200" kern="0" dirty="0">
              <a:latin typeface="楷体_GB2312" panose="02010609030101010101" pitchFamily="49" charset="-122"/>
              <a:ea typeface="楷体_GB2312" panose="02010609030101010101" pitchFamily="49" charset="-122"/>
              <a:sym typeface="+mn-ea"/>
            </a:endParaRPr>
          </a:p>
          <a:p>
            <a:pPr marL="800100" lvl="1" indent="-457200">
              <a:lnSpc>
                <a:spcPct val="120000"/>
              </a:lnSpc>
              <a:buClr>
                <a:srgbClr val="C00000"/>
              </a:buClr>
              <a:buFont typeface="Arial" panose="020B0604020202020204" pitchFamily="34" charset="0"/>
              <a:buChar char="•"/>
            </a:pPr>
            <a:r>
              <a:rPr lang="zh-CN" altLang="en-US" sz="2200" kern="0" dirty="0">
                <a:latin typeface="楷体_GB2312" panose="02010609030101010101" pitchFamily="49" charset="-122"/>
                <a:ea typeface="楷体_GB2312" panose="02010609030101010101" pitchFamily="49" charset="-122"/>
                <a:sym typeface="+mn-ea"/>
              </a:rPr>
              <a:t>第三，出现全球化反思，口罩、医疗物资等关系国计民生的产品难以购买、产业链阻断，多国开始思考产业链安全问题。</a:t>
            </a:r>
          </a:p>
        </p:txBody>
      </p:sp>
      <p:pic>
        <p:nvPicPr>
          <p:cNvPr id="4" name="图片 3"/>
          <p:cNvPicPr>
            <a:picLocks noChangeAspect="1"/>
          </p:cNvPicPr>
          <p:nvPr/>
        </p:nvPicPr>
        <p:blipFill rotWithShape="1">
          <a:blip r:embed="rId4" cstate="print"/>
          <a:srcRect l="15568" r="37834"/>
          <a:stretch>
            <a:fillRect/>
          </a:stretch>
        </p:blipFill>
        <p:spPr>
          <a:xfrm>
            <a:off x="6450903" y="1336544"/>
            <a:ext cx="2095096" cy="29974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488514" y="1087662"/>
            <a:ext cx="5243253" cy="3478960"/>
          </a:xfrm>
          <a:prstGeom prst="rect">
            <a:avLst/>
          </a:prstGeom>
          <a:noFill/>
          <a:ln w="34925" cap="flat" cmpd="sng">
            <a:noFill/>
            <a:prstDash val="solid"/>
            <a:round/>
            <a:headEnd type="none" w="med" len="med"/>
            <a:tailEnd type="none" w="med" len="med"/>
          </a:ln>
        </p:spPr>
        <p:txBody>
          <a:bodyPr wrap="square" lIns="135000" tIns="135000" rIns="135000" bIns="135000" anchor="ctr"/>
          <a:lstStyle/>
          <a:p>
            <a:pPr marL="457200" lvl="0" indent="-457200">
              <a:lnSpc>
                <a:spcPct val="120000"/>
              </a:lnSpc>
              <a:buClr>
                <a:srgbClr val="C00000"/>
              </a:buClr>
              <a:buFont typeface="Wingdings" panose="05000000000000000000" charset="0"/>
              <a:buChar char="p"/>
            </a:pPr>
            <a:r>
              <a:rPr lang="zh-CN" altLang="en-US" sz="2400" kern="0" dirty="0">
                <a:latin typeface="楷体_GB2312" panose="02010609030101010101" pitchFamily="49" charset="-122"/>
                <a:ea typeface="楷体_GB2312" panose="02010609030101010101" pitchFamily="49" charset="-122"/>
                <a:sym typeface="+mn-ea"/>
              </a:rPr>
              <a:t>疫情进一步打击了穷国与穷人。由于经济实力不允许，贫困人群仍需外出工作，染病几率增大。</a:t>
            </a:r>
            <a:endParaRPr lang="en-US" altLang="zh-CN" sz="2400" kern="0" dirty="0">
              <a:latin typeface="楷体_GB2312" panose="02010609030101010101" pitchFamily="49" charset="-122"/>
              <a:ea typeface="楷体_GB2312" panose="02010609030101010101" pitchFamily="49" charset="-122"/>
              <a:sym typeface="+mn-ea"/>
            </a:endParaRPr>
          </a:p>
          <a:p>
            <a:pPr marL="457200" lvl="0" indent="-457200">
              <a:lnSpc>
                <a:spcPct val="120000"/>
              </a:lnSpc>
              <a:buClr>
                <a:srgbClr val="C00000"/>
              </a:buClr>
              <a:buFont typeface="Wingdings" panose="05000000000000000000" charset="0"/>
              <a:buChar char="p"/>
            </a:pPr>
            <a:r>
              <a:rPr lang="zh-CN" altLang="en-US" sz="2400" kern="0" dirty="0">
                <a:latin typeface="楷体_GB2312" panose="02010609030101010101" pitchFamily="49" charset="-122"/>
                <a:ea typeface="楷体_GB2312" panose="02010609030101010101" pitchFamily="49" charset="-122"/>
                <a:sym typeface="+mn-ea"/>
              </a:rPr>
              <a:t>疫情期间，高收入阶层消费并未有明显下降，相反，贫困人口消费急剧下降，进一步</a:t>
            </a:r>
            <a:r>
              <a:rPr lang="zh-CN" altLang="en-US" sz="2400" b="1" kern="0" dirty="0">
                <a:solidFill>
                  <a:srgbClr val="FF0000"/>
                </a:solidFill>
                <a:latin typeface="楷体_GB2312" panose="02010609030101010101" pitchFamily="49" charset="-122"/>
                <a:ea typeface="楷体_GB2312" panose="02010609030101010101" pitchFamily="49" charset="-122"/>
                <a:sym typeface="+mn-ea"/>
              </a:rPr>
              <a:t>恶化了收入分配差距，使社会撕裂程度增高</a:t>
            </a:r>
            <a:r>
              <a:rPr lang="zh-CN" altLang="en-US" sz="2400" kern="0" dirty="0">
                <a:latin typeface="楷体_GB2312" panose="02010609030101010101" pitchFamily="49" charset="-122"/>
                <a:ea typeface="楷体_GB2312" panose="02010609030101010101" pitchFamily="49" charset="-122"/>
                <a:sym typeface="+mn-ea"/>
              </a:rPr>
              <a:t>。</a:t>
            </a:r>
            <a:endParaRPr lang="en-US" altLang="zh-CN" sz="2400" kern="0" dirty="0">
              <a:latin typeface="楷体_GB2312" panose="02010609030101010101" pitchFamily="49" charset="-122"/>
              <a:ea typeface="楷体_GB2312" panose="02010609030101010101" pitchFamily="49" charset="-122"/>
              <a:sym typeface="+mn-ea"/>
            </a:endParaRPr>
          </a:p>
        </p:txBody>
      </p:sp>
      <p:pic>
        <p:nvPicPr>
          <p:cNvPr id="2" name="图片 1"/>
          <p:cNvPicPr>
            <a:picLocks noChangeAspect="1"/>
          </p:cNvPicPr>
          <p:nvPr/>
        </p:nvPicPr>
        <p:blipFill rotWithShape="1">
          <a:blip r:embed="rId3"/>
          <a:srcRect l="3972" t="5837" r="2396" b="7715"/>
          <a:stretch>
            <a:fillRect/>
          </a:stretch>
        </p:blipFill>
        <p:spPr>
          <a:xfrm>
            <a:off x="5615817" y="1762429"/>
            <a:ext cx="2926933" cy="2129426"/>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520943" y="1075136"/>
            <a:ext cx="4865249" cy="3478960"/>
          </a:xfrm>
          <a:prstGeom prst="rect">
            <a:avLst/>
          </a:prstGeom>
          <a:noFill/>
          <a:ln w="34925" cap="flat" cmpd="sng">
            <a:noFill/>
            <a:prstDash val="solid"/>
            <a:round/>
            <a:headEnd type="none" w="med" len="med"/>
            <a:tailEnd type="none" w="med" len="med"/>
          </a:ln>
        </p:spPr>
        <p:txBody>
          <a:bodyPr wrap="square" lIns="135000" tIns="135000" rIns="135000" bIns="135000" anchor="ctr"/>
          <a:lstStyle/>
          <a:p>
            <a:pPr marL="457200" lvl="0" indent="-457200">
              <a:lnSpc>
                <a:spcPct val="120000"/>
              </a:lnSpc>
              <a:buClr>
                <a:srgbClr val="C00000"/>
              </a:buClr>
              <a:buFont typeface="Wingdings" panose="05000000000000000000" charset="0"/>
              <a:buChar char="p"/>
            </a:pPr>
            <a:r>
              <a:rPr lang="zh-CN" altLang="en-US" sz="2400" kern="0" dirty="0">
                <a:latin typeface="楷体_GB2312" panose="02010609030101010101" pitchFamily="49" charset="-122"/>
                <a:ea typeface="楷体_GB2312" panose="02010609030101010101" pitchFamily="49" charset="-122"/>
                <a:sym typeface="+mn-ea"/>
              </a:rPr>
              <a:t>疫情对三方面产生影响：</a:t>
            </a:r>
            <a:r>
              <a:rPr lang="zh-CN" altLang="en-US" sz="2400" b="1" kern="0" dirty="0">
                <a:solidFill>
                  <a:srgbClr val="FF0000"/>
                </a:solidFill>
                <a:latin typeface="楷体_GB2312" panose="02010609030101010101" pitchFamily="49" charset="-122"/>
                <a:ea typeface="楷体_GB2312" panose="02010609030101010101" pitchFamily="49" charset="-122"/>
                <a:sym typeface="+mn-ea"/>
              </a:rPr>
              <a:t>产业链、经济增长、收入</a:t>
            </a:r>
            <a:r>
              <a:rPr lang="zh-CN" altLang="en-US" sz="2400" kern="0" dirty="0">
                <a:latin typeface="楷体_GB2312" panose="02010609030101010101" pitchFamily="49" charset="-122"/>
                <a:ea typeface="楷体_GB2312" panose="02010609030101010101" pitchFamily="49" charset="-122"/>
                <a:sym typeface="+mn-ea"/>
              </a:rPr>
              <a:t>。</a:t>
            </a:r>
            <a:endParaRPr lang="en-US" altLang="zh-CN" sz="2400" kern="0" dirty="0">
              <a:latin typeface="楷体_GB2312" panose="02010609030101010101" pitchFamily="49" charset="-122"/>
              <a:ea typeface="楷体_GB2312" panose="02010609030101010101" pitchFamily="49" charset="-122"/>
              <a:sym typeface="+mn-ea"/>
            </a:endParaRPr>
          </a:p>
          <a:p>
            <a:pPr marL="457200" lvl="0" indent="-457200">
              <a:lnSpc>
                <a:spcPct val="120000"/>
              </a:lnSpc>
              <a:buClr>
                <a:srgbClr val="C00000"/>
              </a:buClr>
              <a:buFont typeface="Wingdings" panose="05000000000000000000" charset="0"/>
              <a:buChar char="p"/>
            </a:pPr>
            <a:r>
              <a:rPr lang="zh-CN" altLang="en-US" sz="2400" kern="0" dirty="0">
                <a:latin typeface="楷体_GB2312" panose="02010609030101010101" pitchFamily="49" charset="-122"/>
                <a:ea typeface="楷体_GB2312" panose="02010609030101010101" pitchFamily="49" charset="-122"/>
                <a:sym typeface="+mn-ea"/>
              </a:rPr>
              <a:t>疫情结束后要调整好产业链、全球化与收入分配。</a:t>
            </a:r>
            <a:endParaRPr lang="en-US" altLang="zh-CN" sz="2400" kern="0" dirty="0">
              <a:latin typeface="楷体_GB2312" panose="02010609030101010101" pitchFamily="49" charset="-122"/>
              <a:ea typeface="楷体_GB2312" panose="02010609030101010101" pitchFamily="49" charset="-122"/>
              <a:sym typeface="+mn-ea"/>
            </a:endParaRPr>
          </a:p>
          <a:p>
            <a:pPr marL="457200" lvl="0" indent="-457200">
              <a:lnSpc>
                <a:spcPct val="120000"/>
              </a:lnSpc>
              <a:buClr>
                <a:srgbClr val="C00000"/>
              </a:buClr>
              <a:buFont typeface="Wingdings" panose="05000000000000000000" charset="0"/>
              <a:buChar char="p"/>
            </a:pPr>
            <a:r>
              <a:rPr lang="zh-CN" altLang="en-US" sz="2400" kern="0" dirty="0">
                <a:latin typeface="楷体_GB2312" panose="02010609030101010101" pitchFamily="49" charset="-122"/>
                <a:ea typeface="楷体_GB2312" panose="02010609030101010101" pitchFamily="49" charset="-122"/>
                <a:sym typeface="+mn-ea"/>
              </a:rPr>
              <a:t>世界主要国际组织，包括世界银行、国际货币基金组织等的首席经济学家均认为疫情对世界经济的冲击可能带有长期性。</a:t>
            </a:r>
          </a:p>
        </p:txBody>
      </p:sp>
      <p:pic>
        <p:nvPicPr>
          <p:cNvPr id="2" name="图片 1"/>
          <p:cNvPicPr>
            <a:picLocks noChangeAspect="1"/>
          </p:cNvPicPr>
          <p:nvPr/>
        </p:nvPicPr>
        <p:blipFill>
          <a:blip r:embed="rId3"/>
          <a:stretch>
            <a:fillRect/>
          </a:stretch>
        </p:blipFill>
        <p:spPr>
          <a:xfrm>
            <a:off x="5386192" y="1075136"/>
            <a:ext cx="3401171" cy="3486231"/>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032051" y="283384"/>
            <a:ext cx="5715381" cy="584835"/>
          </a:xfrm>
          <a:prstGeom prst="rect">
            <a:avLst/>
          </a:prstGeom>
        </p:spPr>
        <p:txBody>
          <a:bodyPr wrap="square" lIns="68580" tIns="34290" rIns="68580" bIns="34290">
            <a:spAutoFit/>
          </a:bodyPr>
          <a:lstStyle/>
          <a:p>
            <a:pPr>
              <a:lnSpc>
                <a:spcPct val="120000"/>
              </a:lnSpc>
              <a:spcBef>
                <a:spcPts val="975"/>
              </a:spcBef>
              <a:spcAft>
                <a:spcPts val="975"/>
              </a:spcAft>
            </a:pPr>
            <a:r>
              <a:rPr lang="zh-CN" altLang="en-US" sz="2800" b="1" kern="100" dirty="0">
                <a:solidFill>
                  <a:schemeClr val="bg1"/>
                </a:solidFill>
                <a:latin typeface="Arial" panose="020B0604020202020204" pitchFamily="34" charset="0"/>
                <a:ea typeface="黑体" panose="02010609060101010101" charset="-122"/>
                <a:cs typeface="Times New Roman" panose="02020603050405020304" pitchFamily="18" charset="0"/>
              </a:rPr>
              <a:t>（三）中美贸易战 </a:t>
            </a:r>
            <a:endParaRPr lang="zh-CN" altLang="zh-CN" sz="2800" b="1" kern="100" dirty="0">
              <a:solidFill>
                <a:schemeClr val="bg1"/>
              </a:solidFill>
              <a:latin typeface="Arial" panose="020B0604020202020204" pitchFamily="34" charset="0"/>
              <a:ea typeface="黑体" panose="02010609060101010101" charset="-122"/>
              <a:cs typeface="Times New Roman" panose="02020603050405020304" pitchFamily="18" charset="0"/>
            </a:endParaRPr>
          </a:p>
        </p:txBody>
      </p:sp>
      <p:sp>
        <p:nvSpPr>
          <p:cNvPr id="7" name="文本框 6"/>
          <p:cNvSpPr txBox="1"/>
          <p:nvPr>
            <p:custDataLst>
              <p:tags r:id="rId2"/>
            </p:custDataLst>
          </p:nvPr>
        </p:nvSpPr>
        <p:spPr>
          <a:xfrm>
            <a:off x="408209" y="1112714"/>
            <a:ext cx="5090717" cy="3478960"/>
          </a:xfrm>
          <a:prstGeom prst="rect">
            <a:avLst/>
          </a:prstGeom>
          <a:noFill/>
          <a:ln w="34925" cap="flat" cmpd="sng">
            <a:noFill/>
            <a:prstDash val="solid"/>
            <a:round/>
            <a:headEnd type="none" w="med" len="med"/>
            <a:tailEnd type="none" w="med" len="med"/>
          </a:ln>
        </p:spPr>
        <p:txBody>
          <a:bodyPr wrap="square" lIns="135000" tIns="135000" rIns="135000" bIns="135000" anchor="ctr"/>
          <a:lstStyle/>
          <a:p>
            <a:pPr marL="457200" lvl="0" indent="-457200">
              <a:lnSpc>
                <a:spcPct val="120000"/>
              </a:lnSpc>
              <a:buClr>
                <a:srgbClr val="C00000"/>
              </a:buClr>
              <a:buFont typeface="Wingdings" panose="05000000000000000000" charset="0"/>
              <a:buChar char="p"/>
            </a:pPr>
            <a:r>
              <a:rPr lang="en-US" altLang="zh-CN" sz="2400" kern="0" dirty="0">
                <a:latin typeface="楷体_GB2312" panose="02010609030101010101" pitchFamily="49" charset="-122"/>
                <a:ea typeface="楷体_GB2312" panose="02010609030101010101" pitchFamily="49" charset="-122"/>
                <a:sym typeface="+mn-ea"/>
              </a:rPr>
              <a:t>2018</a:t>
            </a:r>
            <a:r>
              <a:rPr lang="zh-CN" altLang="en-US" sz="2400" kern="0" dirty="0">
                <a:latin typeface="楷体_GB2312" panose="02010609030101010101" pitchFamily="49" charset="-122"/>
                <a:ea typeface="楷体_GB2312" panose="02010609030101010101" pitchFamily="49" charset="-122"/>
                <a:sym typeface="+mn-ea"/>
              </a:rPr>
              <a:t>年，特朗普上台后发起</a:t>
            </a:r>
            <a:r>
              <a:rPr lang="en-US" altLang="zh-CN" sz="2400" kern="0" dirty="0">
                <a:latin typeface="楷体_GB2312" panose="02010609030101010101" pitchFamily="49" charset="-122"/>
                <a:ea typeface="楷体_GB2312" panose="02010609030101010101" pitchFamily="49" charset="-122"/>
                <a:sym typeface="+mn-ea"/>
              </a:rPr>
              <a:t>301</a:t>
            </a:r>
            <a:r>
              <a:rPr lang="zh-CN" altLang="en-US" sz="2400" kern="0" dirty="0">
                <a:latin typeface="楷体_GB2312" panose="02010609030101010101" pitchFamily="49" charset="-122"/>
                <a:ea typeface="楷体_GB2312" panose="02010609030101010101" pitchFamily="49" charset="-122"/>
                <a:sym typeface="+mn-ea"/>
              </a:rPr>
              <a:t>调查，挑起对中国的贸易战。经过多次波折，于</a:t>
            </a:r>
            <a:r>
              <a:rPr lang="en-US" altLang="zh-CN" sz="2400" kern="0" dirty="0">
                <a:latin typeface="楷体_GB2312" panose="02010609030101010101" pitchFamily="49" charset="-122"/>
                <a:ea typeface="楷体_GB2312" panose="02010609030101010101" pitchFamily="49" charset="-122"/>
                <a:sym typeface="+mn-ea"/>
              </a:rPr>
              <a:t>2020</a:t>
            </a:r>
            <a:r>
              <a:rPr lang="zh-CN" altLang="en-US" sz="2400" kern="0" dirty="0">
                <a:latin typeface="楷体_GB2312" panose="02010609030101010101" pitchFamily="49" charset="-122"/>
                <a:ea typeface="楷体_GB2312" panose="02010609030101010101" pitchFamily="49" charset="-122"/>
                <a:sym typeface="+mn-ea"/>
              </a:rPr>
              <a:t>年</a:t>
            </a:r>
            <a:r>
              <a:rPr lang="en-US" altLang="zh-CN" sz="2400" kern="0" dirty="0">
                <a:latin typeface="楷体_GB2312" panose="02010609030101010101" pitchFamily="49" charset="-122"/>
                <a:ea typeface="楷体_GB2312" panose="02010609030101010101" pitchFamily="49" charset="-122"/>
                <a:sym typeface="+mn-ea"/>
              </a:rPr>
              <a:t>1</a:t>
            </a:r>
            <a:r>
              <a:rPr lang="zh-CN" altLang="en-US" sz="2400" kern="0" dirty="0">
                <a:latin typeface="楷体_GB2312" panose="02010609030101010101" pitchFamily="49" charset="-122"/>
                <a:ea typeface="楷体_GB2312" panose="02010609030101010101" pitchFamily="49" charset="-122"/>
                <a:sym typeface="+mn-ea"/>
              </a:rPr>
              <a:t>月</a:t>
            </a:r>
            <a:r>
              <a:rPr lang="en-US" altLang="zh-CN" sz="2400" kern="0" dirty="0">
                <a:latin typeface="楷体_GB2312" panose="02010609030101010101" pitchFamily="49" charset="-122"/>
                <a:ea typeface="楷体_GB2312" panose="02010609030101010101" pitchFamily="49" charset="-122"/>
                <a:sym typeface="+mn-ea"/>
              </a:rPr>
              <a:t>15</a:t>
            </a:r>
            <a:r>
              <a:rPr lang="zh-CN" altLang="en-US" sz="2400" kern="0" dirty="0">
                <a:latin typeface="楷体_GB2312" panose="02010609030101010101" pitchFamily="49" charset="-122"/>
                <a:ea typeface="楷体_GB2312" panose="02010609030101010101" pitchFamily="49" charset="-122"/>
                <a:sym typeface="+mn-ea"/>
              </a:rPr>
              <a:t>日达成中美贸易第一阶段协议。</a:t>
            </a:r>
            <a:endParaRPr lang="en-US" altLang="zh-CN" sz="2400" kern="0" dirty="0">
              <a:latin typeface="楷体_GB2312" panose="02010609030101010101" pitchFamily="49" charset="-122"/>
              <a:ea typeface="楷体_GB2312" panose="02010609030101010101" pitchFamily="49" charset="-122"/>
              <a:sym typeface="+mn-ea"/>
            </a:endParaRPr>
          </a:p>
          <a:p>
            <a:pPr marL="457200" lvl="0" indent="-457200">
              <a:lnSpc>
                <a:spcPct val="120000"/>
              </a:lnSpc>
              <a:buClr>
                <a:srgbClr val="C00000"/>
              </a:buClr>
              <a:buFont typeface="Wingdings" panose="05000000000000000000" charset="0"/>
              <a:buChar char="p"/>
            </a:pPr>
            <a:r>
              <a:rPr lang="zh-CN" altLang="en-US" sz="2400" kern="0" dirty="0">
                <a:latin typeface="楷体_GB2312" panose="02010609030101010101" pitchFamily="49" charset="-122"/>
                <a:ea typeface="楷体_GB2312" panose="02010609030101010101" pitchFamily="49" charset="-122"/>
                <a:sym typeface="+mn-ea"/>
              </a:rPr>
              <a:t>刘鹤副总理与美国通话，中美贸易仍在进行。自</a:t>
            </a:r>
            <a:r>
              <a:rPr lang="en-US" altLang="zh-CN" sz="2400" kern="0" dirty="0">
                <a:latin typeface="楷体_GB2312" panose="02010609030101010101" pitchFamily="49" charset="-122"/>
                <a:ea typeface="楷体_GB2312" panose="02010609030101010101" pitchFamily="49" charset="-122"/>
                <a:sym typeface="+mn-ea"/>
              </a:rPr>
              <a:t>2018</a:t>
            </a:r>
            <a:r>
              <a:rPr lang="zh-CN" altLang="en-US" sz="2400" kern="0" dirty="0">
                <a:latin typeface="楷体_GB2312" panose="02010609030101010101" pitchFamily="49" charset="-122"/>
                <a:ea typeface="楷体_GB2312" panose="02010609030101010101" pitchFamily="49" charset="-122"/>
                <a:sym typeface="+mn-ea"/>
              </a:rPr>
              <a:t>年开始，中美贸易战的领域已扩大至人员交流、科技、文化等领域。</a:t>
            </a:r>
          </a:p>
        </p:txBody>
      </p:sp>
      <p:pic>
        <p:nvPicPr>
          <p:cNvPr id="4" name="图片 3"/>
          <p:cNvPicPr>
            <a:picLocks noChangeAspect="1"/>
          </p:cNvPicPr>
          <p:nvPr/>
        </p:nvPicPr>
        <p:blipFill rotWithShape="1">
          <a:blip r:embed="rId4"/>
          <a:srcRect l="10873" r="9833"/>
          <a:stretch>
            <a:fillRect/>
          </a:stretch>
        </p:blipFill>
        <p:spPr>
          <a:xfrm>
            <a:off x="5705021" y="1577554"/>
            <a:ext cx="2893512" cy="2500313"/>
          </a:xfrm>
          <a:prstGeom prst="rect">
            <a:avLst/>
          </a:prstGeom>
        </p:spPr>
      </p:pic>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320040" y="1022350"/>
            <a:ext cx="8503920" cy="3669665"/>
          </a:xfrm>
          <a:prstGeom prst="rect">
            <a:avLst/>
          </a:prstGeom>
          <a:noFill/>
          <a:ln w="34925" cap="flat" cmpd="sng">
            <a:noFill/>
            <a:prstDash val="solid"/>
            <a:round/>
            <a:headEnd type="none" w="med" len="med"/>
            <a:tailEnd type="none" w="med" len="med"/>
          </a:ln>
        </p:spPr>
        <p:txBody>
          <a:bodyPr wrap="square" lIns="135000" tIns="135000" rIns="135000" bIns="135000" anchor="ctr"/>
          <a:lstStyle/>
          <a:p>
            <a:pPr marL="457200" lvl="0" indent="-457200">
              <a:lnSpc>
                <a:spcPct val="120000"/>
              </a:lnSpc>
              <a:buClr>
                <a:srgbClr val="C00000"/>
              </a:buClr>
              <a:buFont typeface="Wingdings" panose="05000000000000000000" charset="0"/>
              <a:buChar char="p"/>
            </a:pPr>
            <a:r>
              <a:rPr lang="zh-CN" altLang="en-US" sz="2400" kern="0" dirty="0">
                <a:latin typeface="楷体_GB2312" panose="02010609030101010101" pitchFamily="49" charset="-122"/>
                <a:ea typeface="楷体_GB2312" panose="02010609030101010101" pitchFamily="49" charset="-122"/>
                <a:sym typeface="+mn-ea"/>
              </a:rPr>
              <a:t>疫情暴发后，基于</a:t>
            </a:r>
            <a:r>
              <a:rPr lang="en-US" altLang="zh-CN" sz="2400" kern="0" dirty="0">
                <a:latin typeface="楷体_GB2312" panose="02010609030101010101" pitchFamily="49" charset="-122"/>
                <a:ea typeface="楷体_GB2312" panose="02010609030101010101" pitchFamily="49" charset="-122"/>
                <a:sym typeface="+mn-ea"/>
              </a:rPr>
              <a:t>SARS</a:t>
            </a:r>
            <a:r>
              <a:rPr lang="zh-CN" altLang="en-US" sz="2400" kern="0" dirty="0">
                <a:latin typeface="楷体_GB2312" panose="02010609030101010101" pitchFamily="49" charset="-122"/>
                <a:ea typeface="楷体_GB2312" panose="02010609030101010101" pitchFamily="49" charset="-122"/>
                <a:sym typeface="+mn-ea"/>
              </a:rPr>
              <a:t>经验，我国疫情控制较好，因制度优势，疫情顺利按下暂停键。亚洲其他国家如韩国、日本、新加坡相对控制良好。</a:t>
            </a:r>
            <a:endParaRPr lang="en-US" altLang="zh-CN" sz="2400" kern="0" dirty="0">
              <a:latin typeface="楷体_GB2312" panose="02010609030101010101" pitchFamily="49" charset="-122"/>
              <a:ea typeface="楷体_GB2312" panose="02010609030101010101" pitchFamily="49" charset="-122"/>
              <a:sym typeface="+mn-ea"/>
            </a:endParaRPr>
          </a:p>
          <a:p>
            <a:pPr marL="457200" lvl="0" indent="-457200">
              <a:lnSpc>
                <a:spcPct val="120000"/>
              </a:lnSpc>
              <a:buClr>
                <a:srgbClr val="C00000"/>
              </a:buClr>
              <a:buFont typeface="Wingdings" panose="05000000000000000000" charset="0"/>
              <a:buChar char="p"/>
            </a:pPr>
            <a:r>
              <a:rPr lang="zh-CN" altLang="en-US" sz="2400" kern="0" dirty="0">
                <a:latin typeface="楷体_GB2312" panose="02010609030101010101" pitchFamily="49" charset="-122"/>
                <a:ea typeface="楷体_GB2312" panose="02010609030101010101" pitchFamily="49" charset="-122"/>
                <a:sym typeface="+mn-ea"/>
              </a:rPr>
              <a:t>欧洲国家一开始控制效果较差，现在控制较好。而美国基本属于失控状态，拉美国家、印度等控制效果较差。</a:t>
            </a:r>
            <a:endParaRPr lang="en-US" altLang="zh-CN" sz="2400" kern="0" dirty="0">
              <a:latin typeface="楷体_GB2312" panose="02010609030101010101" pitchFamily="49" charset="-122"/>
              <a:ea typeface="楷体_GB2312" panose="02010609030101010101" pitchFamily="49" charset="-122"/>
              <a:sym typeface="+mn-ea"/>
            </a:endParaRPr>
          </a:p>
          <a:p>
            <a:pPr marL="457200" lvl="0" indent="-457200">
              <a:lnSpc>
                <a:spcPct val="120000"/>
              </a:lnSpc>
              <a:buClr>
                <a:srgbClr val="C00000"/>
              </a:buClr>
              <a:buFont typeface="Wingdings" panose="05000000000000000000" charset="0"/>
              <a:buChar char="p"/>
            </a:pPr>
            <a:r>
              <a:rPr lang="zh-CN" altLang="en-US" sz="2400" kern="0" dirty="0">
                <a:latin typeface="楷体_GB2312" panose="02010609030101010101" pitchFamily="49" charset="-122"/>
                <a:ea typeface="楷体_GB2312" panose="02010609030101010101" pitchFamily="49" charset="-122"/>
                <a:sym typeface="+mn-ea"/>
              </a:rPr>
              <a:t>美国适逢总统大选，白宫不断挑起事端，将经贸关系不断向政治、军事领域及香港问题、南海问题扩展。</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520943" y="1075136"/>
            <a:ext cx="8154442" cy="3478960"/>
          </a:xfrm>
          <a:prstGeom prst="rect">
            <a:avLst/>
          </a:prstGeom>
          <a:noFill/>
          <a:ln w="34925" cap="flat" cmpd="sng">
            <a:noFill/>
            <a:prstDash val="solid"/>
            <a:round/>
            <a:headEnd type="none" w="med" len="med"/>
            <a:tailEnd type="none" w="med" len="med"/>
          </a:ln>
        </p:spPr>
        <p:txBody>
          <a:bodyPr wrap="square" lIns="135000" tIns="135000" rIns="135000" bIns="135000" anchor="ctr"/>
          <a:lstStyle/>
          <a:p>
            <a:pPr marL="457200" lvl="0" indent="-457200" algn="l">
              <a:lnSpc>
                <a:spcPct val="120000"/>
              </a:lnSpc>
              <a:buClr>
                <a:srgbClr val="C00000"/>
              </a:buClr>
              <a:buFont typeface="Wingdings" panose="05000000000000000000" charset="0"/>
              <a:buChar char="p"/>
            </a:pPr>
            <a:r>
              <a:rPr lang="zh-CN" altLang="en-US" sz="2400" kern="0" dirty="0">
                <a:latin typeface="楷体_GB2312" panose="02010609030101010101" pitchFamily="49" charset="-122"/>
                <a:ea typeface="楷体_GB2312" panose="02010609030101010101" pitchFamily="49" charset="-122"/>
                <a:sym typeface="+mn-ea"/>
              </a:rPr>
              <a:t>全球贸易发展的四种可能性：</a:t>
            </a:r>
            <a:endParaRPr lang="en-US" altLang="zh-CN" sz="2400" kern="0" dirty="0">
              <a:latin typeface="楷体_GB2312" panose="02010609030101010101" pitchFamily="49" charset="-122"/>
              <a:ea typeface="楷体_GB2312" panose="02010609030101010101" pitchFamily="49" charset="-122"/>
              <a:sym typeface="+mn-ea"/>
            </a:endParaRPr>
          </a:p>
          <a:p>
            <a:pPr marL="800100" lvl="1" indent="-457200">
              <a:lnSpc>
                <a:spcPct val="120000"/>
              </a:lnSpc>
              <a:buClr>
                <a:srgbClr val="C00000"/>
              </a:buClr>
              <a:buFont typeface="Arial" panose="020B0604020202020204" pitchFamily="34" charset="0"/>
              <a:buChar char="•"/>
            </a:pPr>
            <a:r>
              <a:rPr lang="zh-CN" altLang="en-US" sz="2400" kern="0" dirty="0">
                <a:latin typeface="楷体_GB2312" panose="02010609030101010101" pitchFamily="49" charset="-122"/>
                <a:ea typeface="楷体_GB2312" panose="02010609030101010101" pitchFamily="49" charset="-122"/>
                <a:sym typeface="+mn-ea"/>
              </a:rPr>
              <a:t>第一，经贸战争上升至全面战争。</a:t>
            </a:r>
          </a:p>
          <a:p>
            <a:pPr marL="800100" lvl="1" indent="-457200">
              <a:lnSpc>
                <a:spcPct val="120000"/>
              </a:lnSpc>
              <a:buClr>
                <a:srgbClr val="C00000"/>
              </a:buClr>
              <a:buFont typeface="Arial" panose="020B0604020202020204" pitchFamily="34" charset="0"/>
              <a:buChar char="•"/>
            </a:pPr>
            <a:r>
              <a:rPr lang="zh-CN" altLang="en-US" sz="2400" kern="0" dirty="0">
                <a:latin typeface="楷体_GB2312" panose="02010609030101010101" pitchFamily="49" charset="-122"/>
                <a:ea typeface="楷体_GB2312" panose="02010609030101010101" pitchFamily="49" charset="-122"/>
                <a:sym typeface="+mn-ea"/>
              </a:rPr>
              <a:t>第二，形成两至三个平行体系。中美脱钩，中国、美国、欧盟自成体系，贸易规则不一。各体系间不是不进行贸易往来，而是主要遏制高科技的贸易往来。如美国打压中国的意图在于遏制中国高科技的发展、金融的发展，防止美元霸权地位受到冲击。</a:t>
            </a:r>
            <a:endParaRPr lang="en-US" altLang="zh-CN" sz="2400" kern="0" dirty="0">
              <a:latin typeface="楷体_GB2312" panose="02010609030101010101" pitchFamily="49" charset="-122"/>
              <a:ea typeface="楷体_GB2312" panose="02010609030101010101" pitchFamily="49" charset="-122"/>
              <a:sym typeface="+mn-e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cstate="print"/>
          <a:stretch>
            <a:fillRect/>
          </a:stretch>
        </a:blipFill>
        <a:effectLst/>
      </p:bgPr>
    </p:bg>
    <p:spTree>
      <p:nvGrpSpPr>
        <p:cNvPr id="1" name=""/>
        <p:cNvGrpSpPr/>
        <p:nvPr/>
      </p:nvGrpSpPr>
      <p:grpSpPr>
        <a:xfrm>
          <a:off x="0" y="0"/>
          <a:ext cx="0" cy="0"/>
          <a:chOff x="0" y="0"/>
          <a:chExt cx="0" cy="0"/>
        </a:xfrm>
      </p:grpSpPr>
      <p:grpSp>
        <p:nvGrpSpPr>
          <p:cNvPr id="13" name="组合 12"/>
          <p:cNvGrpSpPr/>
          <p:nvPr/>
        </p:nvGrpSpPr>
        <p:grpSpPr>
          <a:xfrm>
            <a:off x="1052374" y="309722"/>
            <a:ext cx="8078956" cy="3564263"/>
            <a:chOff x="3793" y="1317"/>
            <a:chExt cx="15755" cy="7484"/>
          </a:xfrm>
        </p:grpSpPr>
        <p:sp>
          <p:nvSpPr>
            <p:cNvPr id="15" name="矩形 14"/>
            <p:cNvSpPr/>
            <p:nvPr/>
          </p:nvSpPr>
          <p:spPr>
            <a:xfrm>
              <a:off x="3793" y="1317"/>
              <a:ext cx="15640" cy="1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latin typeface="黑体" panose="02010609060101010101" charset="-122"/>
                <a:ea typeface="黑体" panose="02010609060101010101" charset="-122"/>
              </a:endParaRPr>
            </a:p>
          </p:txBody>
        </p:sp>
        <p:sp>
          <p:nvSpPr>
            <p:cNvPr id="17" name="文本框 13"/>
            <p:cNvSpPr txBox="1"/>
            <p:nvPr/>
          </p:nvSpPr>
          <p:spPr>
            <a:xfrm>
              <a:off x="3830" y="1341"/>
              <a:ext cx="12415" cy="1135"/>
            </a:xfrm>
            <a:prstGeom prst="rect">
              <a:avLst/>
            </a:prstGeom>
            <a:noFill/>
          </p:spPr>
          <p:txBody>
            <a:bodyPr wrap="square" rtlCol="0" anchor="ctr">
              <a:spAutoFit/>
            </a:bodyPr>
            <a:lstStyle/>
            <a:p>
              <a:pPr fontAlgn="auto">
                <a:lnSpc>
                  <a:spcPct val="120000"/>
                </a:lnSpc>
              </a:pPr>
              <a:r>
                <a:rPr lang="zh-CN" altLang="en-US" sz="2800" b="1" dirty="0">
                  <a:solidFill>
                    <a:schemeClr val="bg2">
                      <a:lumMod val="95000"/>
                    </a:schemeClr>
                  </a:solidFill>
                  <a:latin typeface="黑体" panose="02010609060101010101" charset="-122"/>
                  <a:ea typeface="黑体" panose="02010609060101010101" charset="-122"/>
                  <a:cs typeface="黑体" panose="02010609060101010101" charset="-122"/>
                  <a:sym typeface="+mn-ea"/>
                </a:rPr>
                <a:t>一、双循环的定义、概念</a:t>
              </a:r>
            </a:p>
          </p:txBody>
        </p:sp>
        <p:sp>
          <p:nvSpPr>
            <p:cNvPr id="19" name="矩形 18"/>
            <p:cNvSpPr/>
            <p:nvPr/>
          </p:nvSpPr>
          <p:spPr>
            <a:xfrm>
              <a:off x="3793" y="3350"/>
              <a:ext cx="15640" cy="1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latin typeface="黑体" panose="02010609060101010101" charset="-122"/>
                <a:ea typeface="黑体" panose="02010609060101010101" charset="-122"/>
              </a:endParaRPr>
            </a:p>
          </p:txBody>
        </p:sp>
        <p:sp>
          <p:nvSpPr>
            <p:cNvPr id="21" name="文本框 17"/>
            <p:cNvSpPr txBox="1"/>
            <p:nvPr/>
          </p:nvSpPr>
          <p:spPr>
            <a:xfrm>
              <a:off x="3805" y="3378"/>
              <a:ext cx="13660" cy="1276"/>
            </a:xfrm>
            <a:prstGeom prst="rect">
              <a:avLst/>
            </a:prstGeom>
            <a:noFill/>
          </p:spPr>
          <p:txBody>
            <a:bodyPr wrap="square" rtlCol="0" anchor="ctr">
              <a:spAutoFit/>
            </a:bodyPr>
            <a:lstStyle/>
            <a:p>
              <a:pPr>
                <a:lnSpc>
                  <a:spcPct val="120000"/>
                </a:lnSpc>
                <a:spcBef>
                  <a:spcPts val="0"/>
                </a:spcBef>
                <a:spcAft>
                  <a:spcPts val="0"/>
                </a:spcAft>
              </a:pPr>
              <a:r>
                <a:rPr lang="zh-CN" altLang="en-US" sz="2800" b="1" dirty="0">
                  <a:latin typeface="黑体" panose="02010609060101010101" charset="-122"/>
                  <a:ea typeface="黑体" panose="02010609060101010101" charset="-122"/>
                  <a:cs typeface="黑体" panose="02010609060101010101" charset="-122"/>
                  <a:sym typeface="+mn-ea"/>
                </a:rPr>
                <a:t>二、改革开放以来中国经济的发展战略变化</a:t>
              </a:r>
              <a:endParaRPr lang="zh-CN" altLang="zh-CN" sz="2000" b="1" spc="450" dirty="0">
                <a:solidFill>
                  <a:srgbClr val="858585"/>
                </a:solidFill>
                <a:latin typeface="黑体" panose="02010609060101010101" charset="-122"/>
                <a:ea typeface="黑体" panose="02010609060101010101" charset="-122"/>
                <a:cs typeface="黑体" panose="02010609060101010101" charset="-122"/>
                <a:sym typeface="+mn-ea"/>
              </a:endParaRPr>
            </a:p>
          </p:txBody>
        </p:sp>
        <p:sp>
          <p:nvSpPr>
            <p:cNvPr id="22" name="矩形 21"/>
            <p:cNvSpPr/>
            <p:nvPr/>
          </p:nvSpPr>
          <p:spPr>
            <a:xfrm>
              <a:off x="3793" y="5375"/>
              <a:ext cx="15640" cy="1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latin typeface="黑体" panose="02010609060101010101" charset="-122"/>
                <a:ea typeface="黑体" panose="02010609060101010101" charset="-122"/>
              </a:endParaRPr>
            </a:p>
          </p:txBody>
        </p:sp>
        <p:sp>
          <p:nvSpPr>
            <p:cNvPr id="23" name="文本框 37"/>
            <p:cNvSpPr txBox="1"/>
            <p:nvPr/>
          </p:nvSpPr>
          <p:spPr>
            <a:xfrm>
              <a:off x="3809" y="5407"/>
              <a:ext cx="15739" cy="1135"/>
            </a:xfrm>
            <a:prstGeom prst="rect">
              <a:avLst/>
            </a:prstGeom>
            <a:noFill/>
          </p:spPr>
          <p:txBody>
            <a:bodyPr wrap="square" rtlCol="0" anchor="ctr">
              <a:spAutoFit/>
            </a:bodyPr>
            <a:lstStyle/>
            <a:p>
              <a:pPr>
                <a:lnSpc>
                  <a:spcPct val="120000"/>
                </a:lnSpc>
                <a:spcBef>
                  <a:spcPts val="0"/>
                </a:spcBef>
                <a:spcAft>
                  <a:spcPts val="0"/>
                </a:spcAft>
              </a:pPr>
              <a:r>
                <a:rPr lang="zh-CN" altLang="en-US" sz="2800" b="1" dirty="0">
                  <a:latin typeface="黑体" panose="02010609060101010101" charset="-122"/>
                  <a:ea typeface="黑体" panose="02010609060101010101" charset="-122"/>
                  <a:cs typeface="黑体" panose="02010609060101010101" charset="-122"/>
                  <a:sym typeface="+mn-ea"/>
                </a:rPr>
                <a:t>三、</a:t>
              </a:r>
              <a:r>
                <a:rPr lang="en-US" altLang="zh-CN" sz="2800" b="1" dirty="0">
                  <a:latin typeface="黑体" panose="02010609060101010101" charset="-122"/>
                  <a:ea typeface="黑体" panose="02010609060101010101" charset="-122"/>
                  <a:cs typeface="黑体" panose="02010609060101010101" charset="-122"/>
                  <a:sym typeface="+mn-ea"/>
                </a:rPr>
                <a:t>2008</a:t>
              </a:r>
              <a:r>
                <a:rPr lang="zh-CN" altLang="en-US" sz="2800" b="1" dirty="0">
                  <a:latin typeface="黑体" panose="02010609060101010101" charset="-122"/>
                  <a:ea typeface="黑体" panose="02010609060101010101" charset="-122"/>
                  <a:cs typeface="黑体" panose="02010609060101010101" charset="-122"/>
                  <a:sym typeface="+mn-ea"/>
                </a:rPr>
                <a:t>年后国际国内环境及中国发展条件的变化</a:t>
              </a:r>
              <a:endParaRPr lang="zh-CN" altLang="zh-CN" sz="2800" b="1" dirty="0">
                <a:latin typeface="黑体" panose="02010609060101010101" charset="-122"/>
                <a:ea typeface="黑体" panose="02010609060101010101" charset="-122"/>
                <a:cs typeface="黑体" panose="02010609060101010101" charset="-122"/>
                <a:sym typeface="+mn-ea"/>
              </a:endParaRPr>
            </a:p>
          </p:txBody>
        </p:sp>
        <p:sp>
          <p:nvSpPr>
            <p:cNvPr id="24" name="矩形 23"/>
            <p:cNvSpPr/>
            <p:nvPr/>
          </p:nvSpPr>
          <p:spPr>
            <a:xfrm>
              <a:off x="3793" y="7440"/>
              <a:ext cx="15640" cy="1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latin typeface="黑体" panose="02010609060101010101" charset="-122"/>
                <a:ea typeface="黑体" panose="02010609060101010101" charset="-122"/>
              </a:endParaRPr>
            </a:p>
          </p:txBody>
        </p:sp>
        <p:sp>
          <p:nvSpPr>
            <p:cNvPr id="25" name="文本框 41"/>
            <p:cNvSpPr txBox="1"/>
            <p:nvPr/>
          </p:nvSpPr>
          <p:spPr>
            <a:xfrm>
              <a:off x="3827" y="7535"/>
              <a:ext cx="13353" cy="1135"/>
            </a:xfrm>
            <a:prstGeom prst="rect">
              <a:avLst/>
            </a:prstGeom>
            <a:noFill/>
          </p:spPr>
          <p:txBody>
            <a:bodyPr wrap="square" rtlCol="0" anchor="ctr">
              <a:spAutoFit/>
            </a:bodyPr>
            <a:lstStyle/>
            <a:p>
              <a:pPr fontAlgn="auto">
                <a:lnSpc>
                  <a:spcPct val="120000"/>
                </a:lnSpc>
              </a:pPr>
              <a:r>
                <a:rPr lang="zh-CN" altLang="en-US" sz="2800" b="1" dirty="0">
                  <a:solidFill>
                    <a:schemeClr val="bg2">
                      <a:lumMod val="95000"/>
                    </a:schemeClr>
                  </a:solidFill>
                  <a:latin typeface="黑体" panose="02010609060101010101" charset="-122"/>
                  <a:ea typeface="黑体" panose="02010609060101010101" charset="-122"/>
                  <a:cs typeface="黑体" panose="02010609060101010101" charset="-122"/>
                  <a:sym typeface="+mn-ea"/>
                </a:rPr>
                <a:t>四、中国形成双循环的条件和策略</a:t>
              </a:r>
              <a:endParaRPr lang="zh-CN" altLang="en-US" sz="2800" b="1" spc="450" dirty="0">
                <a:solidFill>
                  <a:schemeClr val="bg2">
                    <a:lumMod val="95000"/>
                  </a:schemeClr>
                </a:solidFill>
                <a:latin typeface="黑体" panose="02010609060101010101" charset="-122"/>
                <a:ea typeface="黑体" panose="02010609060101010101" charset="-122"/>
                <a:cs typeface="黑体" panose="02010609060101010101" charset="-122"/>
                <a:sym typeface="+mn-ea"/>
              </a:endParaRPr>
            </a:p>
          </p:txBody>
        </p:sp>
      </p:grpSp>
      <p:sp>
        <p:nvSpPr>
          <p:cNvPr id="26" name="标题 3"/>
          <p:cNvSpPr>
            <a:spLocks noGrp="1"/>
          </p:cNvSpPr>
          <p:nvPr/>
        </p:nvSpPr>
        <p:spPr>
          <a:xfrm>
            <a:off x="191386" y="1535430"/>
            <a:ext cx="776177" cy="1664970"/>
          </a:xfrm>
          <a:prstGeom prst="rect">
            <a:avLst/>
          </a:prstGeom>
          <a:noFill/>
        </p:spPr>
        <p:txBody>
          <a:bodyPr vert="horz" lIns="101600" tIns="38100" rIns="25400" bIns="38100" rtlCol="0" anchor="t" anchorCtr="0">
            <a:noAutofit/>
          </a:bodyPr>
          <a:lstStyle>
            <a:lvl1pPr marL="0" marR="0" algn="ctr" defTabSz="914400" rtl="0" eaLnBrk="1" fontAlgn="auto" latinLnBrk="0" hangingPunct="1">
              <a:lnSpc>
                <a:spcPct val="100000"/>
              </a:lnSpc>
              <a:spcBef>
                <a:spcPct val="0"/>
              </a:spcBef>
              <a:buNone/>
              <a:defRPr kumimoji="0" lang="zh-CN" altLang="en-US" sz="5400" b="0" i="0" u="none" strike="noStrike" kern="1200" cap="none" spc="600" normalizeH="0" baseline="0" noProof="1" dirty="0">
                <a:solidFill>
                  <a:schemeClr val="tx1"/>
                </a:solidFill>
                <a:effectLst>
                  <a:outerShdw blurRad="38100" dist="38100" dir="2700000" algn="tl">
                    <a:srgbClr val="000000">
                      <a:alpha val="43137"/>
                    </a:srgbClr>
                  </a:outerShdw>
                </a:effectLst>
                <a:uFillTx/>
                <a:latin typeface="+mj-lt"/>
                <a:ea typeface="+mj-ea"/>
                <a:cs typeface="+mj-cs"/>
                <a:sym typeface="+mn-ea"/>
              </a:defRPr>
            </a:lvl1pPr>
          </a:lstStyle>
          <a:p>
            <a:r>
              <a:rPr lang="zh-CN" altLang="en-US" sz="3200" b="1" dirty="0">
                <a:solidFill>
                  <a:srgbClr val="C00000"/>
                </a:solidFill>
                <a:effectLst>
                  <a:outerShdw blurRad="38100" dist="38100" dir="2700000" algn="tl">
                    <a:schemeClr val="bg1">
                      <a:alpha val="43137"/>
                    </a:schemeClr>
                  </a:outerShdw>
                </a:effectLst>
                <a:latin typeface="黑体" panose="02010609060101010101" charset="-122"/>
                <a:ea typeface="黑体" panose="02010609060101010101" charset="-122"/>
                <a:cs typeface="黑体" panose="02010609060101010101" charset="-122"/>
              </a:rPr>
              <a:t>目</a:t>
            </a:r>
            <a:endParaRPr lang="en-US" altLang="zh-CN" sz="3200" b="1" dirty="0">
              <a:solidFill>
                <a:srgbClr val="C00000"/>
              </a:solidFill>
              <a:effectLst>
                <a:outerShdw blurRad="38100" dist="38100" dir="2700000" algn="tl">
                  <a:schemeClr val="bg1">
                    <a:alpha val="43137"/>
                  </a:schemeClr>
                </a:outerShdw>
              </a:effectLst>
              <a:latin typeface="黑体" panose="02010609060101010101" charset="-122"/>
              <a:ea typeface="黑体" panose="02010609060101010101" charset="-122"/>
              <a:cs typeface="黑体" panose="02010609060101010101" charset="-122"/>
            </a:endParaRPr>
          </a:p>
          <a:p>
            <a:endParaRPr lang="en-US" altLang="zh-CN" sz="3200" b="1" dirty="0">
              <a:solidFill>
                <a:srgbClr val="C00000"/>
              </a:solidFill>
              <a:effectLst>
                <a:outerShdw blurRad="38100" dist="38100" dir="2700000" algn="tl">
                  <a:schemeClr val="bg1">
                    <a:alpha val="43137"/>
                  </a:schemeClr>
                </a:outerShdw>
              </a:effectLst>
              <a:latin typeface="黑体" panose="02010609060101010101" charset="-122"/>
              <a:ea typeface="黑体" panose="02010609060101010101" charset="-122"/>
              <a:cs typeface="黑体" panose="02010609060101010101" charset="-122"/>
            </a:endParaRPr>
          </a:p>
          <a:p>
            <a:r>
              <a:rPr lang="zh-CN" altLang="en-US" sz="3200" b="1" dirty="0">
                <a:solidFill>
                  <a:srgbClr val="C00000"/>
                </a:solidFill>
                <a:effectLst>
                  <a:outerShdw blurRad="38100" dist="38100" dir="2700000" algn="tl">
                    <a:schemeClr val="bg1">
                      <a:alpha val="43137"/>
                    </a:schemeClr>
                  </a:outerShdw>
                </a:effectLst>
                <a:latin typeface="黑体" panose="02010609060101010101" charset="-122"/>
                <a:ea typeface="黑体" panose="02010609060101010101" charset="-122"/>
                <a:cs typeface="黑体" panose="02010609060101010101" charset="-122"/>
              </a:rPr>
              <a:t>录</a:t>
            </a: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350814" y="1156857"/>
            <a:ext cx="4433832" cy="1958493"/>
          </a:xfrm>
          <a:prstGeom prst="rect">
            <a:avLst/>
          </a:prstGeom>
          <a:noFill/>
          <a:ln w="34925" cap="flat" cmpd="sng">
            <a:noFill/>
            <a:prstDash val="solid"/>
            <a:round/>
            <a:headEnd type="none" w="med" len="med"/>
            <a:tailEnd type="none" w="med" len="med"/>
          </a:ln>
        </p:spPr>
        <p:txBody>
          <a:bodyPr wrap="square" lIns="135000" tIns="135000" rIns="135000" bIns="135000" anchor="ctr"/>
          <a:lstStyle/>
          <a:p>
            <a:pPr marL="800100" lvl="1" indent="-457200">
              <a:lnSpc>
                <a:spcPct val="120000"/>
              </a:lnSpc>
              <a:buClr>
                <a:srgbClr val="C00000"/>
              </a:buClr>
              <a:buFont typeface="Arial" panose="020B0604020202020204" pitchFamily="34" charset="0"/>
              <a:buChar char="•"/>
            </a:pPr>
            <a:r>
              <a:rPr lang="zh-CN" altLang="en-US" sz="2400" kern="0" dirty="0">
                <a:latin typeface="楷体_GB2312" panose="02010609030101010101" pitchFamily="49" charset="-122"/>
                <a:ea typeface="楷体_GB2312" panose="02010609030101010101" pitchFamily="49" charset="-122"/>
                <a:sym typeface="+mn-ea"/>
              </a:rPr>
              <a:t>第三，谈判解决当前贸易争端。</a:t>
            </a:r>
            <a:endParaRPr lang="en-US" altLang="zh-CN" sz="2400" kern="0" dirty="0">
              <a:latin typeface="楷体_GB2312" panose="02010609030101010101" pitchFamily="49" charset="-122"/>
              <a:ea typeface="楷体_GB2312" panose="02010609030101010101" pitchFamily="49" charset="-122"/>
              <a:sym typeface="+mn-ea"/>
            </a:endParaRPr>
          </a:p>
          <a:p>
            <a:pPr marL="800100" lvl="1" indent="-457200">
              <a:lnSpc>
                <a:spcPct val="120000"/>
              </a:lnSpc>
              <a:buClr>
                <a:srgbClr val="C00000"/>
              </a:buClr>
              <a:buFont typeface="Arial" panose="020B0604020202020204" pitchFamily="34" charset="0"/>
              <a:buChar char="•"/>
            </a:pPr>
            <a:r>
              <a:rPr lang="zh-CN" altLang="en-US" sz="2400" kern="0" dirty="0">
                <a:latin typeface="楷体_GB2312" panose="02010609030101010101" pitchFamily="49" charset="-122"/>
                <a:ea typeface="楷体_GB2312" panose="02010609030101010101" pitchFamily="49" charset="-122"/>
                <a:sym typeface="+mn-ea"/>
              </a:rPr>
              <a:t>第四，全球贸易恢复如初。</a:t>
            </a:r>
            <a:endParaRPr lang="en-US" altLang="zh-CN" sz="2400" kern="0" dirty="0">
              <a:latin typeface="楷体_GB2312" panose="02010609030101010101" pitchFamily="49" charset="-122"/>
              <a:ea typeface="楷体_GB2312" panose="02010609030101010101" pitchFamily="49" charset="-122"/>
              <a:sym typeface="+mn-ea"/>
            </a:endParaRPr>
          </a:p>
        </p:txBody>
      </p:sp>
      <p:pic>
        <p:nvPicPr>
          <p:cNvPr id="2" name="图片 1"/>
          <p:cNvPicPr>
            <a:picLocks noChangeAspect="1"/>
          </p:cNvPicPr>
          <p:nvPr/>
        </p:nvPicPr>
        <p:blipFill rotWithShape="1">
          <a:blip r:embed="rId4" cstate="print"/>
          <a:srcRect b="15982"/>
          <a:stretch>
            <a:fillRect/>
          </a:stretch>
        </p:blipFill>
        <p:spPr>
          <a:xfrm>
            <a:off x="4923896" y="1337099"/>
            <a:ext cx="3345823" cy="15825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文本框 3"/>
          <p:cNvSpPr txBox="1"/>
          <p:nvPr>
            <p:custDataLst>
              <p:tags r:id="rId2"/>
            </p:custDataLst>
          </p:nvPr>
        </p:nvSpPr>
        <p:spPr>
          <a:xfrm>
            <a:off x="584740" y="3068877"/>
            <a:ext cx="8060761" cy="1503123"/>
          </a:xfrm>
          <a:prstGeom prst="rect">
            <a:avLst/>
          </a:prstGeom>
          <a:noFill/>
          <a:ln w="34925" cap="flat" cmpd="sng">
            <a:noFill/>
            <a:prstDash val="solid"/>
            <a:round/>
            <a:headEnd type="none" w="med" len="med"/>
            <a:tailEnd type="none" w="med" len="med"/>
          </a:ln>
        </p:spPr>
        <p:txBody>
          <a:bodyPr wrap="square" lIns="135000" tIns="135000" rIns="135000" bIns="135000" anchor="ctr"/>
          <a:lstStyle/>
          <a:p>
            <a:pPr lvl="0" indent="0">
              <a:lnSpc>
                <a:spcPct val="120000"/>
              </a:lnSpc>
              <a:buClr>
                <a:srgbClr val="C00000"/>
              </a:buClr>
              <a:buFont typeface="Wingdings" panose="05000000000000000000" charset="0"/>
              <a:buNone/>
            </a:pPr>
            <a:r>
              <a:rPr lang="zh-CN" altLang="en-US" sz="2400" kern="0" dirty="0">
                <a:latin typeface="楷体_GB2312" panose="02010609030101010101" pitchFamily="49" charset="-122"/>
                <a:ea typeface="楷体_GB2312" panose="02010609030101010101" pitchFamily="49" charset="-122"/>
                <a:sym typeface="+mn-ea"/>
              </a:rPr>
              <a:t>第二、第三种可能性出现的机率较大，即通过谈判解决贸易问题。中美脱钩是不现实的，闭关锁国的历史经验告诉我们要坚持继续开放。</a:t>
            </a:r>
            <a:endParaRPr lang="en-US" altLang="zh-CN" sz="2400" kern="0" dirty="0">
              <a:latin typeface="楷体_GB2312" panose="02010609030101010101" pitchFamily="49" charset="-122"/>
              <a:ea typeface="楷体_GB2312" panose="02010609030101010101" pitchFamily="49" charset="-122"/>
              <a:sym typeface="+mn-ea"/>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000936" y="263064"/>
            <a:ext cx="5715381" cy="584835"/>
          </a:xfrm>
          <a:prstGeom prst="rect">
            <a:avLst/>
          </a:prstGeom>
        </p:spPr>
        <p:txBody>
          <a:bodyPr wrap="square" lIns="68580" tIns="34290" rIns="68580" bIns="34290">
            <a:spAutoFit/>
          </a:bodyPr>
          <a:lstStyle/>
          <a:p>
            <a:pPr>
              <a:lnSpc>
                <a:spcPct val="120000"/>
              </a:lnSpc>
              <a:spcBef>
                <a:spcPts val="975"/>
              </a:spcBef>
              <a:spcAft>
                <a:spcPts val="975"/>
              </a:spcAft>
            </a:pPr>
            <a:r>
              <a:rPr lang="zh-CN" altLang="en-US" sz="2800" b="1" kern="100" dirty="0">
                <a:solidFill>
                  <a:schemeClr val="bg1"/>
                </a:solidFill>
                <a:latin typeface="Arial" panose="020B0604020202020204" pitchFamily="34" charset="0"/>
                <a:ea typeface="黑体" panose="02010609060101010101" charset="-122"/>
                <a:cs typeface="Times New Roman" panose="02020603050405020304" pitchFamily="18" charset="0"/>
              </a:rPr>
              <a:t>（四）国内变化 </a:t>
            </a:r>
            <a:endParaRPr lang="zh-CN" altLang="zh-CN" sz="2800" b="1" kern="100" dirty="0">
              <a:solidFill>
                <a:schemeClr val="bg1"/>
              </a:solidFill>
              <a:latin typeface="Arial" panose="020B0604020202020204" pitchFamily="34" charset="0"/>
              <a:ea typeface="黑体" panose="02010609060101010101" charset="-122"/>
              <a:cs typeface="Times New Roman" panose="02020603050405020304" pitchFamily="18" charset="0"/>
            </a:endParaRPr>
          </a:p>
        </p:txBody>
      </p:sp>
      <p:sp>
        <p:nvSpPr>
          <p:cNvPr id="7" name="标题 3"/>
          <p:cNvSpPr>
            <a:spLocks noGrp="1"/>
          </p:cNvSpPr>
          <p:nvPr/>
        </p:nvSpPr>
        <p:spPr>
          <a:xfrm>
            <a:off x="723900" y="1121410"/>
            <a:ext cx="2991485" cy="514084"/>
          </a:xfrm>
          <a:prstGeom prst="rect">
            <a:avLst/>
          </a:prstGeom>
          <a:solidFill>
            <a:srgbClr val="C00000"/>
          </a:solidFill>
        </p:spPr>
        <p:txBody>
          <a:bodyPr vert="horz" wrap="square" lIns="67500" tIns="35100" rIns="67500" bIns="35100" rtlCol="0" anchor="ctr" anchorCtr="0">
            <a:spAutoFit/>
          </a:bodyPr>
          <a:lstStyle>
            <a:lvl1pPr algn="l" defTabSz="914400" rtl="0" eaLnBrk="1" fontAlgn="auto" latinLnBrk="0" hangingPunct="1">
              <a:lnSpc>
                <a:spcPct val="100000"/>
              </a:lnSpc>
              <a:spcBef>
                <a:spcPct val="0"/>
              </a:spcBef>
              <a:buNone/>
              <a:defRPr sz="4000" b="1" i="0" u="none" strike="noStrike" kern="1200" cap="none" spc="300" normalizeH="0" baseline="0">
                <a:solidFill>
                  <a:schemeClr val="bg1"/>
                </a:solidFill>
                <a:effectLst/>
                <a:uFillTx/>
                <a:latin typeface="Arial" panose="020B0604020202020204" pitchFamily="34" charset="0"/>
                <a:ea typeface="微软雅黑" panose="020B0503020204020204" pitchFamily="34" charset="-122"/>
                <a:cs typeface="+mj-cs"/>
              </a:defRPr>
            </a:lvl1pPr>
          </a:lstStyle>
          <a:p>
            <a:pPr algn="l">
              <a:lnSpc>
                <a:spcPct val="120000"/>
              </a:lnSpc>
              <a:spcBef>
                <a:spcPts val="0"/>
              </a:spcBef>
              <a:spcAft>
                <a:spcPts val="0"/>
              </a:spcAft>
            </a:pPr>
            <a:r>
              <a:rPr lang="en-US" altLang="zh-CN" sz="2400" spc="0" dirty="0">
                <a:latin typeface="楷体_GB2312" panose="02010609030101010101" pitchFamily="49" charset="-122"/>
                <a:ea typeface="楷体_GB2312" panose="02010609030101010101" pitchFamily="49" charset="-122"/>
              </a:rPr>
              <a:t>1.</a:t>
            </a:r>
            <a:r>
              <a:rPr lang="zh-CN" altLang="en-US" sz="2400" spc="0" dirty="0">
                <a:latin typeface="楷体_GB2312" panose="02010609030101010101" pitchFamily="49" charset="-122"/>
                <a:ea typeface="楷体_GB2312" panose="02010609030101010101" pitchFamily="49" charset="-122"/>
              </a:rPr>
              <a:t>要素条件发生变化</a:t>
            </a:r>
            <a:endParaRPr lang="zh-CN" altLang="zh-CN" sz="2400" spc="0" dirty="0">
              <a:latin typeface="楷体_GB2312" panose="02010609030101010101" pitchFamily="49" charset="-122"/>
              <a:ea typeface="楷体_GB2312" panose="02010609030101010101" pitchFamily="49" charset="-122"/>
              <a:sym typeface="+mn-ea"/>
            </a:endParaRPr>
          </a:p>
        </p:txBody>
      </p:sp>
      <p:graphicFrame>
        <p:nvGraphicFramePr>
          <p:cNvPr id="4" name="图示 3"/>
          <p:cNvGraphicFramePr/>
          <p:nvPr/>
        </p:nvGraphicFramePr>
        <p:xfrm>
          <a:off x="4168480" y="1871330"/>
          <a:ext cx="4501019" cy="26581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文本框 1"/>
          <p:cNvSpPr txBox="1"/>
          <p:nvPr/>
        </p:nvSpPr>
        <p:spPr>
          <a:xfrm>
            <a:off x="589915" y="1811843"/>
            <a:ext cx="3260090" cy="2749550"/>
          </a:xfrm>
          <a:prstGeom prst="rect">
            <a:avLst/>
          </a:prstGeom>
          <a:noFill/>
        </p:spPr>
        <p:txBody>
          <a:bodyPr wrap="square" rtlCol="0" anchor="t">
            <a:spAutoFit/>
          </a:bodyPr>
          <a:lstStyle/>
          <a:p>
            <a:pPr marL="457200" lvl="0" indent="-457200" algn="l">
              <a:lnSpc>
                <a:spcPct val="120000"/>
              </a:lnSpc>
              <a:buClr>
                <a:srgbClr val="C00000"/>
              </a:buClr>
              <a:buFont typeface="Wingdings" panose="05000000000000000000" charset="0"/>
              <a:buChar char="p"/>
            </a:pPr>
            <a:r>
              <a:rPr lang="zh-CN" altLang="en-US" sz="2400" b="1" kern="0" dirty="0">
                <a:solidFill>
                  <a:srgbClr val="FF0000"/>
                </a:solidFill>
                <a:latin typeface="楷体_GB2312" panose="02010609030101010101" pitchFamily="49" charset="-122"/>
                <a:ea typeface="楷体_GB2312" panose="02010609030101010101" pitchFamily="49" charset="-122"/>
                <a:sym typeface="+mn-ea"/>
              </a:rPr>
              <a:t>劳动力成本上升。</a:t>
            </a:r>
            <a:r>
              <a:rPr lang="zh-CN" altLang="en-US" sz="2400" dirty="0">
                <a:latin typeface="楷体_GB2312" panose="02010609030101010101" pitchFamily="49" charset="-122"/>
                <a:ea typeface="楷体_GB2312" panose="02010609030101010101" pitchFamily="49" charset="-122"/>
                <a:sym typeface="+mn-ea"/>
              </a:rPr>
              <a:t>因劳动力优势发展的出口加工行业逐渐外转，如纺织等。加工优势的消减倒逼中国向高端迈步。</a:t>
            </a:r>
            <a:endParaRPr lang="zh-CN" altLang="en-US" sz="2400" dirty="0">
              <a:latin typeface="楷体_GB2312" panose="02010609030101010101" pitchFamily="49" charset="-122"/>
              <a:ea typeface="楷体_GB2312" panose="02010609030101010101" pitchFamily="49" charset="-122"/>
            </a:endParaRPr>
          </a:p>
        </p:txBody>
      </p:sp>
    </p:spTree>
    <p:custDataLst>
      <p:tags r:id="rId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510310" y="1202732"/>
            <a:ext cx="8154442" cy="1678697"/>
          </a:xfrm>
          <a:prstGeom prst="rect">
            <a:avLst/>
          </a:prstGeom>
          <a:noFill/>
          <a:ln w="34925" cap="flat" cmpd="sng">
            <a:noFill/>
            <a:prstDash val="solid"/>
            <a:round/>
            <a:headEnd type="none" w="med" len="med"/>
            <a:tailEnd type="none" w="med" len="med"/>
          </a:ln>
        </p:spPr>
        <p:txBody>
          <a:bodyPr wrap="square" lIns="135000" tIns="135000" rIns="135000" bIns="135000" anchor="ctr"/>
          <a:lstStyle/>
          <a:p>
            <a:pPr marL="457200" lvl="0" indent="-457200">
              <a:lnSpc>
                <a:spcPct val="120000"/>
              </a:lnSpc>
              <a:buClr>
                <a:srgbClr val="C00000"/>
              </a:buClr>
              <a:buFont typeface="Wingdings" panose="05000000000000000000" charset="0"/>
              <a:buChar char="p"/>
            </a:pPr>
            <a:r>
              <a:rPr lang="zh-CN" altLang="en-US" sz="2400" b="1" kern="0" dirty="0">
                <a:solidFill>
                  <a:srgbClr val="FF0000"/>
                </a:solidFill>
                <a:latin typeface="楷体_GB2312" panose="02010609030101010101" pitchFamily="49" charset="-122"/>
                <a:ea typeface="楷体_GB2312" panose="02010609030101010101" pitchFamily="49" charset="-122"/>
                <a:sym typeface="+mn-ea"/>
              </a:rPr>
              <a:t>中国的劳动人口与总人口下降</a:t>
            </a:r>
            <a:r>
              <a:rPr lang="zh-CN" altLang="en-US" sz="2400" kern="0" dirty="0">
                <a:latin typeface="楷体_GB2312" panose="02010609030101010101" pitchFamily="49" charset="-122"/>
                <a:ea typeface="楷体_GB2312" panose="02010609030101010101" pitchFamily="49" charset="-122"/>
                <a:sym typeface="+mn-ea"/>
              </a:rPr>
              <a:t>。</a:t>
            </a:r>
            <a:r>
              <a:rPr lang="en-US" altLang="zh-CN" sz="2400" kern="0" dirty="0">
                <a:latin typeface="楷体_GB2312" panose="02010609030101010101" pitchFamily="49" charset="-122"/>
                <a:ea typeface="楷体_GB2312" panose="02010609030101010101" pitchFamily="49" charset="-122"/>
                <a:sym typeface="+mn-ea"/>
              </a:rPr>
              <a:t>2010</a:t>
            </a:r>
            <a:r>
              <a:rPr lang="zh-CN" altLang="en-US" sz="2400" kern="0" dirty="0">
                <a:latin typeface="楷体_GB2312" panose="02010609030101010101" pitchFamily="49" charset="-122"/>
                <a:ea typeface="楷体_GB2312" panose="02010609030101010101" pitchFamily="49" charset="-122"/>
                <a:sym typeface="+mn-ea"/>
              </a:rPr>
              <a:t>年，</a:t>
            </a:r>
            <a:r>
              <a:rPr lang="en-US" altLang="zh-CN" sz="2400" kern="0" dirty="0">
                <a:latin typeface="楷体_GB2312" panose="02010609030101010101" pitchFamily="49" charset="-122"/>
                <a:ea typeface="楷体_GB2312" panose="02010609030101010101" pitchFamily="49" charset="-122"/>
                <a:sym typeface="+mn-ea"/>
              </a:rPr>
              <a:t>16-65</a:t>
            </a:r>
            <a:r>
              <a:rPr lang="zh-CN" altLang="en-US" sz="2400" kern="0" dirty="0">
                <a:latin typeface="楷体_GB2312" panose="02010609030101010101" pitchFamily="49" charset="-122"/>
                <a:ea typeface="楷体_GB2312" panose="02010609030101010101" pitchFamily="49" charset="-122"/>
                <a:sym typeface="+mn-ea"/>
              </a:rPr>
              <a:t>岁劳动人口开始下降，劳动力成本上升。短期内，实业可支撑经济，但中长期已出现劳动力短缺趋势。</a:t>
            </a:r>
            <a:endParaRPr lang="en-US" altLang="zh-CN" sz="2400" kern="0" dirty="0">
              <a:latin typeface="楷体_GB2312" panose="02010609030101010101" pitchFamily="49" charset="-122"/>
              <a:ea typeface="楷体_GB2312" panose="02010609030101010101" pitchFamily="49" charset="-122"/>
              <a:sym typeface="+mn-ea"/>
            </a:endParaRPr>
          </a:p>
          <a:p>
            <a:pPr marL="457200" lvl="0" indent="-457200">
              <a:lnSpc>
                <a:spcPct val="120000"/>
              </a:lnSpc>
              <a:buClr>
                <a:srgbClr val="C00000"/>
              </a:buClr>
              <a:buFont typeface="Wingdings" panose="05000000000000000000" charset="0"/>
              <a:buChar char="p"/>
            </a:pPr>
            <a:r>
              <a:rPr lang="zh-CN" altLang="en-US" sz="2400" b="1" kern="0" dirty="0">
                <a:solidFill>
                  <a:srgbClr val="FF0000"/>
                </a:solidFill>
                <a:latin typeface="楷体_GB2312" panose="02010609030101010101" pitchFamily="49" charset="-122"/>
                <a:ea typeface="楷体_GB2312" panose="02010609030101010101" pitchFamily="49" charset="-122"/>
                <a:sym typeface="+mn-ea"/>
              </a:rPr>
              <a:t>老龄化上升，储蓄率下降，消费率上升</a:t>
            </a:r>
            <a:r>
              <a:rPr lang="zh-CN" altLang="en-US" sz="2400" kern="0" dirty="0">
                <a:latin typeface="楷体_GB2312" panose="02010609030101010101" pitchFamily="49" charset="-122"/>
                <a:ea typeface="楷体_GB2312" panose="02010609030101010101" pitchFamily="49" charset="-122"/>
                <a:sym typeface="+mn-ea"/>
              </a:rPr>
              <a:t>。</a:t>
            </a:r>
          </a:p>
        </p:txBody>
      </p:sp>
      <p:pic>
        <p:nvPicPr>
          <p:cNvPr id="54274" name="Picture 2" descr="https://timgsa.baidu.com/timg?image&amp;quality=80&amp;size=b9999_10000&amp;sec=1599218665389&amp;di=64ac42aa757a4fd54899328a735d354c&amp;imgtype=0&amp;src=http%3A%2F%2Fwww.touqian88.com%2Fuploads%2Fallimg%2F200327%2F2-20032G00Gb16.jpg"/>
          <p:cNvPicPr>
            <a:picLocks noChangeAspect="1" noChangeArrowheads="1"/>
          </p:cNvPicPr>
          <p:nvPr/>
        </p:nvPicPr>
        <p:blipFill>
          <a:blip r:embed="rId3"/>
          <a:srcRect/>
          <a:stretch>
            <a:fillRect/>
          </a:stretch>
        </p:blipFill>
        <p:spPr bwMode="auto">
          <a:xfrm>
            <a:off x="5135533" y="2913576"/>
            <a:ext cx="3652800" cy="1856017"/>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520943" y="1075136"/>
            <a:ext cx="8154442" cy="3478960"/>
          </a:xfrm>
          <a:prstGeom prst="rect">
            <a:avLst/>
          </a:prstGeom>
          <a:noFill/>
          <a:ln w="34925" cap="flat" cmpd="sng">
            <a:noFill/>
            <a:prstDash val="solid"/>
            <a:round/>
            <a:headEnd type="none" w="med" len="med"/>
            <a:tailEnd type="none" w="med" len="med"/>
          </a:ln>
        </p:spPr>
        <p:txBody>
          <a:bodyPr wrap="square" lIns="135000" tIns="135000" rIns="135000" bIns="135000" anchor="ctr"/>
          <a:lstStyle/>
          <a:p>
            <a:pPr marL="457200" indent="-457200">
              <a:lnSpc>
                <a:spcPct val="120000"/>
              </a:lnSpc>
              <a:buClr>
                <a:srgbClr val="C00000"/>
              </a:buClr>
              <a:buFont typeface="Wingdings" panose="05000000000000000000" charset="0"/>
              <a:buChar char="p"/>
            </a:pPr>
            <a:r>
              <a:rPr lang="zh-CN" altLang="en-US" sz="2400" b="1" kern="0" dirty="0">
                <a:solidFill>
                  <a:srgbClr val="FF0000"/>
                </a:solidFill>
                <a:latin typeface="楷体_GB2312" panose="02010609030101010101" pitchFamily="49" charset="-122"/>
                <a:ea typeface="楷体_GB2312" panose="02010609030101010101" pitchFamily="49" charset="-122"/>
                <a:sym typeface="+mn-ea"/>
              </a:rPr>
              <a:t>科技水平仍需进一步提升</a:t>
            </a:r>
            <a:r>
              <a:rPr lang="zh-CN" altLang="en-US" sz="2400" kern="0" dirty="0">
                <a:latin typeface="楷体_GB2312" panose="02010609030101010101" pitchFamily="49" charset="-122"/>
                <a:ea typeface="楷体_GB2312" panose="02010609030101010101" pitchFamily="49" charset="-122"/>
                <a:sym typeface="+mn-ea"/>
              </a:rPr>
              <a:t>。我国的科技创新大部分是集成创新，引进、消化、吸收后创新，并无真正原创性内容。淘宝、抖音等均是模式创新，核心技术仍掌握在发达国家手中。关键零部件、关键设备如芯片、车床等关系到整个产业链的完整性，需加强自主性。</a:t>
            </a:r>
            <a:endParaRPr lang="en-US" altLang="zh-CN" sz="2400" kern="0" dirty="0">
              <a:latin typeface="楷体_GB2312" panose="02010609030101010101" pitchFamily="49" charset="-122"/>
              <a:ea typeface="楷体_GB2312" panose="02010609030101010101" pitchFamily="49" charset="-122"/>
              <a:sym typeface="+mn-ea"/>
            </a:endParaRPr>
          </a:p>
          <a:p>
            <a:pPr marL="457200" lvl="0" indent="-457200">
              <a:lnSpc>
                <a:spcPct val="120000"/>
              </a:lnSpc>
              <a:buClr>
                <a:srgbClr val="C00000"/>
              </a:buClr>
              <a:buFont typeface="Wingdings" panose="05000000000000000000" charset="0"/>
              <a:buChar char="p"/>
            </a:pPr>
            <a:r>
              <a:rPr lang="zh-CN" altLang="en-US" sz="2400" b="1" kern="0" dirty="0">
                <a:solidFill>
                  <a:srgbClr val="FF0000"/>
                </a:solidFill>
                <a:latin typeface="楷体_GB2312" panose="02010609030101010101" pitchFamily="49" charset="-122"/>
                <a:ea typeface="楷体_GB2312" panose="02010609030101010101" pitchFamily="49" charset="-122"/>
                <a:sym typeface="+mn-ea"/>
              </a:rPr>
              <a:t>坚持开放</a:t>
            </a:r>
            <a:r>
              <a:rPr lang="zh-CN" altLang="en-US" sz="2400" kern="0" dirty="0">
                <a:latin typeface="楷体_GB2312" panose="02010609030101010101" pitchFamily="49" charset="-122"/>
                <a:ea typeface="楷体_GB2312" panose="02010609030101010101" pitchFamily="49" charset="-122"/>
                <a:sym typeface="+mn-ea"/>
              </a:rPr>
              <a:t>。通过开放与国外合作，执行两个循环，补上</a:t>
            </a:r>
            <a:r>
              <a:rPr lang="en-US" altLang="zh-CN" sz="2400" kern="0" dirty="0">
                <a:latin typeface="楷体_GB2312" panose="02010609030101010101" pitchFamily="49" charset="-122"/>
                <a:ea typeface="楷体_GB2312" panose="02010609030101010101" pitchFamily="49" charset="-122"/>
                <a:sym typeface="+mn-ea"/>
              </a:rPr>
              <a:t>“</a:t>
            </a:r>
            <a:r>
              <a:rPr lang="zh-CN" altLang="en-US" sz="2400" kern="0" dirty="0">
                <a:latin typeface="楷体_GB2312" panose="02010609030101010101" pitchFamily="49" charset="-122"/>
                <a:ea typeface="楷体_GB2312" panose="02010609030101010101" pitchFamily="49" charset="-122"/>
                <a:sym typeface="+mn-ea"/>
              </a:rPr>
              <a:t>卡脖子</a:t>
            </a:r>
            <a:r>
              <a:rPr lang="en-US" altLang="zh-CN" sz="2400" kern="0" dirty="0">
                <a:latin typeface="楷体_GB2312" panose="02010609030101010101" pitchFamily="49" charset="-122"/>
                <a:ea typeface="楷体_GB2312" panose="02010609030101010101" pitchFamily="49" charset="-122"/>
                <a:sym typeface="+mn-ea"/>
              </a:rPr>
              <a:t>”</a:t>
            </a:r>
            <a:r>
              <a:rPr lang="zh-CN" altLang="en-US" sz="2400" kern="0" dirty="0">
                <a:latin typeface="楷体_GB2312" panose="02010609030101010101" pitchFamily="49" charset="-122"/>
                <a:ea typeface="楷体_GB2312" panose="02010609030101010101" pitchFamily="49" charset="-122"/>
                <a:sym typeface="+mn-ea"/>
              </a:rPr>
              <a:t>环节。</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338203" y="1766170"/>
            <a:ext cx="8337182" cy="2787926"/>
          </a:xfrm>
          <a:prstGeom prst="rect">
            <a:avLst/>
          </a:prstGeom>
          <a:noFill/>
          <a:ln w="34925" cap="flat" cmpd="sng">
            <a:noFill/>
            <a:prstDash val="solid"/>
            <a:round/>
            <a:headEnd type="none" w="med" len="med"/>
            <a:tailEnd type="none" w="med" len="med"/>
          </a:ln>
        </p:spPr>
        <p:txBody>
          <a:bodyPr wrap="square" lIns="135000" tIns="135000" rIns="135000" bIns="135000" anchor="ctr"/>
          <a:lstStyle/>
          <a:p>
            <a:pPr marL="457200" lvl="0" indent="-457200">
              <a:lnSpc>
                <a:spcPct val="120000"/>
              </a:lnSpc>
              <a:buClr>
                <a:srgbClr val="C00000"/>
              </a:buClr>
              <a:buFont typeface="Wingdings" panose="05000000000000000000" charset="0"/>
              <a:buChar char="p"/>
            </a:pPr>
            <a:r>
              <a:rPr lang="zh-CN" altLang="en-US" sz="2400" kern="0" dirty="0">
                <a:latin typeface="楷体_GB2312" panose="02010609030101010101" pitchFamily="49" charset="-122"/>
                <a:ea typeface="楷体_GB2312" panose="02010609030101010101" pitchFamily="49" charset="-122"/>
                <a:sym typeface="+mn-ea"/>
              </a:rPr>
              <a:t>我国已基本解决吃、穿、住、行、用的问题，消费结构由生存型向</a:t>
            </a:r>
            <a:r>
              <a:rPr lang="zh-CN" altLang="en-US" sz="2400" b="1" kern="0" dirty="0">
                <a:solidFill>
                  <a:srgbClr val="FF0000"/>
                </a:solidFill>
                <a:latin typeface="楷体_GB2312" panose="02010609030101010101" pitchFamily="49" charset="-122"/>
                <a:ea typeface="楷体_GB2312" panose="02010609030101010101" pitchFamily="49" charset="-122"/>
                <a:sym typeface="+mn-ea"/>
              </a:rPr>
              <a:t>享受型、发展型需求</a:t>
            </a:r>
            <a:r>
              <a:rPr lang="zh-CN" altLang="en-US" sz="2400" kern="0" dirty="0">
                <a:latin typeface="楷体_GB2312" panose="02010609030101010101" pitchFamily="49" charset="-122"/>
                <a:ea typeface="楷体_GB2312" panose="02010609030101010101" pitchFamily="49" charset="-122"/>
                <a:sym typeface="+mn-ea"/>
              </a:rPr>
              <a:t>转变，尤其是高端收入阶层，注重产品质量，对教育、医疗、养老、休闲的需求增加。</a:t>
            </a:r>
            <a:endParaRPr lang="en-US" altLang="zh-CN" sz="2400" kern="0" dirty="0">
              <a:latin typeface="楷体_GB2312" panose="02010609030101010101" pitchFamily="49" charset="-122"/>
              <a:ea typeface="楷体_GB2312" panose="02010609030101010101" pitchFamily="49" charset="-122"/>
              <a:sym typeface="+mn-ea"/>
            </a:endParaRPr>
          </a:p>
          <a:p>
            <a:pPr marL="457200" lvl="0" indent="-457200">
              <a:lnSpc>
                <a:spcPct val="120000"/>
              </a:lnSpc>
              <a:buClr>
                <a:srgbClr val="C00000"/>
              </a:buClr>
              <a:buFont typeface="Wingdings" panose="05000000000000000000" charset="0"/>
              <a:buChar char="p"/>
            </a:pPr>
            <a:r>
              <a:rPr lang="zh-CN" altLang="en-US" sz="2400" kern="0" dirty="0">
                <a:latin typeface="楷体_GB2312" panose="02010609030101010101" pitchFamily="49" charset="-122"/>
                <a:ea typeface="楷体_GB2312" panose="02010609030101010101" pitchFamily="49" charset="-122"/>
                <a:sym typeface="+mn-ea"/>
              </a:rPr>
              <a:t>我国中等收入的定义为一家三口的年收入为</a:t>
            </a:r>
            <a:r>
              <a:rPr lang="en-US" altLang="zh-CN" sz="2400" kern="0" dirty="0">
                <a:latin typeface="楷体_GB2312" panose="02010609030101010101" pitchFamily="49" charset="-122"/>
                <a:ea typeface="楷体_GB2312" panose="02010609030101010101" pitchFamily="49" charset="-122"/>
                <a:sym typeface="+mn-ea"/>
              </a:rPr>
              <a:t>10-50</a:t>
            </a:r>
            <a:r>
              <a:rPr lang="zh-CN" altLang="en-US" sz="2400" kern="0" dirty="0">
                <a:latin typeface="楷体_GB2312" panose="02010609030101010101" pitchFamily="49" charset="-122"/>
                <a:ea typeface="楷体_GB2312" panose="02010609030101010101" pitchFamily="49" charset="-122"/>
                <a:sym typeface="+mn-ea"/>
              </a:rPr>
              <a:t>万元。目前，中产阶级有</a:t>
            </a:r>
            <a:r>
              <a:rPr lang="en-US" altLang="zh-CN" sz="2400" kern="0" dirty="0">
                <a:latin typeface="楷体_GB2312" panose="02010609030101010101" pitchFamily="49" charset="-122"/>
                <a:ea typeface="楷体_GB2312" panose="02010609030101010101" pitchFamily="49" charset="-122"/>
                <a:sym typeface="+mn-ea"/>
              </a:rPr>
              <a:t>4</a:t>
            </a:r>
            <a:r>
              <a:rPr lang="zh-CN" altLang="en-US" sz="2400" kern="0" dirty="0">
                <a:latin typeface="楷体_GB2312" panose="02010609030101010101" pitchFamily="49" charset="-122"/>
                <a:ea typeface="楷体_GB2312" panose="02010609030101010101" pitchFamily="49" charset="-122"/>
                <a:sym typeface="+mn-ea"/>
              </a:rPr>
              <a:t>亿人，</a:t>
            </a:r>
            <a:r>
              <a:rPr lang="en-US" altLang="zh-CN" sz="2400" kern="0" dirty="0">
                <a:latin typeface="楷体_GB2312" panose="02010609030101010101" pitchFamily="49" charset="-122"/>
                <a:ea typeface="楷体_GB2312" panose="02010609030101010101" pitchFamily="49" charset="-122"/>
                <a:sym typeface="+mn-ea"/>
              </a:rPr>
              <a:t>10</a:t>
            </a:r>
            <a:r>
              <a:rPr lang="zh-CN" altLang="en-US" sz="2400" kern="0" dirty="0">
                <a:latin typeface="楷体_GB2312" panose="02010609030101010101" pitchFamily="49" charset="-122"/>
                <a:ea typeface="楷体_GB2312" panose="02010609030101010101" pitchFamily="49" charset="-122"/>
                <a:sym typeface="+mn-ea"/>
              </a:rPr>
              <a:t>亿人年收入</a:t>
            </a:r>
            <a:r>
              <a:rPr lang="en-US" altLang="zh-CN" sz="2400" kern="0" dirty="0">
                <a:latin typeface="楷体_GB2312" panose="02010609030101010101" pitchFamily="49" charset="-122"/>
                <a:ea typeface="楷体_GB2312" panose="02010609030101010101" pitchFamily="49" charset="-122"/>
                <a:sym typeface="+mn-ea"/>
              </a:rPr>
              <a:t>10</a:t>
            </a:r>
            <a:r>
              <a:rPr lang="zh-CN" altLang="en-US" sz="2400" kern="0" dirty="0">
                <a:latin typeface="楷体_GB2312" panose="02010609030101010101" pitchFamily="49" charset="-122"/>
                <a:ea typeface="楷体_GB2312" panose="02010609030101010101" pitchFamily="49" charset="-122"/>
                <a:sym typeface="+mn-ea"/>
              </a:rPr>
              <a:t>万元以下。</a:t>
            </a:r>
          </a:p>
        </p:txBody>
      </p:sp>
      <p:sp>
        <p:nvSpPr>
          <p:cNvPr id="4" name="标题 3"/>
          <p:cNvSpPr>
            <a:spLocks noGrp="1"/>
          </p:cNvSpPr>
          <p:nvPr/>
        </p:nvSpPr>
        <p:spPr>
          <a:xfrm>
            <a:off x="723900" y="1121410"/>
            <a:ext cx="2907030" cy="514084"/>
          </a:xfrm>
          <a:prstGeom prst="rect">
            <a:avLst/>
          </a:prstGeom>
          <a:solidFill>
            <a:srgbClr val="C00000"/>
          </a:solidFill>
        </p:spPr>
        <p:txBody>
          <a:bodyPr vert="horz" wrap="square" lIns="67500" tIns="35100" rIns="67500" bIns="35100" rtlCol="0" anchor="ctr" anchorCtr="0">
            <a:spAutoFit/>
          </a:bodyPr>
          <a:lstStyle>
            <a:lvl1pPr algn="l" defTabSz="914400" rtl="0" eaLnBrk="1" fontAlgn="auto" latinLnBrk="0" hangingPunct="1">
              <a:lnSpc>
                <a:spcPct val="100000"/>
              </a:lnSpc>
              <a:spcBef>
                <a:spcPct val="0"/>
              </a:spcBef>
              <a:buNone/>
              <a:defRPr sz="4000" b="1" i="0" u="none" strike="noStrike" kern="1200" cap="none" spc="300" normalizeH="0" baseline="0">
                <a:solidFill>
                  <a:schemeClr val="bg1"/>
                </a:solidFill>
                <a:effectLst/>
                <a:uFillTx/>
                <a:latin typeface="Arial" panose="020B0604020202020204" pitchFamily="34" charset="0"/>
                <a:ea typeface="微软雅黑" panose="020B0503020204020204" pitchFamily="34" charset="-122"/>
                <a:cs typeface="+mj-cs"/>
              </a:defRPr>
            </a:lvl1pPr>
          </a:lstStyle>
          <a:p>
            <a:pPr algn="l">
              <a:lnSpc>
                <a:spcPct val="120000"/>
              </a:lnSpc>
              <a:spcBef>
                <a:spcPts val="0"/>
              </a:spcBef>
              <a:spcAft>
                <a:spcPts val="0"/>
              </a:spcAft>
            </a:pPr>
            <a:r>
              <a:rPr lang="en-US" altLang="zh-CN" sz="2400" spc="0" dirty="0">
                <a:latin typeface="楷体_GB2312" panose="02010609030101010101" pitchFamily="49" charset="-122"/>
                <a:ea typeface="楷体_GB2312" panose="02010609030101010101" pitchFamily="49" charset="-122"/>
              </a:rPr>
              <a:t>2.</a:t>
            </a:r>
            <a:r>
              <a:rPr lang="zh-CN" altLang="en-US" sz="2400" spc="0" dirty="0">
                <a:latin typeface="楷体_GB2312" panose="02010609030101010101" pitchFamily="49" charset="-122"/>
                <a:ea typeface="楷体_GB2312" panose="02010609030101010101" pitchFamily="49" charset="-122"/>
              </a:rPr>
              <a:t>需求结构发生变化</a:t>
            </a:r>
            <a:endParaRPr lang="zh-CN" altLang="zh-CN" sz="2400" spc="0" dirty="0">
              <a:latin typeface="楷体_GB2312" panose="02010609030101010101" pitchFamily="49" charset="-122"/>
              <a:ea typeface="楷体_GB2312" panose="02010609030101010101" pitchFamily="49" charset="-122"/>
              <a:sym typeface="+mn-e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520943" y="1075136"/>
            <a:ext cx="8154442" cy="3478960"/>
          </a:xfrm>
          <a:prstGeom prst="rect">
            <a:avLst/>
          </a:prstGeom>
          <a:noFill/>
          <a:ln w="34925" cap="flat" cmpd="sng">
            <a:noFill/>
            <a:prstDash val="solid"/>
            <a:round/>
            <a:headEnd type="none" w="med" len="med"/>
            <a:tailEnd type="none" w="med" len="med"/>
          </a:ln>
        </p:spPr>
        <p:txBody>
          <a:bodyPr wrap="square" lIns="135000" tIns="135000" rIns="135000" bIns="135000" anchor="ctr"/>
          <a:lstStyle/>
          <a:p>
            <a:pPr marL="457200" lvl="0" indent="-457200">
              <a:lnSpc>
                <a:spcPct val="120000"/>
              </a:lnSpc>
              <a:buClr>
                <a:srgbClr val="C00000"/>
              </a:buClr>
              <a:buFont typeface="Wingdings" panose="05000000000000000000" charset="0"/>
              <a:buChar char="p"/>
            </a:pPr>
            <a:r>
              <a:rPr lang="zh-CN" altLang="en-US" sz="2400" kern="0" dirty="0">
                <a:latin typeface="楷体_GB2312" panose="02010609030101010101" pitchFamily="49" charset="-122"/>
                <a:ea typeface="楷体_GB2312" panose="02010609030101010101" pitchFamily="49" charset="-122"/>
                <a:sym typeface="+mn-ea"/>
              </a:rPr>
              <a:t>李克强总理在两会上指出我国月收入不足</a:t>
            </a:r>
            <a:r>
              <a:rPr lang="en-US" altLang="zh-CN" sz="2400" kern="0" dirty="0">
                <a:latin typeface="楷体_GB2312" panose="02010609030101010101" pitchFamily="49" charset="-122"/>
                <a:ea typeface="楷体_GB2312" panose="02010609030101010101" pitchFamily="49" charset="-122"/>
                <a:sym typeface="+mn-ea"/>
              </a:rPr>
              <a:t>1000</a:t>
            </a:r>
            <a:r>
              <a:rPr lang="zh-CN" altLang="en-US" sz="2400" kern="0" dirty="0">
                <a:latin typeface="楷体_GB2312" panose="02010609030101010101" pitchFamily="49" charset="-122"/>
                <a:ea typeface="楷体_GB2312" panose="02010609030101010101" pitchFamily="49" charset="-122"/>
                <a:sym typeface="+mn-ea"/>
              </a:rPr>
              <a:t>元的人口仍有</a:t>
            </a:r>
            <a:r>
              <a:rPr lang="en-US" altLang="zh-CN" sz="2400" kern="0" dirty="0">
                <a:latin typeface="楷体_GB2312" panose="02010609030101010101" pitchFamily="49" charset="-122"/>
                <a:ea typeface="楷体_GB2312" panose="02010609030101010101" pitchFamily="49" charset="-122"/>
                <a:sym typeface="+mn-ea"/>
              </a:rPr>
              <a:t>6</a:t>
            </a:r>
            <a:r>
              <a:rPr lang="zh-CN" altLang="en-US" sz="2400" kern="0" dirty="0">
                <a:latin typeface="楷体_GB2312" panose="02010609030101010101" pitchFamily="49" charset="-122"/>
                <a:ea typeface="楷体_GB2312" panose="02010609030101010101" pitchFamily="49" charset="-122"/>
                <a:sym typeface="+mn-ea"/>
              </a:rPr>
              <a:t>亿，即家庭年收入</a:t>
            </a:r>
            <a:r>
              <a:rPr lang="en-US" altLang="zh-CN" sz="2400" kern="0" dirty="0">
                <a:latin typeface="楷体_GB2312" panose="02010609030101010101" pitchFamily="49" charset="-122"/>
                <a:ea typeface="楷体_GB2312" panose="02010609030101010101" pitchFamily="49" charset="-122"/>
                <a:sym typeface="+mn-ea"/>
              </a:rPr>
              <a:t>35000</a:t>
            </a:r>
            <a:r>
              <a:rPr lang="zh-CN" altLang="en-US" sz="2400" kern="0" dirty="0">
                <a:latin typeface="楷体_GB2312" panose="02010609030101010101" pitchFamily="49" charset="-122"/>
                <a:ea typeface="楷体_GB2312" panose="02010609030101010101" pitchFamily="49" charset="-122"/>
                <a:sym typeface="+mn-ea"/>
              </a:rPr>
              <a:t>元左右的尚有</a:t>
            </a:r>
            <a:r>
              <a:rPr lang="en-US" altLang="zh-CN" sz="2400" kern="0" dirty="0">
                <a:latin typeface="楷体_GB2312" panose="02010609030101010101" pitchFamily="49" charset="-122"/>
                <a:ea typeface="楷体_GB2312" panose="02010609030101010101" pitchFamily="49" charset="-122"/>
                <a:sym typeface="+mn-ea"/>
              </a:rPr>
              <a:t>6</a:t>
            </a:r>
            <a:r>
              <a:rPr lang="zh-CN" altLang="en-US" sz="2400" kern="0" dirty="0">
                <a:latin typeface="楷体_GB2312" panose="02010609030101010101" pitchFamily="49" charset="-122"/>
                <a:ea typeface="楷体_GB2312" panose="02010609030101010101" pitchFamily="49" charset="-122"/>
                <a:sym typeface="+mn-ea"/>
              </a:rPr>
              <a:t>亿人。</a:t>
            </a:r>
            <a:endParaRPr lang="en-US" altLang="zh-CN" sz="2400" kern="0" dirty="0">
              <a:latin typeface="楷体_GB2312" panose="02010609030101010101" pitchFamily="49" charset="-122"/>
              <a:ea typeface="楷体_GB2312" panose="02010609030101010101" pitchFamily="49" charset="-122"/>
              <a:sym typeface="+mn-ea"/>
            </a:endParaRPr>
          </a:p>
          <a:p>
            <a:pPr marL="457200" lvl="0" indent="-457200">
              <a:lnSpc>
                <a:spcPct val="120000"/>
              </a:lnSpc>
              <a:buClr>
                <a:srgbClr val="C00000"/>
              </a:buClr>
              <a:buFont typeface="Wingdings" panose="05000000000000000000" charset="0"/>
              <a:buChar char="p"/>
            </a:pPr>
            <a:r>
              <a:rPr lang="zh-CN" altLang="en-US" sz="2400" kern="0" dirty="0">
                <a:latin typeface="楷体_GB2312" panose="02010609030101010101" pitchFamily="49" charset="-122"/>
                <a:ea typeface="楷体_GB2312" panose="02010609030101010101" pitchFamily="49" charset="-122"/>
                <a:sym typeface="+mn-ea"/>
              </a:rPr>
              <a:t>中国汽车现千人保有量</a:t>
            </a:r>
            <a:r>
              <a:rPr lang="en-US" altLang="zh-CN" sz="2400" kern="0" dirty="0">
                <a:latin typeface="楷体_GB2312" panose="02010609030101010101" pitchFamily="49" charset="-122"/>
                <a:ea typeface="楷体_GB2312" panose="02010609030101010101" pitchFamily="49" charset="-122"/>
                <a:sym typeface="+mn-ea"/>
              </a:rPr>
              <a:t>200</a:t>
            </a:r>
            <a:r>
              <a:rPr lang="zh-CN" altLang="en-US" sz="2400" kern="0" dirty="0">
                <a:latin typeface="楷体_GB2312" panose="02010609030101010101" pitchFamily="49" charset="-122"/>
                <a:ea typeface="楷体_GB2312" panose="02010609030101010101" pitchFamily="49" charset="-122"/>
                <a:sym typeface="+mn-ea"/>
              </a:rPr>
              <a:t>辆，城市约为</a:t>
            </a:r>
            <a:r>
              <a:rPr lang="en-US" altLang="zh-CN" sz="2400" kern="0" dirty="0">
                <a:latin typeface="楷体_GB2312" panose="02010609030101010101" pitchFamily="49" charset="-122"/>
                <a:ea typeface="楷体_GB2312" panose="02010609030101010101" pitchFamily="49" charset="-122"/>
                <a:sym typeface="+mn-ea"/>
              </a:rPr>
              <a:t>40%</a:t>
            </a:r>
            <a:r>
              <a:rPr lang="zh-CN" altLang="en-US" sz="2400" kern="0" dirty="0">
                <a:latin typeface="楷体_GB2312" panose="02010609030101010101" pitchFamily="49" charset="-122"/>
                <a:ea typeface="楷体_GB2312" panose="02010609030101010101" pitchFamily="49" charset="-122"/>
                <a:sym typeface="+mn-ea"/>
              </a:rPr>
              <a:t>，农村</a:t>
            </a:r>
            <a:r>
              <a:rPr lang="en-US" altLang="zh-CN" sz="2400" kern="0" dirty="0">
                <a:latin typeface="楷体_GB2312" panose="02010609030101010101" pitchFamily="49" charset="-122"/>
                <a:ea typeface="楷体_GB2312" panose="02010609030101010101" pitchFamily="49" charset="-122"/>
                <a:sym typeface="+mn-ea"/>
              </a:rPr>
              <a:t>30%</a:t>
            </a:r>
            <a:r>
              <a:rPr lang="zh-CN" altLang="en-US" sz="2400" kern="0" dirty="0">
                <a:latin typeface="楷体_GB2312" panose="02010609030101010101" pitchFamily="49" charset="-122"/>
                <a:ea typeface="楷体_GB2312" panose="02010609030101010101" pitchFamily="49" charset="-122"/>
                <a:sym typeface="+mn-ea"/>
              </a:rPr>
              <a:t>。但房价增长过快，挤占了消费空间，</a:t>
            </a:r>
            <a:r>
              <a:rPr lang="en-US" altLang="zh-CN" sz="2400" kern="0" dirty="0">
                <a:latin typeface="楷体_GB2312" panose="02010609030101010101" pitchFamily="49" charset="-122"/>
                <a:ea typeface="楷体_GB2312" panose="02010609030101010101" pitchFamily="49" charset="-122"/>
                <a:sym typeface="+mn-ea"/>
              </a:rPr>
              <a:t>2017</a:t>
            </a:r>
            <a:r>
              <a:rPr lang="zh-CN" altLang="en-US" sz="2400" kern="0" dirty="0">
                <a:latin typeface="楷体_GB2312" panose="02010609030101010101" pitchFamily="49" charset="-122"/>
                <a:ea typeface="楷体_GB2312" panose="02010609030101010101" pitchFamily="49" charset="-122"/>
                <a:sym typeface="+mn-ea"/>
              </a:rPr>
              <a:t>年汽车销售到达高点后逐渐下降。</a:t>
            </a:r>
            <a:endParaRPr lang="en-US" altLang="zh-CN" sz="2400" kern="0" dirty="0">
              <a:latin typeface="楷体_GB2312" panose="02010609030101010101" pitchFamily="49" charset="-122"/>
              <a:ea typeface="楷体_GB2312" panose="02010609030101010101" pitchFamily="49" charset="-122"/>
              <a:sym typeface="+mn-ea"/>
            </a:endParaRPr>
          </a:p>
          <a:p>
            <a:pPr marL="457200" lvl="0" indent="-457200">
              <a:lnSpc>
                <a:spcPct val="120000"/>
              </a:lnSpc>
              <a:buClr>
                <a:srgbClr val="C00000"/>
              </a:buClr>
              <a:buFont typeface="Wingdings" panose="05000000000000000000" charset="0"/>
              <a:buChar char="p"/>
            </a:pPr>
            <a:r>
              <a:rPr lang="zh-CN" altLang="en-US" sz="2400" b="1" kern="0" dirty="0">
                <a:solidFill>
                  <a:srgbClr val="FF0000"/>
                </a:solidFill>
                <a:latin typeface="楷体_GB2312" panose="02010609030101010101" pitchFamily="49" charset="-122"/>
                <a:ea typeface="楷体_GB2312" panose="02010609030101010101" pitchFamily="49" charset="-122"/>
                <a:sym typeface="+mn-ea"/>
              </a:rPr>
              <a:t>收入结构、需求的变化需要产业结构做出相应的调整，需求与产业不匹配，经济循环难以畅通</a:t>
            </a:r>
            <a:r>
              <a:rPr lang="zh-CN" altLang="en-US" sz="2400" kern="0" dirty="0">
                <a:latin typeface="楷体_GB2312" panose="02010609030101010101" pitchFamily="49" charset="-122"/>
                <a:ea typeface="楷体_GB2312" panose="02010609030101010101" pitchFamily="49" charset="-122"/>
                <a:sym typeface="+mn-ea"/>
              </a:rPr>
              <a: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520943" y="1075136"/>
            <a:ext cx="8154442" cy="3478960"/>
          </a:xfrm>
          <a:prstGeom prst="rect">
            <a:avLst/>
          </a:prstGeom>
          <a:noFill/>
          <a:ln w="34925" cap="flat" cmpd="sng">
            <a:noFill/>
            <a:prstDash val="solid"/>
            <a:round/>
            <a:headEnd type="none" w="med" len="med"/>
            <a:tailEnd type="none" w="med" len="med"/>
          </a:ln>
        </p:spPr>
        <p:txBody>
          <a:bodyPr wrap="square" lIns="135000" tIns="135000" rIns="135000" bIns="135000" anchor="ctr"/>
          <a:lstStyle/>
          <a:p>
            <a:pPr marL="457200" lvl="0" indent="-457200">
              <a:lnSpc>
                <a:spcPct val="120000"/>
              </a:lnSpc>
              <a:buClr>
                <a:srgbClr val="C00000"/>
              </a:buClr>
              <a:buFont typeface="Wingdings" panose="05000000000000000000" charset="0"/>
              <a:buChar char="p"/>
            </a:pPr>
            <a:r>
              <a:rPr lang="zh-CN" altLang="en-US" sz="2400" kern="0" dirty="0">
                <a:latin typeface="楷体_GB2312" panose="02010609030101010101" pitchFamily="49" charset="-122"/>
                <a:ea typeface="楷体_GB2312" panose="02010609030101010101" pitchFamily="49" charset="-122"/>
                <a:sym typeface="+mn-ea"/>
              </a:rPr>
              <a:t>过剩产业不再增加投资，高端消费者需求产业亟需国内进行替代。要想刺激需求就要拉动低收入群体的收入，增强其消费能力，同时满足高端消费者需求。</a:t>
            </a:r>
            <a:endParaRPr lang="en-US" altLang="zh-CN" sz="2400" kern="0" dirty="0">
              <a:latin typeface="楷体_GB2312" panose="02010609030101010101" pitchFamily="49" charset="-122"/>
              <a:ea typeface="楷体_GB2312" panose="02010609030101010101" pitchFamily="49" charset="-122"/>
              <a:sym typeface="+mn-ea"/>
            </a:endParaRPr>
          </a:p>
          <a:p>
            <a:pPr marL="457200" lvl="0" indent="-457200">
              <a:lnSpc>
                <a:spcPct val="120000"/>
              </a:lnSpc>
              <a:buClr>
                <a:srgbClr val="C00000"/>
              </a:buClr>
              <a:buFont typeface="Wingdings" panose="05000000000000000000" charset="0"/>
              <a:buChar char="p"/>
            </a:pPr>
            <a:r>
              <a:rPr lang="zh-CN" altLang="en-US" sz="2400" kern="0" dirty="0">
                <a:latin typeface="楷体_GB2312" panose="02010609030101010101" pitchFamily="49" charset="-122"/>
                <a:ea typeface="楷体_GB2312" panose="02010609030101010101" pitchFamily="49" charset="-122"/>
                <a:sym typeface="+mn-ea"/>
              </a:rPr>
              <a:t>针对要素条件的变化，要提高人才质量、提升教育水平；针对创新能力的不足，要强调人才强国战略、科教兴国战略，增强科技创新。</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cstate="print"/>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1567498" y="1903889"/>
            <a:ext cx="6275546" cy="1249680"/>
          </a:xfrm>
          <a:prstGeom prst="rect">
            <a:avLst/>
          </a:prstGeom>
          <a:solidFill>
            <a:srgbClr val="C00000"/>
          </a:solidFill>
          <a:ln>
            <a:noFill/>
          </a:ln>
        </p:spPr>
        <p:txBody>
          <a:bodyPr wrap="square" lIns="68580" tIns="34290" rIns="68580" bIns="34290" rtlCol="0">
            <a:spAutoFit/>
          </a:bodyPr>
          <a:lstStyle/>
          <a:p>
            <a:pPr algn="ctr">
              <a:lnSpc>
                <a:spcPct val="120000"/>
              </a:lnSpc>
              <a:spcBef>
                <a:spcPts val="0"/>
              </a:spcBef>
              <a:spcAft>
                <a:spcPts val="0"/>
              </a:spcAft>
              <a:defRPr/>
            </a:pPr>
            <a:r>
              <a:rPr lang="zh-CN" altLang="en-US" sz="3200" b="1" dirty="0">
                <a:solidFill>
                  <a:srgbClr val="FFFFFF"/>
                </a:solidFill>
                <a:latin typeface="黑体" panose="02010609060101010101" charset="-122"/>
                <a:ea typeface="黑体" panose="02010609060101010101" charset="-122"/>
              </a:rPr>
              <a:t>二、改革开放以来中国经济的</a:t>
            </a:r>
          </a:p>
          <a:p>
            <a:pPr algn="ctr">
              <a:lnSpc>
                <a:spcPct val="120000"/>
              </a:lnSpc>
              <a:spcBef>
                <a:spcPts val="0"/>
              </a:spcBef>
              <a:spcAft>
                <a:spcPts val="0"/>
              </a:spcAft>
              <a:defRPr/>
            </a:pPr>
            <a:r>
              <a:rPr lang="zh-CN" altLang="en-US" sz="3200" b="1" dirty="0">
                <a:solidFill>
                  <a:srgbClr val="FFFFFF"/>
                </a:solidFill>
                <a:latin typeface="黑体" panose="02010609060101010101" charset="-122"/>
                <a:ea typeface="黑体" panose="02010609060101010101" charset="-122"/>
              </a:rPr>
              <a:t>发展战略变化</a:t>
            </a: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042846" y="273373"/>
            <a:ext cx="5715381" cy="584835"/>
          </a:xfrm>
          <a:prstGeom prst="rect">
            <a:avLst/>
          </a:prstGeom>
        </p:spPr>
        <p:txBody>
          <a:bodyPr wrap="square" lIns="68580" tIns="34290" rIns="68580" bIns="34290">
            <a:spAutoFit/>
          </a:bodyPr>
          <a:lstStyle/>
          <a:p>
            <a:pPr>
              <a:lnSpc>
                <a:spcPct val="120000"/>
              </a:lnSpc>
              <a:spcBef>
                <a:spcPts val="975"/>
              </a:spcBef>
              <a:spcAft>
                <a:spcPts val="975"/>
              </a:spcAft>
            </a:pPr>
            <a:r>
              <a:rPr lang="zh-CN" altLang="en-US" sz="2800" b="1" kern="100" dirty="0">
                <a:solidFill>
                  <a:schemeClr val="bg1"/>
                </a:solidFill>
                <a:latin typeface="Arial" panose="020B0604020202020204" pitchFamily="34" charset="0"/>
                <a:ea typeface="黑体" panose="02010609060101010101" charset="-122"/>
                <a:cs typeface="Times New Roman" panose="02020603050405020304" pitchFamily="18" charset="0"/>
              </a:rPr>
              <a:t>（三）凯恩斯主义战略 </a:t>
            </a:r>
            <a:endParaRPr lang="zh-CN" altLang="zh-CN" sz="2800" b="1" kern="100" dirty="0">
              <a:solidFill>
                <a:schemeClr val="bg1"/>
              </a:solidFill>
              <a:latin typeface="Arial" panose="020B0604020202020204" pitchFamily="34" charset="0"/>
              <a:ea typeface="黑体" panose="02010609060101010101" charset="-122"/>
              <a:cs typeface="Times New Roman" panose="02020603050405020304" pitchFamily="18" charset="0"/>
            </a:endParaRPr>
          </a:p>
        </p:txBody>
      </p:sp>
      <p:sp>
        <p:nvSpPr>
          <p:cNvPr id="7" name="文本框 6"/>
          <p:cNvSpPr txBox="1"/>
          <p:nvPr>
            <p:custDataLst>
              <p:tags r:id="rId2"/>
            </p:custDataLst>
          </p:nvPr>
        </p:nvSpPr>
        <p:spPr>
          <a:xfrm>
            <a:off x="300625" y="1075136"/>
            <a:ext cx="8555276" cy="3478960"/>
          </a:xfrm>
          <a:prstGeom prst="rect">
            <a:avLst/>
          </a:prstGeom>
          <a:noFill/>
          <a:ln w="34925" cap="flat" cmpd="sng">
            <a:noFill/>
            <a:prstDash val="solid"/>
            <a:round/>
            <a:headEnd type="none" w="med" len="med"/>
            <a:tailEnd type="none" w="med" len="med"/>
          </a:ln>
        </p:spPr>
        <p:txBody>
          <a:bodyPr wrap="square" lIns="135000" tIns="135000" rIns="135000" bIns="135000" anchor="ctr"/>
          <a:lstStyle/>
          <a:p>
            <a:pPr marL="457200" lvl="0" indent="-457200">
              <a:lnSpc>
                <a:spcPct val="120000"/>
              </a:lnSpc>
              <a:buClr>
                <a:srgbClr val="C00000"/>
              </a:buClr>
              <a:buFont typeface="Wingdings" panose="05000000000000000000" charset="0"/>
              <a:buChar char="p"/>
            </a:pPr>
            <a:r>
              <a:rPr lang="zh-CN" altLang="en-US" sz="2400" kern="0" dirty="0">
                <a:latin typeface="楷体_GB2312" panose="02010609030101010101" pitchFamily="49" charset="-122"/>
                <a:ea typeface="楷体_GB2312" panose="02010609030101010101" pitchFamily="49" charset="-122"/>
                <a:sym typeface="+mn-ea"/>
              </a:rPr>
              <a:t>国内经济波动、经济危机导致出口出现问题，此时我国采取了凯恩斯主义战略，即利用扩张的财政政策、货币政策拉动国内需求，主要拉动基础设施建设投资与房地产。</a:t>
            </a:r>
          </a:p>
          <a:p>
            <a:pPr marL="457200" lvl="0" indent="-457200">
              <a:lnSpc>
                <a:spcPct val="120000"/>
              </a:lnSpc>
              <a:buClr>
                <a:srgbClr val="C00000"/>
              </a:buClr>
              <a:buFont typeface="Wingdings" panose="05000000000000000000" charset="0"/>
              <a:buChar char="p"/>
            </a:pPr>
            <a:r>
              <a:rPr lang="en-US" altLang="zh-CN" sz="2400" kern="0" dirty="0">
                <a:latin typeface="楷体_GB2312" panose="02010609030101010101" pitchFamily="49" charset="-122"/>
                <a:ea typeface="楷体_GB2312" panose="02010609030101010101" pitchFamily="49" charset="-122"/>
                <a:sym typeface="+mn-ea"/>
              </a:rPr>
              <a:t>1998</a:t>
            </a:r>
            <a:r>
              <a:rPr lang="zh-CN" altLang="en-US" sz="2400" kern="0" dirty="0">
                <a:latin typeface="楷体_GB2312" panose="02010609030101010101" pitchFamily="49" charset="-122"/>
                <a:ea typeface="楷体_GB2312" panose="02010609030101010101" pitchFamily="49" charset="-122"/>
                <a:sym typeface="+mn-ea"/>
              </a:rPr>
              <a:t>年亚洲金融危机后，我国开始住房制度改革，房地产兴起。</a:t>
            </a:r>
            <a:r>
              <a:rPr lang="en-US" altLang="zh-CN" sz="2400" kern="0" dirty="0">
                <a:latin typeface="楷体_GB2312" panose="02010609030101010101" pitchFamily="49" charset="-122"/>
                <a:ea typeface="楷体_GB2312" panose="02010609030101010101" pitchFamily="49" charset="-122"/>
                <a:sym typeface="+mn-ea"/>
              </a:rPr>
              <a:t>1997-2004</a:t>
            </a:r>
            <a:r>
              <a:rPr lang="zh-CN" altLang="en-US" sz="2400" kern="0" dirty="0">
                <a:latin typeface="楷体_GB2312" panose="02010609030101010101" pitchFamily="49" charset="-122"/>
                <a:ea typeface="楷体_GB2312" panose="02010609030101010101" pitchFamily="49" charset="-122"/>
                <a:sym typeface="+mn-ea"/>
              </a:rPr>
              <a:t>年间我国扩张性的财政政策持续了</a:t>
            </a:r>
            <a:r>
              <a:rPr lang="en-US" altLang="zh-CN" sz="2400" kern="0" dirty="0">
                <a:latin typeface="楷体_GB2312" panose="02010609030101010101" pitchFamily="49" charset="-122"/>
                <a:ea typeface="楷体_GB2312" panose="02010609030101010101" pitchFamily="49" charset="-122"/>
                <a:sym typeface="+mn-ea"/>
              </a:rPr>
              <a:t>7</a:t>
            </a:r>
            <a:r>
              <a:rPr lang="zh-CN" altLang="en-US" sz="2400" kern="0" dirty="0">
                <a:latin typeface="楷体_GB2312" panose="02010609030101010101" pitchFamily="49" charset="-122"/>
                <a:ea typeface="楷体_GB2312" panose="02010609030101010101" pitchFamily="49" charset="-122"/>
                <a:sym typeface="+mn-ea"/>
              </a:rPr>
              <a:t>年，财政赤字已扩大到一千亿。</a:t>
            </a:r>
          </a:p>
          <a:p>
            <a:pPr marL="457200" lvl="0" indent="-457200">
              <a:lnSpc>
                <a:spcPct val="120000"/>
              </a:lnSpc>
              <a:buClr>
                <a:srgbClr val="C00000"/>
              </a:buClr>
              <a:buFont typeface="Wingdings" panose="05000000000000000000" charset="0"/>
              <a:buChar char="p"/>
            </a:pPr>
            <a:r>
              <a:rPr lang="zh-CN" altLang="en-US" sz="2400" kern="0" dirty="0">
                <a:latin typeface="楷体_GB2312" panose="02010609030101010101" pitchFamily="49" charset="-122"/>
                <a:ea typeface="楷体_GB2312" panose="02010609030101010101" pitchFamily="49" charset="-122"/>
                <a:sym typeface="+mn-ea"/>
              </a:rPr>
              <a:t>朱镕基总理任职期间进行了大规模基础设施建设。</a:t>
            </a:r>
            <a:r>
              <a:rPr lang="en-US" altLang="zh-CN" sz="2400" kern="0" dirty="0">
                <a:latin typeface="楷体_GB2312" panose="02010609030101010101" pitchFamily="49" charset="-122"/>
                <a:ea typeface="楷体_GB2312" panose="02010609030101010101" pitchFamily="49" charset="-122"/>
                <a:sym typeface="+mn-ea"/>
              </a:rPr>
              <a:t>2008</a:t>
            </a:r>
            <a:r>
              <a:rPr lang="zh-CN" altLang="en-US" sz="2400" kern="0" dirty="0">
                <a:latin typeface="楷体_GB2312" panose="02010609030101010101" pitchFamily="49" charset="-122"/>
                <a:ea typeface="楷体_GB2312" panose="02010609030101010101" pitchFamily="49" charset="-122"/>
                <a:sym typeface="+mn-ea"/>
              </a:rPr>
              <a:t>年美国次贷危机后，我国实施了四万亿刺激计划。</a:t>
            </a: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495891" y="1075136"/>
            <a:ext cx="5566706" cy="3478960"/>
          </a:xfrm>
          <a:prstGeom prst="rect">
            <a:avLst/>
          </a:prstGeom>
          <a:noFill/>
          <a:ln w="34925" cap="flat" cmpd="sng">
            <a:noFill/>
            <a:prstDash val="solid"/>
            <a:round/>
            <a:headEnd type="none" w="med" len="med"/>
            <a:tailEnd type="none" w="med" len="med"/>
          </a:ln>
        </p:spPr>
        <p:txBody>
          <a:bodyPr wrap="square" lIns="135000" tIns="135000" rIns="135000" bIns="135000" anchor="ctr"/>
          <a:lstStyle/>
          <a:p>
            <a:pPr marL="457200" lvl="0" indent="-457200">
              <a:lnSpc>
                <a:spcPct val="120000"/>
              </a:lnSpc>
              <a:buClr>
                <a:srgbClr val="C00000"/>
              </a:buClr>
              <a:buFont typeface="Wingdings" panose="05000000000000000000" charset="0"/>
              <a:buChar char="p"/>
            </a:pPr>
            <a:r>
              <a:rPr lang="zh-CN" altLang="en-US" sz="2400" kern="0" dirty="0">
                <a:latin typeface="楷体_GB2312" panose="02010609030101010101" pitchFamily="49" charset="-122"/>
                <a:ea typeface="楷体_GB2312" panose="02010609030101010101" pitchFamily="49" charset="-122"/>
                <a:sym typeface="+mn-ea"/>
              </a:rPr>
              <a:t>房地产内涵不断发生变化。房地产拉动作用带来了较为严重的后遗症。</a:t>
            </a:r>
            <a:r>
              <a:rPr lang="en-US" altLang="zh-CN" sz="2400" kern="0" dirty="0">
                <a:latin typeface="楷体_GB2312" panose="02010609030101010101" pitchFamily="49" charset="-122"/>
                <a:ea typeface="楷体_GB2312" panose="02010609030101010101" pitchFamily="49" charset="-122"/>
                <a:sym typeface="+mn-ea"/>
              </a:rPr>
              <a:t>1998</a:t>
            </a:r>
            <a:r>
              <a:rPr lang="zh-CN" altLang="en-US" sz="2400" kern="0" dirty="0">
                <a:latin typeface="楷体_GB2312" panose="02010609030101010101" pitchFamily="49" charset="-122"/>
                <a:ea typeface="楷体_GB2312" panose="02010609030101010101" pitchFamily="49" charset="-122"/>
                <a:sym typeface="+mn-ea"/>
              </a:rPr>
              <a:t>年，房地产改革后，我国房价连续三轮暴涨，多城市房价涨了几十倍。</a:t>
            </a:r>
            <a:endParaRPr lang="en-US" altLang="zh-CN" sz="2400" kern="0" dirty="0">
              <a:latin typeface="楷体_GB2312" panose="02010609030101010101" pitchFamily="49" charset="-122"/>
              <a:ea typeface="楷体_GB2312" panose="02010609030101010101" pitchFamily="49" charset="-122"/>
              <a:sym typeface="+mn-ea"/>
            </a:endParaRPr>
          </a:p>
          <a:p>
            <a:pPr marL="457200" lvl="0" indent="-457200">
              <a:lnSpc>
                <a:spcPct val="120000"/>
              </a:lnSpc>
              <a:buClr>
                <a:srgbClr val="C00000"/>
              </a:buClr>
              <a:buFont typeface="Wingdings" panose="05000000000000000000" charset="0"/>
              <a:buChar char="p"/>
            </a:pPr>
            <a:r>
              <a:rPr lang="zh-CN" altLang="en-US" sz="2400" kern="0" dirty="0">
                <a:latin typeface="楷体_GB2312" panose="02010609030101010101" pitchFamily="49" charset="-122"/>
                <a:ea typeface="楷体_GB2312" panose="02010609030101010101" pitchFamily="49" charset="-122"/>
                <a:sym typeface="+mn-ea"/>
              </a:rPr>
              <a:t>房价上升的原因在于供给端土地价格的扭曲，政府控制土地，导致土地成本上涨。</a:t>
            </a:r>
          </a:p>
        </p:txBody>
      </p:sp>
      <p:pic>
        <p:nvPicPr>
          <p:cNvPr id="2" name="图片 1"/>
          <p:cNvPicPr>
            <a:picLocks noChangeAspect="1"/>
          </p:cNvPicPr>
          <p:nvPr/>
        </p:nvPicPr>
        <p:blipFill rotWithShape="1">
          <a:blip r:embed="rId3"/>
          <a:srcRect l="24575" r="33756"/>
          <a:stretch>
            <a:fillRect/>
          </a:stretch>
        </p:blipFill>
        <p:spPr>
          <a:xfrm>
            <a:off x="6062597" y="1457818"/>
            <a:ext cx="2580376" cy="309627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410210" y="1468457"/>
            <a:ext cx="8154670" cy="3343910"/>
          </a:xfrm>
          <a:prstGeom prst="rect">
            <a:avLst/>
          </a:prstGeom>
          <a:noFill/>
          <a:ln w="34925" cap="flat" cmpd="sng">
            <a:noFill/>
            <a:prstDash val="solid"/>
            <a:round/>
            <a:headEnd type="none" w="med" len="med"/>
            <a:tailEnd type="none" w="med" len="med"/>
          </a:ln>
        </p:spPr>
        <p:txBody>
          <a:bodyPr wrap="square" lIns="135000" tIns="135000" rIns="135000" bIns="135000" anchor="ctr"/>
          <a:lstStyle/>
          <a:p>
            <a:pPr marL="457200" indent="-457200">
              <a:lnSpc>
                <a:spcPct val="120000"/>
              </a:lnSpc>
              <a:buClr>
                <a:srgbClr val="C00000"/>
              </a:buClr>
              <a:buFont typeface="Wingdings" panose="05000000000000000000" charset="0"/>
              <a:buChar char="p"/>
            </a:pPr>
            <a:r>
              <a:rPr lang="zh-CN" altLang="en-US" sz="2400" kern="0" dirty="0">
                <a:latin typeface="楷体_GB2312" panose="02010609030101010101" pitchFamily="49" charset="-122"/>
                <a:ea typeface="楷体_GB2312" panose="02010609030101010101" pitchFamily="49" charset="-122"/>
                <a:sym typeface="+mn-ea"/>
              </a:rPr>
              <a:t>要素扭曲时，双轨制改革对经济的促进作用是短期的，通过压低要素价格支持生产带来了非常多的后遗症。</a:t>
            </a:r>
          </a:p>
          <a:p>
            <a:pPr marL="800100" lvl="1" indent="-457200">
              <a:lnSpc>
                <a:spcPct val="120000"/>
              </a:lnSpc>
              <a:buClr>
                <a:srgbClr val="C00000"/>
              </a:buClr>
              <a:buFont typeface="Arial" panose="020B0604020202020204" pitchFamily="34" charset="0"/>
              <a:buChar char="•"/>
            </a:pPr>
            <a:r>
              <a:rPr lang="zh-CN" altLang="en-US" sz="2400" kern="0" dirty="0">
                <a:latin typeface="楷体_GB2312" panose="02010609030101010101" pitchFamily="49" charset="-122"/>
                <a:ea typeface="楷体_GB2312" panose="02010609030101010101" pitchFamily="49" charset="-122"/>
                <a:sym typeface="+mn-ea"/>
              </a:rPr>
              <a:t>第一，收入差距过大，居民消费或收入占国民生产总值的比重偏低，导致消费需求不足。因此，习近平总书记提出要将扩大内需作为双循环的战略基点。</a:t>
            </a:r>
            <a:endParaRPr lang="en-US" altLang="zh-CN" sz="2400" kern="0" dirty="0">
              <a:latin typeface="楷体_GB2312" panose="02010609030101010101" pitchFamily="49" charset="-122"/>
              <a:ea typeface="楷体_GB2312" panose="02010609030101010101" pitchFamily="49" charset="-122"/>
              <a:sym typeface="+mn-ea"/>
            </a:endParaRPr>
          </a:p>
          <a:p>
            <a:pPr marL="800100" lvl="1" indent="-457200">
              <a:lnSpc>
                <a:spcPct val="120000"/>
              </a:lnSpc>
              <a:buClr>
                <a:srgbClr val="C00000"/>
              </a:buClr>
              <a:buFont typeface="Arial" panose="020B0604020202020204" pitchFamily="34" charset="0"/>
              <a:buChar char="•"/>
            </a:pPr>
            <a:r>
              <a:rPr lang="zh-CN" altLang="en-US" sz="2400" kern="0" dirty="0">
                <a:latin typeface="楷体_GB2312" panose="02010609030101010101" pitchFamily="49" charset="-122"/>
                <a:ea typeface="楷体_GB2312" panose="02010609030101010101" pitchFamily="49" charset="-122"/>
                <a:sym typeface="+mn-ea"/>
              </a:rPr>
              <a:t>第二，经营风险聚集，主要表现为房地产价格、企业杠杆率、政府拉基建过程中形成的隐形债务等。</a:t>
            </a:r>
          </a:p>
        </p:txBody>
      </p:sp>
      <p:sp>
        <p:nvSpPr>
          <p:cNvPr id="2" name="矩形 1"/>
          <p:cNvSpPr/>
          <p:nvPr/>
        </p:nvSpPr>
        <p:spPr>
          <a:xfrm>
            <a:off x="553720" y="1010285"/>
            <a:ext cx="6617970" cy="607695"/>
          </a:xfrm>
          <a:prstGeom prst="rect">
            <a:avLst/>
          </a:prstGeom>
          <a:noFill/>
          <a:ln>
            <a:noFill/>
          </a:ln>
        </p:spPr>
        <p:txBody>
          <a:bodyPr wrap="none" rtlCol="0" anchor="t">
            <a:spAutoFit/>
          </a:bodyPr>
          <a:lstStyle/>
          <a:p>
            <a:pPr algn="ctr">
              <a:lnSpc>
                <a:spcPct val="120000"/>
              </a:lnSpc>
              <a:spcBef>
                <a:spcPts val="0"/>
              </a:spcBef>
              <a:spcAft>
                <a:spcPts val="0"/>
              </a:spcAft>
            </a:pPr>
            <a:r>
              <a:rPr lang="zh-CN" altLang="en-US" sz="2800" b="1" kern="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楷体_GB2312" panose="02010609030101010101" pitchFamily="49" charset="-122"/>
                <a:ea typeface="楷体_GB2312" panose="02010609030101010101" pitchFamily="49" charset="-122"/>
                <a:sym typeface="+mn-ea"/>
              </a:rPr>
              <a:t>双轨制改革、出口导向、凯恩斯主义战略</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032051" y="262429"/>
            <a:ext cx="5715381" cy="584835"/>
          </a:xfrm>
          <a:prstGeom prst="rect">
            <a:avLst/>
          </a:prstGeom>
        </p:spPr>
        <p:txBody>
          <a:bodyPr wrap="square" lIns="68580" tIns="34290" rIns="68580" bIns="34290">
            <a:spAutoFit/>
          </a:bodyPr>
          <a:lstStyle/>
          <a:p>
            <a:pPr>
              <a:lnSpc>
                <a:spcPct val="120000"/>
              </a:lnSpc>
              <a:spcBef>
                <a:spcPts val="975"/>
              </a:spcBef>
              <a:spcAft>
                <a:spcPts val="975"/>
              </a:spcAft>
            </a:pPr>
            <a:r>
              <a:rPr lang="zh-CN" altLang="en-US" sz="2800" b="1" kern="100" dirty="0">
                <a:solidFill>
                  <a:schemeClr val="bg1"/>
                </a:solidFill>
                <a:latin typeface="Arial" panose="020B0604020202020204" pitchFamily="34" charset="0"/>
                <a:ea typeface="黑体" panose="02010609060101010101" charset="-122"/>
                <a:cs typeface="Times New Roman" panose="02020603050405020304" pitchFamily="18" charset="0"/>
              </a:rPr>
              <a:t>（四）国际环境变化 </a:t>
            </a:r>
            <a:endParaRPr lang="zh-CN" altLang="zh-CN" sz="2800" b="1" kern="100" dirty="0">
              <a:solidFill>
                <a:schemeClr val="bg1"/>
              </a:solidFill>
              <a:latin typeface="Arial" panose="020B0604020202020204" pitchFamily="34" charset="0"/>
              <a:ea typeface="黑体" panose="02010609060101010101" charset="-122"/>
              <a:cs typeface="Times New Roman" panose="02020603050405020304" pitchFamily="18" charset="0"/>
            </a:endParaRPr>
          </a:p>
        </p:txBody>
      </p:sp>
      <p:sp>
        <p:nvSpPr>
          <p:cNvPr id="7" name="文本框 6"/>
          <p:cNvSpPr txBox="1"/>
          <p:nvPr>
            <p:custDataLst>
              <p:tags r:id="rId2"/>
            </p:custDataLst>
          </p:nvPr>
        </p:nvSpPr>
        <p:spPr>
          <a:xfrm>
            <a:off x="313151" y="1060937"/>
            <a:ext cx="8530224" cy="3478960"/>
          </a:xfrm>
          <a:prstGeom prst="rect">
            <a:avLst/>
          </a:prstGeom>
          <a:noFill/>
          <a:ln w="34925" cap="flat" cmpd="sng">
            <a:noFill/>
            <a:prstDash val="solid"/>
            <a:round/>
            <a:headEnd type="none" w="med" len="med"/>
            <a:tailEnd type="none" w="med" len="med"/>
          </a:ln>
        </p:spPr>
        <p:txBody>
          <a:bodyPr wrap="square" lIns="135000" tIns="135000" rIns="135000" bIns="135000" anchor="ctr"/>
          <a:lstStyle/>
          <a:p>
            <a:pPr marL="457200" lvl="0" indent="-457200">
              <a:lnSpc>
                <a:spcPct val="120000"/>
              </a:lnSpc>
              <a:buClr>
                <a:srgbClr val="C00000"/>
              </a:buClr>
              <a:buFont typeface="Wingdings" panose="05000000000000000000" charset="0"/>
              <a:buChar char="p"/>
            </a:pPr>
            <a:r>
              <a:rPr lang="zh-CN" altLang="en-US" sz="2400" kern="0" dirty="0">
                <a:latin typeface="楷体_GB2312" panose="02010609030101010101" pitchFamily="49" charset="-122"/>
                <a:ea typeface="楷体_GB2312" panose="02010609030101010101" pitchFamily="49" charset="-122"/>
                <a:sym typeface="+mn-ea"/>
              </a:rPr>
              <a:t>过去</a:t>
            </a:r>
            <a:r>
              <a:rPr lang="en-US" altLang="zh-CN" sz="2400" kern="0" dirty="0">
                <a:latin typeface="楷体_GB2312" panose="02010609030101010101" pitchFamily="49" charset="-122"/>
                <a:ea typeface="楷体_GB2312" panose="02010609030101010101" pitchFamily="49" charset="-122"/>
                <a:sym typeface="+mn-ea"/>
              </a:rPr>
              <a:t>40</a:t>
            </a:r>
            <a:r>
              <a:rPr lang="zh-CN" altLang="en-US" sz="2400" kern="0" dirty="0">
                <a:latin typeface="楷体_GB2312" panose="02010609030101010101" pitchFamily="49" charset="-122"/>
                <a:ea typeface="楷体_GB2312" panose="02010609030101010101" pitchFamily="49" charset="-122"/>
                <a:sym typeface="+mn-ea"/>
              </a:rPr>
              <a:t>年间，特别是</a:t>
            </a:r>
            <a:r>
              <a:rPr lang="en-US" altLang="zh-CN" sz="2400" kern="0" dirty="0">
                <a:latin typeface="楷体_GB2312" panose="02010609030101010101" pitchFamily="49" charset="-122"/>
                <a:ea typeface="楷体_GB2312" panose="02010609030101010101" pitchFamily="49" charset="-122"/>
                <a:sym typeface="+mn-ea"/>
              </a:rPr>
              <a:t>2008</a:t>
            </a:r>
            <a:r>
              <a:rPr lang="zh-CN" altLang="en-US" sz="2400" kern="0" dirty="0">
                <a:latin typeface="楷体_GB2312" panose="02010609030101010101" pitchFamily="49" charset="-122"/>
                <a:ea typeface="楷体_GB2312" panose="02010609030101010101" pitchFamily="49" charset="-122"/>
                <a:sym typeface="+mn-ea"/>
              </a:rPr>
              <a:t>年前，全球化深入发展，世界经济大缓和，我国抓住了经济增长、科技创新、信息化、绿色发展、医药生物等高端领域技术突破的发展机会，经济得到长足发展。</a:t>
            </a:r>
          </a:p>
          <a:p>
            <a:pPr marL="457200" indent="-457200">
              <a:lnSpc>
                <a:spcPct val="120000"/>
              </a:lnSpc>
              <a:buClr>
                <a:srgbClr val="C00000"/>
              </a:buClr>
              <a:buFont typeface="Wingdings" panose="05000000000000000000" charset="0"/>
              <a:buChar char="p"/>
            </a:pPr>
            <a:r>
              <a:rPr lang="zh-CN" altLang="en-US" sz="2400" kern="0" dirty="0">
                <a:latin typeface="楷体_GB2312" panose="02010609030101010101" pitchFamily="49" charset="-122"/>
                <a:ea typeface="楷体_GB2312" panose="02010609030101010101" pitchFamily="49" charset="-122"/>
                <a:sym typeface="+mn-ea"/>
              </a:rPr>
              <a:t>邓小平首先提出“和平与发展是当今时代的两大主题”</a:t>
            </a:r>
            <a:r>
              <a:rPr lang="zh-CN" altLang="en-US" sz="2400" kern="0" dirty="0">
                <a:solidFill>
                  <a:schemeClr val="tx1"/>
                </a:solidFill>
                <a:latin typeface="楷体_GB2312" panose="02010609030101010101" pitchFamily="49" charset="-122"/>
                <a:ea typeface="楷体_GB2312" panose="02010609030101010101" pitchFamily="49" charset="-122"/>
                <a:sym typeface="+mn-ea"/>
              </a:rPr>
              <a:t>，</a:t>
            </a:r>
            <a:r>
              <a:rPr lang="zh-CN" altLang="en-US" sz="2400" kern="0" dirty="0">
                <a:latin typeface="楷体_GB2312" panose="02010609030101010101" pitchFamily="49" charset="-122"/>
                <a:ea typeface="楷体_GB2312" panose="02010609030101010101" pitchFamily="49" charset="-122"/>
                <a:sym typeface="+mn-ea"/>
              </a:rPr>
              <a:t>同时提出</a:t>
            </a:r>
            <a:r>
              <a:rPr lang="en-US" altLang="zh-CN" sz="2400" kern="0" dirty="0">
                <a:latin typeface="楷体_GB2312" panose="02010609030101010101" pitchFamily="49" charset="-122"/>
                <a:ea typeface="楷体_GB2312" panose="02010609030101010101" pitchFamily="49" charset="-122"/>
                <a:sym typeface="+mn-ea"/>
              </a:rPr>
              <a:t>“</a:t>
            </a:r>
            <a:r>
              <a:rPr lang="zh-CN" altLang="en-US" sz="2400" kern="0" dirty="0">
                <a:latin typeface="楷体_GB2312" panose="02010609030101010101" pitchFamily="49" charset="-122"/>
                <a:ea typeface="楷体_GB2312" panose="02010609030101010101" pitchFamily="49" charset="-122"/>
                <a:sym typeface="+mn-ea"/>
              </a:rPr>
              <a:t>三步走</a:t>
            </a:r>
            <a:r>
              <a:rPr lang="en-US" altLang="zh-CN" sz="2400" kern="0" dirty="0">
                <a:latin typeface="楷体_GB2312" panose="02010609030101010101" pitchFamily="49" charset="-122"/>
                <a:ea typeface="楷体_GB2312" panose="02010609030101010101" pitchFamily="49" charset="-122"/>
                <a:sym typeface="+mn-ea"/>
              </a:rPr>
              <a:t>”</a:t>
            </a:r>
            <a:r>
              <a:rPr lang="zh-CN" altLang="en-US" sz="2400" kern="0" dirty="0">
                <a:latin typeface="楷体_GB2312" panose="02010609030101010101" pitchFamily="49" charset="-122"/>
                <a:ea typeface="楷体_GB2312" panose="02010609030101010101" pitchFamily="49" charset="-122"/>
                <a:sym typeface="+mn-ea"/>
              </a:rPr>
              <a:t>战略目标解决经济问题。</a:t>
            </a:r>
          </a:p>
          <a:p>
            <a:pPr marL="457200" indent="-457200">
              <a:lnSpc>
                <a:spcPct val="120000"/>
              </a:lnSpc>
              <a:buClr>
                <a:srgbClr val="C00000"/>
              </a:buClr>
              <a:buFont typeface="Wingdings" panose="05000000000000000000" charset="0"/>
              <a:buChar char="p"/>
            </a:pPr>
            <a:r>
              <a:rPr lang="en-US" altLang="zh-CN" sz="2400" kern="0" dirty="0">
                <a:latin typeface="楷体_GB2312" panose="02010609030101010101" pitchFamily="49" charset="-122"/>
                <a:ea typeface="楷体_GB2312" panose="02010609030101010101" pitchFamily="49" charset="-122"/>
                <a:sym typeface="+mn-ea"/>
              </a:rPr>
              <a:t>2001</a:t>
            </a:r>
            <a:r>
              <a:rPr lang="zh-CN" altLang="en-US" sz="2400" kern="0" dirty="0">
                <a:latin typeface="楷体_GB2312" panose="02010609030101010101" pitchFamily="49" charset="-122"/>
                <a:ea typeface="楷体_GB2312" panose="02010609030101010101" pitchFamily="49" charset="-122"/>
                <a:sym typeface="+mn-ea"/>
              </a:rPr>
              <a:t>年，江泽民提出我国要</a:t>
            </a:r>
            <a:r>
              <a:rPr lang="zh-CN" altLang="en-US" sz="2400" b="1" kern="0" dirty="0">
                <a:solidFill>
                  <a:srgbClr val="FF0000"/>
                </a:solidFill>
                <a:latin typeface="楷体_GB2312" panose="02010609030101010101" pitchFamily="49" charset="-122"/>
                <a:ea typeface="楷体_GB2312" panose="02010609030101010101" pitchFamily="49" charset="-122"/>
                <a:sym typeface="+mn-ea"/>
              </a:rPr>
              <a:t>全面建设小康社会</a:t>
            </a:r>
            <a:r>
              <a:rPr lang="zh-CN" altLang="en-US" sz="2400" kern="0" dirty="0">
                <a:latin typeface="楷体_GB2312" panose="02010609030101010101" pitchFamily="49" charset="-122"/>
                <a:ea typeface="楷体_GB2312" panose="02010609030101010101" pitchFamily="49" charset="-122"/>
                <a:sym typeface="+mn-ea"/>
              </a:rPr>
              <a:t>，我国处于非常好的战略机遇期。</a:t>
            </a:r>
          </a:p>
        </p:txBody>
      </p:sp>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318976" y="1075136"/>
            <a:ext cx="8474149" cy="3478960"/>
          </a:xfrm>
          <a:prstGeom prst="rect">
            <a:avLst/>
          </a:prstGeom>
          <a:noFill/>
          <a:ln w="34925" cap="flat" cmpd="sng">
            <a:noFill/>
            <a:prstDash val="solid"/>
            <a:round/>
            <a:headEnd type="none" w="med" len="med"/>
            <a:tailEnd type="none" w="med" len="med"/>
          </a:ln>
        </p:spPr>
        <p:txBody>
          <a:bodyPr wrap="square" lIns="135000" tIns="135000" rIns="135000" bIns="135000" anchor="ctr"/>
          <a:lstStyle/>
          <a:p>
            <a:pPr marL="457200" lvl="0" indent="-457200">
              <a:lnSpc>
                <a:spcPct val="120000"/>
              </a:lnSpc>
              <a:buClr>
                <a:srgbClr val="C00000"/>
              </a:buClr>
              <a:buFont typeface="Wingdings" panose="05000000000000000000" charset="0"/>
              <a:buChar char="p"/>
            </a:pPr>
            <a:r>
              <a:rPr lang="en-US" altLang="zh-CN" sz="2400" kern="0" dirty="0">
                <a:latin typeface="楷体_GB2312" panose="02010609030101010101" pitchFamily="49" charset="-122"/>
                <a:ea typeface="楷体_GB2312" panose="02010609030101010101" pitchFamily="49" charset="-122"/>
                <a:sym typeface="+mn-ea"/>
              </a:rPr>
              <a:t>2013</a:t>
            </a:r>
            <a:r>
              <a:rPr lang="zh-CN" altLang="en-US" sz="2400" kern="0" dirty="0">
                <a:latin typeface="楷体_GB2312" panose="02010609030101010101" pitchFamily="49" charset="-122"/>
                <a:ea typeface="楷体_GB2312" panose="02010609030101010101" pitchFamily="49" charset="-122"/>
                <a:sym typeface="+mn-ea"/>
              </a:rPr>
              <a:t>年习近平总书记提出“</a:t>
            </a:r>
            <a:r>
              <a:rPr lang="zh-CN" altLang="en-US" sz="2400" dirty="0"/>
              <a:t>我国发展仍处于重要战略机遇期</a:t>
            </a:r>
            <a:r>
              <a:rPr lang="zh-CN" altLang="en-US" sz="2400" kern="0" dirty="0">
                <a:latin typeface="楷体_GB2312" panose="02010609030101010101" pitchFamily="49" charset="-122"/>
                <a:ea typeface="楷体_GB2312" panose="02010609030101010101" pitchFamily="49" charset="-122"/>
                <a:sym typeface="+mn-ea"/>
              </a:rPr>
              <a:t>”，但其内涵与外延均已发生变化。我国面临五大机遇：</a:t>
            </a:r>
            <a:endParaRPr lang="en-US" altLang="zh-CN" sz="2400" kern="0" dirty="0">
              <a:latin typeface="楷体_GB2312" panose="02010609030101010101" pitchFamily="49" charset="-122"/>
              <a:ea typeface="楷体_GB2312" panose="02010609030101010101" pitchFamily="49" charset="-122"/>
              <a:sym typeface="+mn-ea"/>
            </a:endParaRPr>
          </a:p>
          <a:p>
            <a:pPr marL="800100" lvl="1" indent="-457200">
              <a:lnSpc>
                <a:spcPct val="120000"/>
              </a:lnSpc>
              <a:buClr>
                <a:srgbClr val="C00000"/>
              </a:buClr>
              <a:buFont typeface="Arial" panose="020B0604020202020204" pitchFamily="34" charset="0"/>
              <a:buChar char="•"/>
            </a:pPr>
            <a:r>
              <a:rPr lang="zh-CN" altLang="en-US" sz="2400" kern="0" dirty="0">
                <a:latin typeface="楷体_GB2312" panose="02010609030101010101" pitchFamily="49" charset="-122"/>
                <a:ea typeface="楷体_GB2312" panose="02010609030101010101" pitchFamily="49" charset="-122"/>
                <a:sym typeface="+mn-ea"/>
              </a:rPr>
              <a:t>第一，和平、合作与发展仍是时代主题。</a:t>
            </a:r>
          </a:p>
          <a:p>
            <a:pPr marL="800100" lvl="1" indent="-457200">
              <a:lnSpc>
                <a:spcPct val="120000"/>
              </a:lnSpc>
              <a:buClr>
                <a:srgbClr val="C00000"/>
              </a:buClr>
              <a:buFont typeface="Arial" panose="020B0604020202020204" pitchFamily="34" charset="0"/>
              <a:buChar char="•"/>
            </a:pPr>
            <a:r>
              <a:rPr lang="zh-CN" altLang="en-US" sz="2400" kern="0" dirty="0">
                <a:latin typeface="楷体_GB2312" panose="02010609030101010101" pitchFamily="49" charset="-122"/>
                <a:ea typeface="楷体_GB2312" panose="02010609030101010101" pitchFamily="49" charset="-122"/>
                <a:sym typeface="+mn-ea"/>
              </a:rPr>
              <a:t>第二，受</a:t>
            </a:r>
            <a:r>
              <a:rPr lang="en-US" altLang="zh-CN" sz="2400" kern="0" dirty="0">
                <a:latin typeface="楷体_GB2312" panose="02010609030101010101" pitchFamily="49" charset="-122"/>
                <a:ea typeface="楷体_GB2312" panose="02010609030101010101" pitchFamily="49" charset="-122"/>
                <a:sym typeface="+mn-ea"/>
              </a:rPr>
              <a:t>2008</a:t>
            </a:r>
            <a:r>
              <a:rPr lang="zh-CN" altLang="en-US" sz="2400" kern="0" dirty="0">
                <a:latin typeface="楷体_GB2312" panose="02010609030101010101" pitchFamily="49" charset="-122"/>
                <a:ea typeface="楷体_GB2312" panose="02010609030101010101" pitchFamily="49" charset="-122"/>
                <a:sym typeface="+mn-ea"/>
              </a:rPr>
              <a:t>年美国次贷危机的影响，全球经济出现低增长、低通胀、低物价、高杠杆、高风险、高收入差距的格局并未改变。同时，新冠肺炎疫情暴发，雪上加霜。</a:t>
            </a:r>
            <a:r>
              <a:rPr lang="zh-CN" altLang="en-US" sz="2400" b="1" kern="0" dirty="0">
                <a:solidFill>
                  <a:srgbClr val="FF0000"/>
                </a:solidFill>
                <a:latin typeface="楷体_GB2312" panose="02010609030101010101" pitchFamily="49" charset="-122"/>
                <a:ea typeface="楷体_GB2312" panose="02010609030101010101" pitchFamily="49" charset="-122"/>
                <a:sym typeface="+mn-ea"/>
              </a:rPr>
              <a:t>现实条件倒逼中国进行改革，提升经济质量</a:t>
            </a:r>
            <a:r>
              <a:rPr lang="zh-CN" altLang="en-US" sz="2400" kern="0" dirty="0">
                <a:latin typeface="楷体_GB2312" panose="02010609030101010101" pitchFamily="49" charset="-122"/>
                <a:ea typeface="楷体_GB2312" panose="02010609030101010101" pitchFamily="49" charset="-122"/>
                <a:sym typeface="+mn-ea"/>
              </a:rPr>
              <a: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352898" y="1075055"/>
            <a:ext cx="8439150" cy="3479165"/>
          </a:xfrm>
          <a:prstGeom prst="rect">
            <a:avLst/>
          </a:prstGeom>
          <a:noFill/>
          <a:ln w="34925" cap="flat" cmpd="sng">
            <a:noFill/>
            <a:prstDash val="solid"/>
            <a:round/>
            <a:headEnd type="none" w="med" len="med"/>
            <a:tailEnd type="none" w="med" len="med"/>
          </a:ln>
        </p:spPr>
        <p:txBody>
          <a:bodyPr wrap="square" lIns="135000" tIns="135000" rIns="135000" bIns="135000" anchor="ctr"/>
          <a:lstStyle/>
          <a:p>
            <a:pPr marL="800100" lvl="1" indent="-457200">
              <a:lnSpc>
                <a:spcPct val="120000"/>
              </a:lnSpc>
              <a:buClr>
                <a:srgbClr val="C00000"/>
              </a:buClr>
              <a:buFont typeface="Arial" panose="020B0604020202020204" pitchFamily="34" charset="0"/>
              <a:buChar char="•"/>
            </a:pPr>
            <a:r>
              <a:rPr lang="zh-CN" altLang="en-US" sz="2400" kern="0" dirty="0">
                <a:latin typeface="楷体_GB2312" panose="02010609030101010101" pitchFamily="49" charset="-122"/>
                <a:ea typeface="楷体_GB2312" panose="02010609030101010101" pitchFamily="49" charset="-122"/>
                <a:sym typeface="+mn-ea"/>
              </a:rPr>
              <a:t>第三，我国进行结构调整，经济循环定义发生变化。</a:t>
            </a:r>
            <a:endParaRPr lang="en-US" altLang="zh-CN" sz="2400" kern="0" dirty="0">
              <a:latin typeface="楷体_GB2312" panose="02010609030101010101" pitchFamily="49" charset="-122"/>
              <a:ea typeface="楷体_GB2312" panose="02010609030101010101" pitchFamily="49" charset="-122"/>
              <a:sym typeface="+mn-ea"/>
            </a:endParaRPr>
          </a:p>
          <a:p>
            <a:pPr marL="800100" lvl="1" indent="-457200">
              <a:lnSpc>
                <a:spcPct val="120000"/>
              </a:lnSpc>
              <a:buClr>
                <a:srgbClr val="C00000"/>
              </a:buClr>
              <a:buFont typeface="Arial" panose="020B0604020202020204" pitchFamily="34" charset="0"/>
              <a:buChar char="•"/>
            </a:pPr>
            <a:r>
              <a:rPr lang="zh-CN" altLang="en-US" sz="2400" kern="0" dirty="0">
                <a:latin typeface="楷体_GB2312" panose="02010609030101010101" pitchFamily="49" charset="-122"/>
                <a:ea typeface="楷体_GB2312" panose="02010609030101010101" pitchFamily="49" charset="-122"/>
                <a:sym typeface="+mn-ea"/>
              </a:rPr>
              <a:t>第四，我国国际地位不断上升。</a:t>
            </a:r>
            <a:endParaRPr lang="en-US" altLang="zh-CN" sz="2400" kern="0" dirty="0">
              <a:latin typeface="楷体_GB2312" panose="02010609030101010101" pitchFamily="49" charset="-122"/>
              <a:ea typeface="楷体_GB2312" panose="02010609030101010101" pitchFamily="49" charset="-122"/>
              <a:sym typeface="+mn-ea"/>
            </a:endParaRPr>
          </a:p>
          <a:p>
            <a:pPr marL="800100" lvl="1" indent="-457200">
              <a:lnSpc>
                <a:spcPct val="120000"/>
              </a:lnSpc>
              <a:buClr>
                <a:srgbClr val="C00000"/>
              </a:buClr>
              <a:buFont typeface="Arial" panose="020B0604020202020204" pitchFamily="34" charset="0"/>
              <a:buChar char="•"/>
            </a:pPr>
            <a:r>
              <a:rPr lang="zh-CN" altLang="en-US" sz="2400" kern="0" dirty="0">
                <a:latin typeface="楷体_GB2312" panose="02010609030101010101" pitchFamily="49" charset="-122"/>
                <a:ea typeface="楷体_GB2312" panose="02010609030101010101" pitchFamily="49" charset="-122"/>
                <a:sym typeface="+mn-ea"/>
              </a:rPr>
              <a:t>第五，在未来一段时间内，我国在气候保护等方面仍可发挥作用。</a:t>
            </a:r>
            <a:endParaRPr lang="en-US" altLang="zh-CN" sz="2400" kern="0" dirty="0">
              <a:latin typeface="楷体_GB2312" panose="02010609030101010101" pitchFamily="49" charset="-122"/>
              <a:ea typeface="楷体_GB2312" panose="02010609030101010101" pitchFamily="49" charset="-122"/>
              <a:sym typeface="+mn-ea"/>
            </a:endParaRPr>
          </a:p>
          <a:p>
            <a:pPr lvl="0" indent="0">
              <a:lnSpc>
                <a:spcPct val="120000"/>
              </a:lnSpc>
              <a:buClr>
                <a:srgbClr val="C00000"/>
              </a:buClr>
              <a:buFont typeface="Wingdings" panose="05000000000000000000" charset="0"/>
              <a:buNone/>
            </a:pPr>
            <a:endParaRPr lang="en-US" altLang="zh-CN" sz="2400" kern="0" dirty="0">
              <a:latin typeface="楷体_GB2312" panose="02010609030101010101" pitchFamily="49" charset="-122"/>
              <a:ea typeface="楷体_GB2312" panose="02010609030101010101" pitchFamily="49" charset="-122"/>
              <a:sym typeface="+mn-ea"/>
            </a:endParaRPr>
          </a:p>
          <a:p>
            <a:pPr lvl="0" indent="0">
              <a:lnSpc>
                <a:spcPct val="120000"/>
              </a:lnSpc>
              <a:buClr>
                <a:srgbClr val="C00000"/>
              </a:buClr>
              <a:buFont typeface="Wingdings" panose="05000000000000000000" charset="0"/>
              <a:buNone/>
            </a:pPr>
            <a:r>
              <a:rPr lang="en-US" altLang="zh-CN" sz="2400" kern="0" dirty="0">
                <a:latin typeface="楷体_GB2312" panose="02010609030101010101" pitchFamily="49" charset="-122"/>
                <a:ea typeface="楷体_GB2312" panose="02010609030101010101" pitchFamily="49" charset="-122"/>
                <a:sym typeface="+mn-ea"/>
              </a:rPr>
              <a:t>2020</a:t>
            </a:r>
            <a:r>
              <a:rPr lang="zh-CN" altLang="en-US" sz="2400" kern="0" dirty="0">
                <a:latin typeface="楷体_GB2312" panose="02010609030101010101" pitchFamily="49" charset="-122"/>
                <a:ea typeface="楷体_GB2312" panose="02010609030101010101" pitchFamily="49" charset="-122"/>
                <a:sym typeface="+mn-ea"/>
              </a:rPr>
              <a:t>年</a:t>
            </a:r>
            <a:r>
              <a:rPr lang="en-US" altLang="zh-CN" sz="2400" kern="0" dirty="0">
                <a:latin typeface="楷体_GB2312" panose="02010609030101010101" pitchFamily="49" charset="-122"/>
                <a:ea typeface="楷体_GB2312" panose="02010609030101010101" pitchFamily="49" charset="-122"/>
                <a:sym typeface="+mn-ea"/>
              </a:rPr>
              <a:t>7</a:t>
            </a:r>
            <a:r>
              <a:rPr lang="zh-CN" altLang="en-US" sz="2400" kern="0" dirty="0">
                <a:latin typeface="楷体_GB2312" panose="02010609030101010101" pitchFamily="49" charset="-122"/>
                <a:ea typeface="楷体_GB2312" panose="02010609030101010101" pitchFamily="49" charset="-122"/>
                <a:sym typeface="+mn-ea"/>
              </a:rPr>
              <a:t>月</a:t>
            </a:r>
            <a:r>
              <a:rPr lang="en-US" altLang="zh-CN" sz="2400" kern="0" dirty="0">
                <a:latin typeface="楷体_GB2312" panose="02010609030101010101" pitchFamily="49" charset="-122"/>
                <a:ea typeface="楷体_GB2312" panose="02010609030101010101" pitchFamily="49" charset="-122"/>
                <a:sym typeface="+mn-ea"/>
              </a:rPr>
              <a:t>30</a:t>
            </a:r>
            <a:r>
              <a:rPr lang="zh-CN" altLang="en-US" sz="2400" kern="0" dirty="0">
                <a:latin typeface="楷体_GB2312" panose="02010609030101010101" pitchFamily="49" charset="-122"/>
                <a:ea typeface="楷体_GB2312" panose="02010609030101010101" pitchFamily="49" charset="-122"/>
                <a:sym typeface="+mn-ea"/>
              </a:rPr>
              <a:t>日政治局讨论“十四五规划”时指出的战略机遇期与</a:t>
            </a:r>
            <a:r>
              <a:rPr lang="en-US" altLang="zh-CN" sz="2400" kern="0" dirty="0">
                <a:latin typeface="楷体_GB2312" panose="02010609030101010101" pitchFamily="49" charset="-122"/>
                <a:ea typeface="楷体_GB2312" panose="02010609030101010101" pitchFamily="49" charset="-122"/>
                <a:sym typeface="+mn-ea"/>
              </a:rPr>
              <a:t>2013-2015</a:t>
            </a:r>
            <a:r>
              <a:rPr lang="zh-CN" altLang="en-US" sz="2400" kern="0" dirty="0">
                <a:latin typeface="楷体_GB2312" panose="02010609030101010101" pitchFamily="49" charset="-122"/>
                <a:ea typeface="楷体_GB2312" panose="02010609030101010101" pitchFamily="49" charset="-122"/>
                <a:sym typeface="+mn-ea"/>
              </a:rPr>
              <a:t>年提出的战略机遇期内涵有变化，但基本一致。</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6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71"/>
  <p:tag name="KSO_WM_UNIT_TYPE" val="f"/>
  <p:tag name="KSO_WM_UNIT_INDEX" val="1"/>
  <p:tag name="KSO_WM_UNIT_ID" val="custom495_13*f*1"/>
  <p:tag name="KSO_WM_UNIT_CLEAR" val="1"/>
  <p:tag name="KSO_WM_UNIT_LAYERLEVEL" val="1"/>
  <p:tag name="KSO_WM_UNIT_VALUE" val="248"/>
  <p:tag name="KSO_WM_UNIT_HIGHLIGHT" val="0"/>
  <p:tag name="KSO_WM_UNIT_COMPATIBLE" val="0"/>
  <p:tag name="KSO_WM_UNIT_PRESET_TEXT_INDEX" val="5"/>
  <p:tag name="KSO_WM_UNIT_PRESET_TEXT_LEN" val="232"/>
</p:tagLst>
</file>

<file path=ppt/tags/tag6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71"/>
  <p:tag name="KSO_WM_UNIT_TYPE" val="f"/>
  <p:tag name="KSO_WM_UNIT_INDEX" val="1"/>
  <p:tag name="KSO_WM_UNIT_ID" val="custom495_13*f*1"/>
  <p:tag name="KSO_WM_UNIT_CLEAR" val="1"/>
  <p:tag name="KSO_WM_UNIT_LAYERLEVEL" val="1"/>
  <p:tag name="KSO_WM_UNIT_VALUE" val="248"/>
  <p:tag name="KSO_WM_UNIT_HIGHLIGHT" val="0"/>
  <p:tag name="KSO_WM_UNIT_COMPATIBLE" val="0"/>
  <p:tag name="KSO_WM_UNIT_PRESET_TEXT_INDEX" val="5"/>
  <p:tag name="KSO_WM_UNIT_PRESET_TEXT_LEN" val="232"/>
</p:tagLst>
</file>

<file path=ppt/tags/tag6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71"/>
  <p:tag name="KSO_WM_UNIT_TYPE" val="f"/>
  <p:tag name="KSO_WM_UNIT_INDEX" val="1"/>
  <p:tag name="KSO_WM_UNIT_ID" val="custom495_13*f*1"/>
  <p:tag name="KSO_WM_UNIT_CLEAR" val="1"/>
  <p:tag name="KSO_WM_UNIT_LAYERLEVEL" val="1"/>
  <p:tag name="KSO_WM_UNIT_VALUE" val="248"/>
  <p:tag name="KSO_WM_UNIT_HIGHLIGHT" val="0"/>
  <p:tag name="KSO_WM_UNIT_COMPATIBLE" val="0"/>
  <p:tag name="KSO_WM_UNIT_PRESET_TEXT_INDEX" val="5"/>
  <p:tag name="KSO_WM_UNIT_PRESET_TEXT_LEN" val="232"/>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6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71"/>
  <p:tag name="KSO_WM_UNIT_TYPE" val="f"/>
  <p:tag name="KSO_WM_UNIT_INDEX" val="1"/>
  <p:tag name="KSO_WM_UNIT_ID" val="custom495_13*f*1"/>
  <p:tag name="KSO_WM_UNIT_CLEAR" val="1"/>
  <p:tag name="KSO_WM_UNIT_LAYERLEVEL" val="1"/>
  <p:tag name="KSO_WM_UNIT_VALUE" val="248"/>
  <p:tag name="KSO_WM_UNIT_HIGHLIGHT" val="0"/>
  <p:tag name="KSO_WM_UNIT_COMPATIBLE" val="0"/>
  <p:tag name="KSO_WM_UNIT_PRESET_TEXT_INDEX" val="5"/>
  <p:tag name="KSO_WM_UNIT_PRESET_TEXT_LEN" val="232"/>
</p:tagLst>
</file>

<file path=ppt/tags/tag6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71"/>
  <p:tag name="KSO_WM_UNIT_TYPE" val="f"/>
  <p:tag name="KSO_WM_UNIT_INDEX" val="1"/>
  <p:tag name="KSO_WM_UNIT_ID" val="custom495_13*f*1"/>
  <p:tag name="KSO_WM_UNIT_CLEAR" val="1"/>
  <p:tag name="KSO_WM_UNIT_LAYERLEVEL" val="1"/>
  <p:tag name="KSO_WM_UNIT_VALUE" val="248"/>
  <p:tag name="KSO_WM_UNIT_HIGHLIGHT" val="0"/>
  <p:tag name="KSO_WM_UNIT_COMPATIBLE" val="0"/>
  <p:tag name="KSO_WM_UNIT_PRESET_TEXT_INDEX" val="5"/>
  <p:tag name="KSO_WM_UNIT_PRESET_TEXT_LEN" val="232"/>
</p:tagLst>
</file>

<file path=ppt/tags/tag6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71"/>
  <p:tag name="KSO_WM_UNIT_TYPE" val="f"/>
  <p:tag name="KSO_WM_UNIT_INDEX" val="1"/>
  <p:tag name="KSO_WM_UNIT_ID" val="custom495_13*f*1"/>
  <p:tag name="KSO_WM_UNIT_CLEAR" val="1"/>
  <p:tag name="KSO_WM_UNIT_LAYERLEVEL" val="1"/>
  <p:tag name="KSO_WM_UNIT_VALUE" val="248"/>
  <p:tag name="KSO_WM_UNIT_HIGHLIGHT" val="0"/>
  <p:tag name="KSO_WM_UNIT_COMPATIBLE" val="0"/>
  <p:tag name="KSO_WM_UNIT_PRESET_TEXT_INDEX" val="5"/>
  <p:tag name="KSO_WM_UNIT_PRESET_TEXT_LEN" val="232"/>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7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71"/>
  <p:tag name="KSO_WM_UNIT_TYPE" val="f"/>
  <p:tag name="KSO_WM_UNIT_INDEX" val="1"/>
  <p:tag name="KSO_WM_UNIT_ID" val="custom495_13*f*1"/>
  <p:tag name="KSO_WM_UNIT_CLEAR" val="1"/>
  <p:tag name="KSO_WM_UNIT_LAYERLEVEL" val="1"/>
  <p:tag name="KSO_WM_UNIT_VALUE" val="248"/>
  <p:tag name="KSO_WM_UNIT_HIGHLIGHT" val="0"/>
  <p:tag name="KSO_WM_UNIT_COMPATIBLE" val="0"/>
  <p:tag name="KSO_WM_UNIT_PRESET_TEXT_INDEX" val="5"/>
  <p:tag name="KSO_WM_UNIT_PRESET_TEXT_LEN" val="232"/>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7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71"/>
  <p:tag name="KSO_WM_UNIT_TYPE" val="f"/>
  <p:tag name="KSO_WM_UNIT_INDEX" val="1"/>
  <p:tag name="KSO_WM_UNIT_ID" val="custom495_13*f*1"/>
  <p:tag name="KSO_WM_UNIT_CLEAR" val="1"/>
  <p:tag name="KSO_WM_UNIT_LAYERLEVEL" val="1"/>
  <p:tag name="KSO_WM_UNIT_VALUE" val="248"/>
  <p:tag name="KSO_WM_UNIT_HIGHLIGHT" val="0"/>
  <p:tag name="KSO_WM_UNIT_COMPATIBLE" val="0"/>
  <p:tag name="KSO_WM_UNIT_PRESET_TEXT_INDEX" val="5"/>
  <p:tag name="KSO_WM_UNIT_PRESET_TEXT_LEN" val="232"/>
</p:tagLst>
</file>

<file path=ppt/tags/tag7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71"/>
  <p:tag name="KSO_WM_UNIT_TYPE" val="f"/>
  <p:tag name="KSO_WM_UNIT_INDEX" val="1"/>
  <p:tag name="KSO_WM_UNIT_ID" val="custom495_13*f*1"/>
  <p:tag name="KSO_WM_UNIT_CLEAR" val="1"/>
  <p:tag name="KSO_WM_UNIT_LAYERLEVEL" val="1"/>
  <p:tag name="KSO_WM_UNIT_VALUE" val="248"/>
  <p:tag name="KSO_WM_UNIT_HIGHLIGHT" val="0"/>
  <p:tag name="KSO_WM_UNIT_COMPATIBLE" val="0"/>
  <p:tag name="KSO_WM_UNIT_PRESET_TEXT_INDEX" val="5"/>
  <p:tag name="KSO_WM_UNIT_PRESET_TEXT_LEN" val="232"/>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7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71"/>
  <p:tag name="KSO_WM_UNIT_TYPE" val="f"/>
  <p:tag name="KSO_WM_UNIT_INDEX" val="1"/>
  <p:tag name="KSO_WM_UNIT_ID" val="custom495_13*f*1"/>
  <p:tag name="KSO_WM_UNIT_CLEAR" val="1"/>
  <p:tag name="KSO_WM_UNIT_LAYERLEVEL" val="1"/>
  <p:tag name="KSO_WM_UNIT_VALUE" val="248"/>
  <p:tag name="KSO_WM_UNIT_HIGHLIGHT" val="0"/>
  <p:tag name="KSO_WM_UNIT_COMPATIBLE" val="0"/>
  <p:tag name="KSO_WM_UNIT_PRESET_TEXT_INDEX" val="5"/>
  <p:tag name="KSO_WM_UNIT_PRESET_TEXT_LEN" val="232"/>
</p:tagLst>
</file>

<file path=ppt/tags/tag7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71"/>
  <p:tag name="KSO_WM_UNIT_TYPE" val="f"/>
  <p:tag name="KSO_WM_UNIT_INDEX" val="1"/>
  <p:tag name="KSO_WM_UNIT_ID" val="custom495_13*f*1"/>
  <p:tag name="KSO_WM_UNIT_CLEAR" val="1"/>
  <p:tag name="KSO_WM_UNIT_LAYERLEVEL" val="1"/>
  <p:tag name="KSO_WM_UNIT_VALUE" val="248"/>
  <p:tag name="KSO_WM_UNIT_HIGHLIGHT" val="0"/>
  <p:tag name="KSO_WM_UNIT_COMPATIBLE" val="0"/>
  <p:tag name="KSO_WM_UNIT_PRESET_TEXT_INDEX" val="5"/>
  <p:tag name="KSO_WM_UNIT_PRESET_TEXT_LEN" val="232"/>
</p:tagLst>
</file>

<file path=ppt/tags/tag7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71"/>
  <p:tag name="KSO_WM_UNIT_TYPE" val="f"/>
  <p:tag name="KSO_WM_UNIT_INDEX" val="1"/>
  <p:tag name="KSO_WM_UNIT_ID" val="custom495_13*f*1"/>
  <p:tag name="KSO_WM_UNIT_CLEAR" val="1"/>
  <p:tag name="KSO_WM_UNIT_LAYERLEVEL" val="1"/>
  <p:tag name="KSO_WM_UNIT_VALUE" val="248"/>
  <p:tag name="KSO_WM_UNIT_HIGHLIGHT" val="0"/>
  <p:tag name="KSO_WM_UNIT_COMPATIBLE" val="0"/>
  <p:tag name="KSO_WM_UNIT_PRESET_TEXT_INDEX" val="5"/>
  <p:tag name="KSO_WM_UNIT_PRESET_TEXT_LEN" val="232"/>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71"/>
  <p:tag name="KSO_WM_UNIT_TYPE" val="f"/>
  <p:tag name="KSO_WM_UNIT_INDEX" val="1"/>
  <p:tag name="KSO_WM_UNIT_ID" val="custom495_13*f*1"/>
  <p:tag name="KSO_WM_UNIT_CLEAR" val="1"/>
  <p:tag name="KSO_WM_UNIT_LAYERLEVEL" val="1"/>
  <p:tag name="KSO_WM_UNIT_VALUE" val="248"/>
  <p:tag name="KSO_WM_UNIT_HIGHLIGHT" val="0"/>
  <p:tag name="KSO_WM_UNIT_COMPATIBLE" val="0"/>
  <p:tag name="KSO_WM_UNIT_PRESET_TEXT_INDEX" val="5"/>
  <p:tag name="KSO_WM_UNIT_PRESET_TEXT_LEN" val="232"/>
</p:tagLst>
</file>

<file path=ppt/tags/tag8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71"/>
  <p:tag name="KSO_WM_UNIT_TYPE" val="f"/>
  <p:tag name="KSO_WM_UNIT_INDEX" val="1"/>
  <p:tag name="KSO_WM_UNIT_ID" val="custom495_13*f*1"/>
  <p:tag name="KSO_WM_UNIT_CLEAR" val="1"/>
  <p:tag name="KSO_WM_UNIT_LAYERLEVEL" val="1"/>
  <p:tag name="KSO_WM_UNIT_VALUE" val="248"/>
  <p:tag name="KSO_WM_UNIT_HIGHLIGHT" val="0"/>
  <p:tag name="KSO_WM_UNIT_COMPATIBLE" val="0"/>
  <p:tag name="KSO_WM_UNIT_PRESET_TEXT_INDEX" val="5"/>
  <p:tag name="KSO_WM_UNIT_PRESET_TEXT_LEN" val="232"/>
</p:tagLst>
</file>

<file path=ppt/tags/tag8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71"/>
  <p:tag name="KSO_WM_UNIT_TYPE" val="f"/>
  <p:tag name="KSO_WM_UNIT_INDEX" val="1"/>
  <p:tag name="KSO_WM_UNIT_ID" val="custom495_13*f*1"/>
  <p:tag name="KSO_WM_UNIT_CLEAR" val="1"/>
  <p:tag name="KSO_WM_UNIT_LAYERLEVEL" val="1"/>
  <p:tag name="KSO_WM_UNIT_VALUE" val="248"/>
  <p:tag name="KSO_WM_UNIT_HIGHLIGHT" val="0"/>
  <p:tag name="KSO_WM_UNIT_COMPATIBLE" val="0"/>
  <p:tag name="KSO_WM_UNIT_PRESET_TEXT_INDEX" val="5"/>
  <p:tag name="KSO_WM_UNIT_PRESET_TEXT_LEN" val="232"/>
</p:tagLst>
</file>

<file path=ppt/tags/tag8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71"/>
  <p:tag name="KSO_WM_UNIT_TYPE" val="f"/>
  <p:tag name="KSO_WM_UNIT_INDEX" val="1"/>
  <p:tag name="KSO_WM_UNIT_ID" val="custom495_13*f*1"/>
  <p:tag name="KSO_WM_UNIT_CLEAR" val="1"/>
  <p:tag name="KSO_WM_UNIT_LAYERLEVEL" val="1"/>
  <p:tag name="KSO_WM_UNIT_VALUE" val="248"/>
  <p:tag name="KSO_WM_UNIT_HIGHLIGHT" val="0"/>
  <p:tag name="KSO_WM_UNIT_COMPATIBLE" val="0"/>
  <p:tag name="KSO_WM_UNIT_PRESET_TEXT_INDEX" val="5"/>
  <p:tag name="KSO_WM_UNIT_PRESET_TEXT_LEN" val="232"/>
</p:tagLst>
</file>

<file path=ppt/tags/tag8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71"/>
  <p:tag name="KSO_WM_UNIT_TYPE" val="f"/>
  <p:tag name="KSO_WM_UNIT_INDEX" val="1"/>
  <p:tag name="KSO_WM_UNIT_ID" val="custom495_13*f*1"/>
  <p:tag name="KSO_WM_UNIT_CLEAR" val="1"/>
  <p:tag name="KSO_WM_UNIT_LAYERLEVEL" val="1"/>
  <p:tag name="KSO_WM_UNIT_VALUE" val="248"/>
  <p:tag name="KSO_WM_UNIT_HIGHLIGHT" val="0"/>
  <p:tag name="KSO_WM_UNIT_COMPATIBLE" val="0"/>
  <p:tag name="KSO_WM_UNIT_PRESET_TEXT_INDEX" val="5"/>
  <p:tag name="KSO_WM_UNIT_PRESET_TEXT_LEN" val="232"/>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8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71"/>
  <p:tag name="KSO_WM_UNIT_TYPE" val="f"/>
  <p:tag name="KSO_WM_UNIT_INDEX" val="1"/>
  <p:tag name="KSO_WM_UNIT_ID" val="custom495_13*f*1"/>
  <p:tag name="KSO_WM_UNIT_CLEAR" val="1"/>
  <p:tag name="KSO_WM_UNIT_LAYERLEVEL" val="1"/>
  <p:tag name="KSO_WM_UNIT_VALUE" val="248"/>
  <p:tag name="KSO_WM_UNIT_HIGHLIGHT" val="0"/>
  <p:tag name="KSO_WM_UNIT_COMPATIBLE" val="0"/>
  <p:tag name="KSO_WM_UNIT_PRESET_TEXT_INDEX" val="5"/>
  <p:tag name="KSO_WM_UNIT_PRESET_TEXT_LEN" val="232"/>
</p:tagLst>
</file>

<file path=ppt/tags/tag8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71"/>
  <p:tag name="KSO_WM_UNIT_TYPE" val="f"/>
  <p:tag name="KSO_WM_UNIT_INDEX" val="1"/>
  <p:tag name="KSO_WM_UNIT_ID" val="custom495_13*f*1"/>
  <p:tag name="KSO_WM_UNIT_CLEAR" val="1"/>
  <p:tag name="KSO_WM_UNIT_LAYERLEVEL" val="1"/>
  <p:tag name="KSO_WM_UNIT_VALUE" val="248"/>
  <p:tag name="KSO_WM_UNIT_HIGHLIGHT" val="0"/>
  <p:tag name="KSO_WM_UNIT_COMPATIBLE" val="0"/>
  <p:tag name="KSO_WM_UNIT_PRESET_TEXT_INDEX" val="5"/>
  <p:tag name="KSO_WM_UNIT_PRESET_TEXT_LEN" val="232"/>
</p:tagLst>
</file>

<file path=ppt/tags/tag8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71"/>
  <p:tag name="KSO_WM_UNIT_TYPE" val="f"/>
  <p:tag name="KSO_WM_UNIT_INDEX" val="1"/>
  <p:tag name="KSO_WM_UNIT_ID" val="custom495_13*f*1"/>
  <p:tag name="KSO_WM_UNIT_CLEAR" val="1"/>
  <p:tag name="KSO_WM_UNIT_LAYERLEVEL" val="1"/>
  <p:tag name="KSO_WM_UNIT_VALUE" val="248"/>
  <p:tag name="KSO_WM_UNIT_HIGHLIGHT" val="0"/>
  <p:tag name="KSO_WM_UNIT_COMPATIBLE" val="0"/>
  <p:tag name="KSO_WM_UNIT_PRESET_TEXT_INDEX" val="5"/>
  <p:tag name="KSO_WM_UNIT_PRESET_TEXT_LEN" val="232"/>
</p:tagLst>
</file>

<file path=ppt/tags/tag8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71"/>
  <p:tag name="KSO_WM_UNIT_TYPE" val="f"/>
  <p:tag name="KSO_WM_UNIT_INDEX" val="1"/>
  <p:tag name="KSO_WM_UNIT_ID" val="custom495_13*f*1"/>
  <p:tag name="KSO_WM_UNIT_CLEAR" val="1"/>
  <p:tag name="KSO_WM_UNIT_LAYERLEVEL" val="1"/>
  <p:tag name="KSO_WM_UNIT_VALUE" val="248"/>
  <p:tag name="KSO_WM_UNIT_HIGHLIGHT" val="0"/>
  <p:tag name="KSO_WM_UNIT_COMPATIBLE" val="0"/>
  <p:tag name="KSO_WM_UNIT_PRESET_TEXT_INDEX" val="5"/>
  <p:tag name="KSO_WM_UNIT_PRESET_TEXT_LEN" val="232"/>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71"/>
  <p:tag name="KSO_WM_UNIT_TYPE" val="f"/>
  <p:tag name="KSO_WM_UNIT_INDEX" val="1"/>
  <p:tag name="KSO_WM_UNIT_ID" val="custom495_13*f*1"/>
  <p:tag name="KSO_WM_UNIT_CLEAR" val="1"/>
  <p:tag name="KSO_WM_UNIT_LAYERLEVEL" val="1"/>
  <p:tag name="KSO_WM_UNIT_VALUE" val="248"/>
  <p:tag name="KSO_WM_UNIT_HIGHLIGHT" val="0"/>
  <p:tag name="KSO_WM_UNIT_COMPATIBLE" val="0"/>
  <p:tag name="KSO_WM_UNIT_PRESET_TEXT_INDEX" val="5"/>
  <p:tag name="KSO_WM_UNIT_PRESET_TEXT_LEN" val="232"/>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1">
      <a:majorFont>
        <a:latin typeface="Verdana"/>
        <a:ea typeface="黑体"/>
        <a:cs typeface=""/>
      </a:majorFont>
      <a:minorFont>
        <a:latin typeface="Verdana"/>
        <a:ea typeface="楷体_GB2312"/>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1743</Words>
  <Application>Microsoft Office PowerPoint</Application>
  <PresentationFormat>全屏显示(16:9)</PresentationFormat>
  <Paragraphs>88</Paragraphs>
  <Slides>26</Slides>
  <Notes>4</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26</vt:i4>
      </vt:variant>
    </vt:vector>
  </HeadingPairs>
  <TitlesOfParts>
    <vt:vector size="33" baseType="lpstr">
      <vt:lpstr>Arial</vt:lpstr>
      <vt:lpstr>Verdana</vt:lpstr>
      <vt:lpstr>黑体</vt:lpstr>
      <vt:lpstr>楷体_GB2312</vt:lpstr>
      <vt:lpstr>微软雅黑</vt:lpstr>
      <vt:lpstr>Wingdings</vt:lpstr>
      <vt:lpstr>Office 主题​​</vt:lpstr>
      <vt:lpstr>深刻理解习近平总书记关于国内国际双循环相互促进新发展格局的论述（中）</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吴梦梦</dc:creator>
  <cp:lastModifiedBy>Windows 用户</cp:lastModifiedBy>
  <cp:revision>486</cp:revision>
  <dcterms:created xsi:type="dcterms:W3CDTF">2019-06-19T02:08:00Z</dcterms:created>
  <dcterms:modified xsi:type="dcterms:W3CDTF">2020-09-09T06:29:18Z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2052-11.1.0.9912</vt:lpwstr>
  </property>
</Properties>
</file>